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1"/>
  </p:sldMasterIdLst>
  <p:notesMasterIdLst>
    <p:notesMasterId r:id="rId59"/>
  </p:notesMasterIdLst>
  <p:sldIdLst>
    <p:sldId id="256" r:id="rId2"/>
    <p:sldId id="263" r:id="rId3"/>
    <p:sldId id="266" r:id="rId4"/>
    <p:sldId id="353" r:id="rId5"/>
    <p:sldId id="316" r:id="rId6"/>
    <p:sldId id="354" r:id="rId7"/>
    <p:sldId id="355" r:id="rId8"/>
    <p:sldId id="386" r:id="rId9"/>
    <p:sldId id="916" r:id="rId10"/>
    <p:sldId id="917" r:id="rId11"/>
    <p:sldId id="915" r:id="rId12"/>
    <p:sldId id="357" r:id="rId13"/>
    <p:sldId id="359" r:id="rId14"/>
    <p:sldId id="360" r:id="rId15"/>
    <p:sldId id="365" r:id="rId16"/>
    <p:sldId id="361" r:id="rId17"/>
    <p:sldId id="387" r:id="rId18"/>
    <p:sldId id="363" r:id="rId19"/>
    <p:sldId id="388" r:id="rId20"/>
    <p:sldId id="364" r:id="rId21"/>
    <p:sldId id="391" r:id="rId22"/>
    <p:sldId id="366" r:id="rId23"/>
    <p:sldId id="390" r:id="rId24"/>
    <p:sldId id="958" r:id="rId25"/>
    <p:sldId id="955" r:id="rId26"/>
    <p:sldId id="921" r:id="rId27"/>
    <p:sldId id="919" r:id="rId28"/>
    <p:sldId id="925" r:id="rId29"/>
    <p:sldId id="926" r:id="rId30"/>
    <p:sldId id="930" r:id="rId31"/>
    <p:sldId id="931" r:id="rId32"/>
    <p:sldId id="957" r:id="rId33"/>
    <p:sldId id="960" r:id="rId34"/>
    <p:sldId id="932" r:id="rId35"/>
    <p:sldId id="929" r:id="rId36"/>
    <p:sldId id="922" r:id="rId37"/>
    <p:sldId id="933" r:id="rId38"/>
    <p:sldId id="1701" r:id="rId39"/>
    <p:sldId id="934" r:id="rId40"/>
    <p:sldId id="938" r:id="rId41"/>
    <p:sldId id="942" r:id="rId42"/>
    <p:sldId id="943" r:id="rId43"/>
    <p:sldId id="944" r:id="rId44"/>
    <p:sldId id="945" r:id="rId45"/>
    <p:sldId id="946" r:id="rId46"/>
    <p:sldId id="935" r:id="rId47"/>
    <p:sldId id="947" r:id="rId48"/>
    <p:sldId id="948" r:id="rId49"/>
    <p:sldId id="949" r:id="rId50"/>
    <p:sldId id="950" r:id="rId51"/>
    <p:sldId id="951" r:id="rId52"/>
    <p:sldId id="953" r:id="rId53"/>
    <p:sldId id="952" r:id="rId54"/>
    <p:sldId id="956" r:id="rId55"/>
    <p:sldId id="924" r:id="rId56"/>
    <p:sldId id="920" r:id="rId57"/>
    <p:sldId id="95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4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59"/>
    <p:restoredTop sz="94932"/>
  </p:normalViewPr>
  <p:slideViewPr>
    <p:cSldViewPr snapToGrid="0" snapToObjects="1">
      <p:cViewPr varScale="1">
        <p:scale>
          <a:sx n="116" d="100"/>
          <a:sy n="116" d="100"/>
        </p:scale>
        <p:origin x="1064" y="192"/>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01830-A665-114E-98D6-B728185FEA0B}" type="datetimeFigureOut">
              <a:rPr lang="en-GB" smtClean="0"/>
              <a:t>09/06/2026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BF81A-3E81-274B-90A2-0A51F25FFEBC}" type="slidenum">
              <a:rPr lang="en-GB" smtClean="0"/>
              <a:t>‹#›</a:t>
            </a:fld>
            <a:endParaRPr lang="en-GB"/>
          </a:p>
        </p:txBody>
      </p:sp>
    </p:spTree>
    <p:extLst>
      <p:ext uri="{BB962C8B-B14F-4D97-AF65-F5344CB8AC3E}">
        <p14:creationId xmlns:p14="http://schemas.microsoft.com/office/powerpoint/2010/main" val="235744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1-4, 6: Planning book</a:t>
            </a:r>
          </a:p>
          <a:p>
            <a:r>
              <a:rPr lang="en-GB" dirty="0"/>
              <a:t>5, 7: AIMA</a:t>
            </a:r>
          </a:p>
          <a:p>
            <a:r>
              <a:rPr lang="en-GB"/>
              <a:t>8: Rao</a:t>
            </a:r>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2</a:t>
            </a:fld>
            <a:endParaRPr lang="en-GB"/>
          </a:p>
        </p:txBody>
      </p:sp>
    </p:spTree>
    <p:extLst>
      <p:ext uri="{BB962C8B-B14F-4D97-AF65-F5344CB8AC3E}">
        <p14:creationId xmlns:p14="http://schemas.microsoft.com/office/powerpoint/2010/main" val="145607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Folienbildplatzhalter 1"/>
          <p:cNvSpPr>
            <a:spLocks noGrp="1" noRot="1" noChangeAspect="1" noTextEdit="1"/>
          </p:cNvSpPr>
          <p:nvPr>
            <p:ph type="sldImg"/>
          </p:nvPr>
        </p:nvSpPr>
        <p:spPr>
          <a:xfrm>
            <a:off x="685800" y="1143000"/>
            <a:ext cx="5486400" cy="3086100"/>
          </a:xfrm>
          <a:ln/>
        </p:spPr>
      </p:sp>
      <p:sp>
        <p:nvSpPr>
          <p:cNvPr id="119810" name="Notizenplatzhalt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119811"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70A5D9F-2F58-3442-989C-6250F38A056A}" type="slidenum">
              <a:rPr lang="de-DE" sz="1200"/>
              <a:pPr/>
              <a:t>18</a:t>
            </a:fld>
            <a:endParaRPr lang="de-DE" sz="1200"/>
          </a:p>
        </p:txBody>
      </p:sp>
    </p:spTree>
    <p:extLst>
      <p:ext uri="{BB962C8B-B14F-4D97-AF65-F5344CB8AC3E}">
        <p14:creationId xmlns:p14="http://schemas.microsoft.com/office/powerpoint/2010/main" val="118029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33FE8BB-798E-5B46-97D9-52988B30899B}" type="slidenum">
              <a:rPr lang="de-DE" sz="1200"/>
              <a:pPr/>
              <a:t>22</a:t>
            </a:fld>
            <a:endParaRPr lang="de-DE" sz="1200"/>
          </a:p>
        </p:txBody>
      </p:sp>
      <p:sp>
        <p:nvSpPr>
          <p:cNvPr id="123906" name="Rectangle 2"/>
          <p:cNvSpPr>
            <a:spLocks noGrp="1" noRot="1" noChangeAspect="1" noChangeArrowheads="1" noTextEdit="1"/>
          </p:cNvSpPr>
          <p:nvPr>
            <p:ph type="sldImg"/>
          </p:nvPr>
        </p:nvSpPr>
        <p:spPr>
          <a:xfrm>
            <a:off x="685800" y="1143000"/>
            <a:ext cx="5486400" cy="3086100"/>
          </a:xfrm>
          <a:solidFill>
            <a:srgbClr val="FFFFFF"/>
          </a:solidFill>
          <a:ln/>
        </p:spPr>
      </p:sp>
      <p:sp>
        <p:nvSpPr>
          <p:cNvPr id="123907"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dirty="0">
                <a:ea typeface="ＭＳ Ｐゴシック" charset="0"/>
                <a:cs typeface="ＭＳ Ｐゴシック" charset="0"/>
              </a:rPr>
              <a:t>RM: Methods based on value and policy iteration focus on finding optimal policies.  For some POMDPs, the optimal policy has infinitely many regions , so the simple list-of-regions approach fails and more ingenious methods are needed. </a:t>
            </a:r>
          </a:p>
          <a:p>
            <a:pPr eaLnBrk="1" hangingPunct="1"/>
            <a:r>
              <a:rPr lang="en-US" altLang="zh-CN" dirty="0">
                <a:ea typeface="ＭＳ Ｐゴシック" charset="0"/>
                <a:cs typeface="ＭＳ Ｐゴシック" charset="0"/>
              </a:rPr>
              <a:t>The policy is a sequence which gives the mapping from all states to all corresponding actions. So the agents using these methods have to memorize all the possible states from the very beginning of solving the problem. If the problems are more complex with observations and with a few dozen states, the methods will not work or work inefficiently. That means maybe sometimes the agent update policy with some states they will hardly get into.</a:t>
            </a:r>
          </a:p>
          <a:p>
            <a:pPr eaLnBrk="1" hangingPunct="1"/>
            <a:r>
              <a:rPr lang="en-US" altLang="zh-CN" dirty="0">
                <a:ea typeface="ＭＳ Ｐゴシック" charset="0"/>
                <a:cs typeface="ＭＳ Ｐゴシック" charset="0"/>
              </a:rPr>
              <a:t>Method based on lookahead search which we will describe next is a different, approximate method for solving those complex POMDPs.</a:t>
            </a:r>
          </a:p>
        </p:txBody>
      </p:sp>
    </p:spTree>
    <p:extLst>
      <p:ext uri="{BB962C8B-B14F-4D97-AF65-F5344CB8AC3E}">
        <p14:creationId xmlns:p14="http://schemas.microsoft.com/office/powerpoint/2010/main" val="84966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WWU game theory?</a:t>
            </a:r>
          </a:p>
        </p:txBody>
      </p:sp>
      <p:sp>
        <p:nvSpPr>
          <p:cNvPr id="4" name="Slide Number Placeholder 3"/>
          <p:cNvSpPr>
            <a:spLocks noGrp="1"/>
          </p:cNvSpPr>
          <p:nvPr>
            <p:ph type="sldNum" sz="quarter" idx="5"/>
          </p:nvPr>
        </p:nvSpPr>
        <p:spPr/>
        <p:txBody>
          <a:bodyPr/>
          <a:lstStyle/>
          <a:p>
            <a:fld id="{8F5BF81A-3E81-274B-90A2-0A51F25FFEBC}" type="slidenum">
              <a:rPr lang="en-GB" smtClean="0"/>
              <a:t>26</a:t>
            </a:fld>
            <a:endParaRPr lang="en-GB"/>
          </a:p>
        </p:txBody>
      </p:sp>
    </p:spTree>
    <p:extLst>
      <p:ext uri="{BB962C8B-B14F-4D97-AF65-F5344CB8AC3E}">
        <p14:creationId xmlns:p14="http://schemas.microsoft.com/office/powerpoint/2010/main" val="207042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50</a:t>
            </a:fld>
            <a:endParaRPr lang="en-GB"/>
          </a:p>
        </p:txBody>
      </p:sp>
    </p:spTree>
    <p:extLst>
      <p:ext uri="{BB962C8B-B14F-4D97-AF65-F5344CB8AC3E}">
        <p14:creationId xmlns:p14="http://schemas.microsoft.com/office/powerpoint/2010/main" val="256936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55</a:t>
            </a:fld>
            <a:endParaRPr lang="en-GB"/>
          </a:p>
        </p:txBody>
      </p:sp>
    </p:spTree>
    <p:extLst>
      <p:ext uri="{BB962C8B-B14F-4D97-AF65-F5344CB8AC3E}">
        <p14:creationId xmlns:p14="http://schemas.microsoft.com/office/powerpoint/2010/main" val="422416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56</a:t>
            </a:fld>
            <a:endParaRPr lang="en-GB"/>
          </a:p>
        </p:txBody>
      </p:sp>
    </p:spTree>
    <p:extLst>
      <p:ext uri="{BB962C8B-B14F-4D97-AF65-F5344CB8AC3E}">
        <p14:creationId xmlns:p14="http://schemas.microsoft.com/office/powerpoint/2010/main" val="252970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03041F2-6F04-3B4B-9A45-1E4C3195DDCE}" type="slidenum">
              <a:rPr lang="de-DE" sz="1200"/>
              <a:pPr/>
              <a:t>5</a:t>
            </a:fld>
            <a:endParaRPr lang="de-DE" sz="1200"/>
          </a:p>
        </p:txBody>
      </p:sp>
      <p:sp>
        <p:nvSpPr>
          <p:cNvPr id="94210" name="Rectangle 2"/>
          <p:cNvSpPr>
            <a:spLocks noGrp="1" noRot="1" noChangeAspect="1" noChangeArrowheads="1" noTextEdit="1"/>
          </p:cNvSpPr>
          <p:nvPr>
            <p:ph type="sldImg"/>
          </p:nvPr>
        </p:nvSpPr>
        <p:spPr>
          <a:xfrm>
            <a:off x="685800" y="1143000"/>
            <a:ext cx="5486400" cy="3086100"/>
          </a:xfrm>
          <a:ln/>
        </p:spPr>
      </p:sp>
      <p:sp>
        <p:nvSpPr>
          <p:cNvPr id="942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76610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3FF3FB5-C4E9-2042-AA10-0BF3681055AD}" type="slidenum">
              <a:rPr lang="de-DE" sz="1200"/>
              <a:pPr/>
              <a:t>6</a:t>
            </a:fld>
            <a:endParaRPr lang="de-DE" sz="1200"/>
          </a:p>
        </p:txBody>
      </p:sp>
      <p:sp>
        <p:nvSpPr>
          <p:cNvPr id="107522" name="Rectangle 2"/>
          <p:cNvSpPr>
            <a:spLocks noGrp="1" noRot="1" noChangeAspect="1" noChangeArrowheads="1" noTextEdit="1"/>
          </p:cNvSpPr>
          <p:nvPr>
            <p:ph type="sldImg"/>
          </p:nvPr>
        </p:nvSpPr>
        <p:spPr>
          <a:xfrm>
            <a:off x="685800" y="1143000"/>
            <a:ext cx="5486400" cy="3086100"/>
          </a:xfrm>
          <a:ln/>
        </p:spPr>
      </p:sp>
      <p:sp>
        <p:nvSpPr>
          <p:cNvPr id="1075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38651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4CAE018-5A7A-5A41-A9D5-ADEBD3458452}" type="slidenum">
              <a:rPr lang="de-DE" sz="1200"/>
              <a:pPr/>
              <a:t>7</a:t>
            </a:fld>
            <a:endParaRPr lang="de-DE" sz="1200"/>
          </a:p>
        </p:txBody>
      </p:sp>
      <p:sp>
        <p:nvSpPr>
          <p:cNvPr id="109570" name="Rectangle 2"/>
          <p:cNvSpPr>
            <a:spLocks noGrp="1" noRot="1" noChangeAspect="1" noChangeArrowheads="1" noTextEdit="1"/>
          </p:cNvSpPr>
          <p:nvPr>
            <p:ph type="sldImg"/>
          </p:nvPr>
        </p:nvSpPr>
        <p:spPr>
          <a:xfrm>
            <a:off x="685800" y="1143000"/>
            <a:ext cx="5486400" cy="3086100"/>
          </a:xfrm>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RM: I think there is only one belief state. Having more means a distribution over belief states. What should this be?</a:t>
            </a:r>
          </a:p>
          <a:p>
            <a:pPr eaLnBrk="1" hangingPunct="1"/>
            <a:r>
              <a:rPr lang="en-US" dirty="0">
                <a:ea typeface="ＭＳ Ｐゴシック" charset="0"/>
                <a:cs typeface="ＭＳ Ｐゴシック" charset="0"/>
              </a:rPr>
              <a:t>But this one belief state distribution is orthogonal to Utilities, these are the same for all belief states.</a:t>
            </a:r>
          </a:p>
        </p:txBody>
      </p:sp>
    </p:spTree>
    <p:extLst>
      <p:ext uri="{BB962C8B-B14F-4D97-AF65-F5344CB8AC3E}">
        <p14:creationId xmlns:p14="http://schemas.microsoft.com/office/powerpoint/2010/main" val="407992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9819B-43F6-AB47-BBBE-353E07B9A980}" type="slidenum">
              <a:rPr lang="de-DE" sz="1200"/>
              <a:pPr/>
              <a:t>8</a:t>
            </a:fld>
            <a:endParaRPr lang="de-DE" sz="1200"/>
          </a:p>
        </p:txBody>
      </p:sp>
      <p:sp>
        <p:nvSpPr>
          <p:cNvPr id="111618" name="Rectangle 2"/>
          <p:cNvSpPr>
            <a:spLocks noGrp="1" noRot="1" noChangeAspect="1" noChangeArrowheads="1" noTextEdit="1"/>
          </p:cNvSpPr>
          <p:nvPr>
            <p:ph type="sldImg"/>
          </p:nvPr>
        </p:nvSpPr>
        <p:spPr>
          <a:xfrm>
            <a:off x="685800" y="1143000"/>
            <a:ext cx="5486400" cy="3086100"/>
          </a:xfrm>
          <a:ln/>
        </p:spPr>
      </p:sp>
      <p:sp>
        <p:nvSpPr>
          <p:cNvPr id="1116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06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9819B-43F6-AB47-BBBE-353E07B9A980}" type="slidenum">
              <a:rPr lang="de-DE" sz="1200"/>
              <a:pPr/>
              <a:t>9</a:t>
            </a:fld>
            <a:endParaRPr lang="de-DE" sz="1200"/>
          </a:p>
        </p:txBody>
      </p:sp>
      <p:sp>
        <p:nvSpPr>
          <p:cNvPr id="111618" name="Rectangle 2"/>
          <p:cNvSpPr>
            <a:spLocks noGrp="1" noRot="1" noChangeAspect="1" noChangeArrowheads="1" noTextEdit="1"/>
          </p:cNvSpPr>
          <p:nvPr>
            <p:ph type="sldImg"/>
          </p:nvPr>
        </p:nvSpPr>
        <p:spPr>
          <a:xfrm>
            <a:off x="685800" y="1143000"/>
            <a:ext cx="5486400" cy="3086100"/>
          </a:xfrm>
          <a:ln/>
        </p:spPr>
      </p:sp>
      <p:sp>
        <p:nvSpPr>
          <p:cNvPr id="1116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86507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9819B-43F6-AB47-BBBE-353E07B9A980}" type="slidenum">
              <a:rPr lang="de-DE" sz="1200"/>
              <a:pPr/>
              <a:t>10</a:t>
            </a:fld>
            <a:endParaRPr lang="de-DE" sz="1200"/>
          </a:p>
        </p:txBody>
      </p:sp>
      <p:sp>
        <p:nvSpPr>
          <p:cNvPr id="111618" name="Rectangle 2"/>
          <p:cNvSpPr>
            <a:spLocks noGrp="1" noRot="1" noChangeAspect="1" noChangeArrowheads="1" noTextEdit="1"/>
          </p:cNvSpPr>
          <p:nvPr>
            <p:ph type="sldImg"/>
          </p:nvPr>
        </p:nvSpPr>
        <p:spPr>
          <a:xfrm>
            <a:off x="685800" y="1143000"/>
            <a:ext cx="5486400" cy="3086100"/>
          </a:xfrm>
          <a:ln/>
        </p:spPr>
      </p:sp>
      <p:sp>
        <p:nvSpPr>
          <p:cNvPr id="1116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Define belief MDP functions based on POMDP functions</a:t>
            </a:r>
          </a:p>
        </p:txBody>
      </p:sp>
    </p:spTree>
    <p:extLst>
      <p:ext uri="{BB962C8B-B14F-4D97-AF65-F5344CB8AC3E}">
        <p14:creationId xmlns:p14="http://schemas.microsoft.com/office/powerpoint/2010/main" val="93813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DE9819B-43F6-AB47-BBBE-353E07B9A980}" type="slidenum">
              <a:rPr lang="de-DE" sz="1200"/>
              <a:pPr/>
              <a:t>11</a:t>
            </a:fld>
            <a:endParaRPr lang="de-DE" sz="1200"/>
          </a:p>
        </p:txBody>
      </p:sp>
      <p:sp>
        <p:nvSpPr>
          <p:cNvPr id="111618" name="Rectangle 2"/>
          <p:cNvSpPr>
            <a:spLocks noGrp="1" noRot="1" noChangeAspect="1" noChangeArrowheads="1" noTextEdit="1"/>
          </p:cNvSpPr>
          <p:nvPr>
            <p:ph type="sldImg"/>
          </p:nvPr>
        </p:nvSpPr>
        <p:spPr>
          <a:xfrm>
            <a:off x="685800" y="1143000"/>
            <a:ext cx="5486400" cy="3086100"/>
          </a:xfrm>
          <a:ln/>
        </p:spPr>
      </p:sp>
      <p:sp>
        <p:nvSpPr>
          <p:cNvPr id="1116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Belief state continuous ➝ map from hyperplanes / intervals to actions</a:t>
            </a:r>
          </a:p>
        </p:txBody>
      </p:sp>
    </p:spTree>
    <p:extLst>
      <p:ext uri="{BB962C8B-B14F-4D97-AF65-F5344CB8AC3E}">
        <p14:creationId xmlns:p14="http://schemas.microsoft.com/office/powerpoint/2010/main" val="371621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17</a:t>
            </a:fld>
            <a:endParaRPr lang="en-GB"/>
          </a:p>
        </p:txBody>
      </p:sp>
    </p:spTree>
    <p:extLst>
      <p:ext uri="{BB962C8B-B14F-4D97-AF65-F5344CB8AC3E}">
        <p14:creationId xmlns:p14="http://schemas.microsoft.com/office/powerpoint/2010/main" val="1885354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hell mit Türmch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33" name="Linie">
            <a:extLst>
              <a:ext uri="{FF2B5EF4-FFF2-40B4-BE49-F238E27FC236}">
                <a16:creationId xmlns:a16="http://schemas.microsoft.com/office/drawing/2014/main" id="{8ACF9709-FDEF-994C-B10A-21B8BF8EFD73}"/>
              </a:ext>
            </a:extLst>
          </p:cNvPr>
          <p:cNvSpPr/>
          <p:nvPr/>
        </p:nvSpPr>
        <p:spPr>
          <a:xfrm>
            <a:off x="0" y="5642640"/>
            <a:ext cx="12191301"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57" name="Türmchen">
            <a:extLst>
              <a:ext uri="{FF2B5EF4-FFF2-40B4-BE49-F238E27FC236}">
                <a16:creationId xmlns:a16="http://schemas.microsoft.com/office/drawing/2014/main" id="{C2786F34-A14B-7149-A1A4-26264A5B3225}"/>
              </a:ext>
            </a:extLst>
          </p:cNvPr>
          <p:cNvGrpSpPr>
            <a:grpSpLocks noChangeAspect="1"/>
          </p:cNvGrpSpPr>
          <p:nvPr/>
        </p:nvGrpSpPr>
        <p:grpSpPr bwMode="auto">
          <a:xfrm>
            <a:off x="8687276" y="1035715"/>
            <a:ext cx="3504724" cy="4606925"/>
            <a:chOff x="3550" y="652"/>
            <a:chExt cx="2210" cy="2902"/>
          </a:xfrm>
        </p:grpSpPr>
        <p:sp>
          <p:nvSpPr>
            <p:cNvPr id="58" name="Glocken">
              <a:extLst>
                <a:ext uri="{FF2B5EF4-FFF2-40B4-BE49-F238E27FC236}">
                  <a16:creationId xmlns:a16="http://schemas.microsoft.com/office/drawing/2014/main" id="{897961CD-E1C4-4F4A-AA14-A9A0813CD34A}"/>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4D89AE"/>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9" name="Glocken innen">
              <a:extLst>
                <a:ext uri="{FF2B5EF4-FFF2-40B4-BE49-F238E27FC236}">
                  <a16:creationId xmlns:a16="http://schemas.microsoft.com/office/drawing/2014/main" id="{C8B100EB-0FE2-5448-BA66-AA7E5BDD4A1B}"/>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3278A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0" name="Türmchen">
              <a:extLst>
                <a:ext uri="{FF2B5EF4-FFF2-40B4-BE49-F238E27FC236}">
                  <a16:creationId xmlns:a16="http://schemas.microsoft.com/office/drawing/2014/main" id="{EF9E2494-27ED-FD47-AA47-B55DC5A6596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1" name="Linien">
              <a:extLst>
                <a:ext uri="{FF2B5EF4-FFF2-40B4-BE49-F238E27FC236}">
                  <a16:creationId xmlns:a16="http://schemas.microsoft.com/office/drawing/2014/main" id="{275F8786-5C13-354C-B4A7-47655C5ED385}"/>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grpSp>
        <p:nvGrpSpPr>
          <p:cNvPr id="73" name="Regieanweisungen">
            <a:extLst>
              <a:ext uri="{FF2B5EF4-FFF2-40B4-BE49-F238E27FC236}">
                <a16:creationId xmlns:a16="http://schemas.microsoft.com/office/drawing/2014/main" id="{3A23A438-E371-914B-A807-0E0A5D9BA265}"/>
              </a:ext>
            </a:extLst>
          </p:cNvPr>
          <p:cNvGrpSpPr/>
          <p:nvPr/>
        </p:nvGrpSpPr>
        <p:grpSpPr>
          <a:xfrm>
            <a:off x="-467513" y="-468000"/>
            <a:ext cx="13126327" cy="7776000"/>
            <a:chOff x="-468000" y="-468000"/>
            <a:chExt cx="13140000" cy="7776000"/>
          </a:xfrm>
        </p:grpSpPr>
        <p:cxnSp>
          <p:nvCxnSpPr>
            <p:cNvPr id="74" name="Linie">
              <a:extLst>
                <a:ext uri="{FF2B5EF4-FFF2-40B4-BE49-F238E27FC236}">
                  <a16:creationId xmlns:a16="http://schemas.microsoft.com/office/drawing/2014/main" id="{66A7282E-E6D2-A84D-9891-C685DDBC109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Linie">
              <a:extLst>
                <a:ext uri="{FF2B5EF4-FFF2-40B4-BE49-F238E27FC236}">
                  <a16:creationId xmlns:a16="http://schemas.microsoft.com/office/drawing/2014/main" id="{C0DABCCF-2814-584B-9A9E-F2A36D2C3090}"/>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Linie">
              <a:extLst>
                <a:ext uri="{FF2B5EF4-FFF2-40B4-BE49-F238E27FC236}">
                  <a16:creationId xmlns:a16="http://schemas.microsoft.com/office/drawing/2014/main" id="{D3629D8F-6C40-8248-8619-674EAE2CCB08}"/>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Linie">
              <a:extLst>
                <a:ext uri="{FF2B5EF4-FFF2-40B4-BE49-F238E27FC236}">
                  <a16:creationId xmlns:a16="http://schemas.microsoft.com/office/drawing/2014/main" id="{C9DB8BEB-F5D8-154B-AB88-ABE9BF30F8E6}"/>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Linie">
              <a:extLst>
                <a:ext uri="{FF2B5EF4-FFF2-40B4-BE49-F238E27FC236}">
                  <a16:creationId xmlns:a16="http://schemas.microsoft.com/office/drawing/2014/main" id="{D16B4BFE-487A-344D-913F-8E929692C6C2}"/>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Linie">
              <a:extLst>
                <a:ext uri="{FF2B5EF4-FFF2-40B4-BE49-F238E27FC236}">
                  <a16:creationId xmlns:a16="http://schemas.microsoft.com/office/drawing/2014/main" id="{905B7DD5-57E2-DC4E-9121-9ECBF0008D7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Linie">
              <a:extLst>
                <a:ext uri="{FF2B5EF4-FFF2-40B4-BE49-F238E27FC236}">
                  <a16:creationId xmlns:a16="http://schemas.microsoft.com/office/drawing/2014/main" id="{9B3ECF95-13DB-9D42-BAFD-31ABD4373FDA}"/>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Linie">
              <a:extLst>
                <a:ext uri="{FF2B5EF4-FFF2-40B4-BE49-F238E27FC236}">
                  <a16:creationId xmlns:a16="http://schemas.microsoft.com/office/drawing/2014/main" id="{6F8DE9E6-D343-104B-9839-5629A47B601A}"/>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6249EA10-9AD9-5546-9E11-04B977DD959F}"/>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BBE723E7-4F58-1641-9D96-3E75670DF995}"/>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livng.knowledge">
            <a:extLst>
              <a:ext uri="{FF2B5EF4-FFF2-40B4-BE49-F238E27FC236}">
                <a16:creationId xmlns:a16="http://schemas.microsoft.com/office/drawing/2014/main" id="{B047EBDB-25E0-3349-8C4B-88673F3FCFC2}"/>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1">
            <a:extLst>
              <a:ext uri="{FF2B5EF4-FFF2-40B4-BE49-F238E27FC236}">
                <a16:creationId xmlns:a16="http://schemas.microsoft.com/office/drawing/2014/main" id="{EF30B318-F6E7-ED2A-610E-2E91ECB5532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1032833528"/>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7" pos="227">
          <p15:clr>
            <a:srgbClr val="FBAE40"/>
          </p15:clr>
        </p15:guide>
        <p15:guide id="8" pos="7461">
          <p15:clr>
            <a:srgbClr val="FBAE40"/>
          </p15:clr>
        </p15:guide>
        <p15:guide id="13" orient="horz" pos="1236" userDrawn="1">
          <p15:clr>
            <a:srgbClr val="FBAE40"/>
          </p15:clr>
        </p15:guide>
        <p15:guide id="14" orient="horz" pos="2040" userDrawn="1">
          <p15:clr>
            <a:srgbClr val="FBAE40"/>
          </p15:clr>
        </p15:guide>
        <p15:guide id="15" pos="301" userDrawn="1">
          <p15:clr>
            <a:srgbClr val="FBAE40"/>
          </p15:clr>
        </p15:guide>
        <p15:guide id="16" pos="73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361826" y="2615519"/>
            <a:ext cx="5572334" cy="3290393"/>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7843" y="2615519"/>
            <a:ext cx="5573833" cy="3290393"/>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2">
            <a:extLst>
              <a:ext uri="{FF2B5EF4-FFF2-40B4-BE49-F238E27FC236}">
                <a16:creationId xmlns:a16="http://schemas.microsoft.com/office/drawing/2014/main" id="{8E951C31-C6BD-824C-BF6E-8C71F39EAA78}"/>
              </a:ext>
            </a:extLst>
          </p:cNvPr>
          <p:cNvSpPr>
            <a:spLocks noGrp="1"/>
          </p:cNvSpPr>
          <p:nvPr>
            <p:ph type="body" idx="13"/>
          </p:nvPr>
        </p:nvSpPr>
        <p:spPr>
          <a:xfrm>
            <a:off x="359624" y="1666800"/>
            <a:ext cx="5574533"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GB"/>
              <a:t>Click to edit Master text styles</a:t>
            </a:r>
          </a:p>
        </p:txBody>
      </p:sp>
      <p:sp>
        <p:nvSpPr>
          <p:cNvPr id="10" name="Text Placeholder 4">
            <a:extLst>
              <a:ext uri="{FF2B5EF4-FFF2-40B4-BE49-F238E27FC236}">
                <a16:creationId xmlns:a16="http://schemas.microsoft.com/office/drawing/2014/main" id="{2770AB22-F3E9-294E-99D4-9AB1D452A1AC}"/>
              </a:ext>
            </a:extLst>
          </p:cNvPr>
          <p:cNvSpPr>
            <a:spLocks noGrp="1"/>
          </p:cNvSpPr>
          <p:nvPr>
            <p:ph type="body" sz="quarter" idx="3"/>
          </p:nvPr>
        </p:nvSpPr>
        <p:spPr>
          <a:xfrm>
            <a:off x="6257840" y="1666800"/>
            <a:ext cx="557383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GB"/>
              <a:t>Click to edit Master text styles</a:t>
            </a:r>
          </a:p>
        </p:txBody>
      </p:sp>
      <p:sp>
        <p:nvSpPr>
          <p:cNvPr id="12" name="Datumsplatzhalter 3">
            <a:extLst>
              <a:ext uri="{FF2B5EF4-FFF2-40B4-BE49-F238E27FC236}">
                <a16:creationId xmlns:a16="http://schemas.microsoft.com/office/drawing/2014/main" id="{7C6A65A7-1CBA-0D4F-B9D8-6D61E7871B6C}"/>
              </a:ext>
            </a:extLst>
          </p:cNvPr>
          <p:cNvSpPr>
            <a:spLocks noGrp="1"/>
          </p:cNvSpPr>
          <p:nvPr>
            <p:ph type="dt" sz="half" idx="14"/>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13" name="Fußzeilenplatzhalter 4">
            <a:extLst>
              <a:ext uri="{FF2B5EF4-FFF2-40B4-BE49-F238E27FC236}">
                <a16:creationId xmlns:a16="http://schemas.microsoft.com/office/drawing/2014/main" id="{B6433E5C-9FED-DA4C-8DE8-B99B9F300100}"/>
              </a:ext>
            </a:extLst>
          </p:cNvPr>
          <p:cNvSpPr>
            <a:spLocks noGrp="1"/>
          </p:cNvSpPr>
          <p:nvPr>
            <p:ph type="ftr" sz="quarter" idx="15"/>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4" name="Foliennummernplatzhalter 5">
            <a:extLst>
              <a:ext uri="{FF2B5EF4-FFF2-40B4-BE49-F238E27FC236}">
                <a16:creationId xmlns:a16="http://schemas.microsoft.com/office/drawing/2014/main" id="{AFD26347-1A0A-784C-8CCF-ACBD593832F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5" name="Linie">
            <a:extLst>
              <a:ext uri="{FF2B5EF4-FFF2-40B4-BE49-F238E27FC236}">
                <a16:creationId xmlns:a16="http://schemas.microsoft.com/office/drawing/2014/main" id="{5D1988EE-945D-DC4D-B6FF-84072DB78E01}"/>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51486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6" name="Datumsplatzhalter 3">
            <a:extLst>
              <a:ext uri="{FF2B5EF4-FFF2-40B4-BE49-F238E27FC236}">
                <a16:creationId xmlns:a16="http://schemas.microsoft.com/office/drawing/2014/main" id="{E86D8077-4372-5146-B398-83C6882281F8}"/>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7" name="Fußzeilenplatzhalter 4">
            <a:extLst>
              <a:ext uri="{FF2B5EF4-FFF2-40B4-BE49-F238E27FC236}">
                <a16:creationId xmlns:a16="http://schemas.microsoft.com/office/drawing/2014/main" id="{ED1D1C23-05DC-0441-B5B6-BAAFF83BB76A}"/>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8" name="Foliennummernplatzhalter 5">
            <a:extLst>
              <a:ext uri="{FF2B5EF4-FFF2-40B4-BE49-F238E27FC236}">
                <a16:creationId xmlns:a16="http://schemas.microsoft.com/office/drawing/2014/main" id="{A2DC22DA-6370-FE48-9C40-D6A00D45993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9" name="Linie">
            <a:extLst>
              <a:ext uri="{FF2B5EF4-FFF2-40B4-BE49-F238E27FC236}">
                <a16:creationId xmlns:a16="http://schemas.microsoft.com/office/drawing/2014/main" id="{9885FC69-7E8B-8346-A374-037CEFCE3D22}"/>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541748469"/>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9" pos="227">
          <p15:clr>
            <a:srgbClr val="FBAE40"/>
          </p15:clr>
        </p15:guide>
        <p15:guide id="10" pos="7461">
          <p15:clr>
            <a:srgbClr val="FBAE40"/>
          </p15:clr>
        </p15:guide>
        <p15:guide id="16" orient="horz" pos="1463" userDrawn="1">
          <p15:clr>
            <a:srgbClr val="FBAE40"/>
          </p15:clr>
        </p15:guide>
        <p15:guide id="17" orient="horz" pos="3618" userDrawn="1">
          <p15:clr>
            <a:srgbClr val="FBAE40"/>
          </p15:clr>
        </p15:guide>
        <p15:guide id="18" orient="horz" pos="851" userDrawn="1">
          <p15:clr>
            <a:srgbClr val="FBAE40"/>
          </p15:clr>
        </p15:guide>
        <p15:guide id="19" pos="301" userDrawn="1">
          <p15:clr>
            <a:srgbClr val="FBAE40"/>
          </p15:clr>
        </p15:guide>
        <p15:guide id="20" pos="73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8F6EC800-7BF9-D54E-995A-94C9F9BADFCB}"/>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6" name="Fußzeilenplatzhalter 4">
            <a:extLst>
              <a:ext uri="{FF2B5EF4-FFF2-40B4-BE49-F238E27FC236}">
                <a16:creationId xmlns:a16="http://schemas.microsoft.com/office/drawing/2014/main" id="{6E503AAE-E423-DB45-AD86-48BA80EA3DF5}"/>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7" name="Foliennummernplatzhalter 5">
            <a:extLst>
              <a:ext uri="{FF2B5EF4-FFF2-40B4-BE49-F238E27FC236}">
                <a16:creationId xmlns:a16="http://schemas.microsoft.com/office/drawing/2014/main" id="{C952AEFA-84D8-9443-9CEB-F8F56C994FD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8" name="Linie">
            <a:extLst>
              <a:ext uri="{FF2B5EF4-FFF2-40B4-BE49-F238E27FC236}">
                <a16:creationId xmlns:a16="http://schemas.microsoft.com/office/drawing/2014/main" id="{9EE9B35D-3696-2543-AF9A-6BB5766D66BB}"/>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4058951060"/>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11" orient="horz" pos="1463" userDrawn="1">
          <p15:clr>
            <a:srgbClr val="FBAE40"/>
          </p15:clr>
        </p15:guide>
        <p15:guide id="12" orient="horz" pos="3618" userDrawn="1">
          <p15:clr>
            <a:srgbClr val="FBAE40"/>
          </p15:clr>
        </p15:guide>
        <p15:guide id="13" orient="horz" pos="851" userDrawn="1">
          <p15:clr>
            <a:srgbClr val="FBAE40"/>
          </p15:clr>
        </p15:guide>
        <p15:guide id="14" pos="301" userDrawn="1">
          <p15:clr>
            <a:srgbClr val="FBAE40"/>
          </p15:clr>
        </p15:guide>
        <p15:guide id="15" pos="73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Ganz leer">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9995DF37-38DF-074D-8192-E1A584FD7BB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2" name="Rectangle 1">
            <a:extLst>
              <a:ext uri="{FF2B5EF4-FFF2-40B4-BE49-F238E27FC236}">
                <a16:creationId xmlns:a16="http://schemas.microsoft.com/office/drawing/2014/main" id="{25E1DC7D-227B-E4B8-B03E-633258849192}"/>
              </a:ext>
            </a:extLst>
          </p:cNvPr>
          <p:cNvSpPr/>
          <p:nvPr/>
        </p:nvSpPr>
        <p:spPr>
          <a:xfrm>
            <a:off x="268941" y="228600"/>
            <a:ext cx="2277035" cy="537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633073497"/>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11" orient="horz" pos="1463" userDrawn="1">
          <p15:clr>
            <a:srgbClr val="FBAE40"/>
          </p15:clr>
        </p15:guide>
        <p15:guide id="12" orient="horz" pos="3618" userDrawn="1">
          <p15:clr>
            <a:srgbClr val="FBAE40"/>
          </p15:clr>
        </p15:guide>
        <p15:guide id="13" orient="horz" pos="851" userDrawn="1">
          <p15:clr>
            <a:srgbClr val="FBAE40"/>
          </p15:clr>
        </p15:guide>
        <p15:guide id="14" pos="301" userDrawn="1">
          <p15:clr>
            <a:srgbClr val="FBAE40"/>
          </p15:clr>
        </p15:guide>
        <p15:guide id="15" pos="73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line // 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70412" y="1019190"/>
            <a:ext cx="5494742" cy="1080000"/>
          </a:xfrm>
        </p:spPr>
        <p:txBody>
          <a:bodyPr/>
          <a:lstStyle>
            <a:lvl1pPr>
              <a:defRPr/>
            </a:lvl1pPr>
          </a:lstStyle>
          <a:p>
            <a:r>
              <a:rPr lang="de-DE" dirty="0"/>
              <a:t>Headline einfügen</a:t>
            </a:r>
            <a:br>
              <a:rPr lang="de-DE" dirty="0"/>
            </a:br>
            <a:r>
              <a:rPr lang="de-DE" dirty="0"/>
              <a:t>über zwei Zeilen</a:t>
            </a:r>
          </a:p>
        </p:txBody>
      </p:sp>
      <p:sp>
        <p:nvSpPr>
          <p:cNvPr id="6" name="Vertikaler Textplatzhalter 2"/>
          <p:cNvSpPr>
            <a:spLocks noGrp="1"/>
          </p:cNvSpPr>
          <p:nvPr>
            <p:ph type="body" orient="vert" idx="1" hasCustomPrompt="1"/>
          </p:nvPr>
        </p:nvSpPr>
        <p:spPr>
          <a:xfrm>
            <a:off x="359625" y="2369580"/>
            <a:ext cx="5494742" cy="3373994"/>
          </a:xfrm>
        </p:spPr>
        <p:txBody>
          <a:bodyPr vert="horz"/>
          <a:lstStyle>
            <a:lvl1pPr>
              <a:defRPr/>
            </a:lvl1pPr>
            <a:lvl2pPr>
              <a:defRPr b="0"/>
            </a:lvl2pPr>
            <a:lvl3pPr>
              <a:defRPr b="0"/>
            </a:lvl3pPr>
            <a:lvl4pPr>
              <a:defRPr b="0"/>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p:txBody>
      </p:sp>
      <p:sp>
        <p:nvSpPr>
          <p:cNvPr id="4" name="Bildplatzhalter 3"/>
          <p:cNvSpPr>
            <a:spLocks noGrp="1"/>
          </p:cNvSpPr>
          <p:nvPr>
            <p:ph type="pic" sz="quarter" idx="13" hasCustomPrompt="1"/>
          </p:nvPr>
        </p:nvSpPr>
        <p:spPr>
          <a:xfrm>
            <a:off x="6313152" y="1512000"/>
            <a:ext cx="5518523" cy="3028680"/>
          </a:xfrm>
          <a:solidFill>
            <a:schemeClr val="tx1">
              <a:lumMod val="20000"/>
              <a:lumOff val="80000"/>
            </a:schemeClr>
          </a:solidFill>
        </p:spPr>
        <p:txBody>
          <a:bodyPr anchor="ctr" anchorCtr="0"/>
          <a:lstStyle>
            <a:lvl1pPr algn="ctr">
              <a:spcBef>
                <a:spcPts val="0"/>
              </a:spcBef>
              <a:defRPr sz="1199"/>
            </a:lvl1pPr>
          </a:lstStyle>
          <a:p>
            <a:r>
              <a:rPr lang="de-DE" dirty="0"/>
              <a:t>Platzhalter für ein Bild (Format: 4:3)</a:t>
            </a:r>
            <a:br>
              <a:rPr lang="de-DE" dirty="0"/>
            </a:br>
            <a:br>
              <a:rPr lang="de-DE" dirty="0"/>
            </a:br>
            <a:br>
              <a:rPr lang="de-DE" dirty="0"/>
            </a:br>
            <a:endParaRPr lang="de-DE" dirty="0"/>
          </a:p>
        </p:txBody>
      </p:sp>
      <p:sp>
        <p:nvSpPr>
          <p:cNvPr id="13" name="Vertikaler Textplatzhalter 2"/>
          <p:cNvSpPr>
            <a:spLocks noGrp="1"/>
          </p:cNvSpPr>
          <p:nvPr>
            <p:ph type="body" orient="vert" idx="14" hasCustomPrompt="1"/>
          </p:nvPr>
        </p:nvSpPr>
        <p:spPr>
          <a:xfrm>
            <a:off x="6313152" y="4680002"/>
            <a:ext cx="5518726" cy="1063575"/>
          </a:xfrm>
        </p:spPr>
        <p:txBody>
          <a:bodyPr vert="horz"/>
          <a:lstStyle>
            <a:lvl1pPr marL="0" indent="0">
              <a:lnSpc>
                <a:spcPct val="112000"/>
              </a:lnSpc>
              <a:spcBef>
                <a:spcPts val="0"/>
              </a:spcBef>
              <a:buFont typeface="Arial" panose="020B0604020202020204" pitchFamily="34" charset="0"/>
              <a:buNone/>
              <a:defRPr sz="1399" b="0" i="0">
                <a:latin typeface="Calibri" panose="020F0502020204030204" pitchFamily="34" charset="0"/>
                <a:cs typeface="Calibri" panose="020F0502020204030204" pitchFamily="34" charset="0"/>
              </a:defRPr>
            </a:lvl1pPr>
            <a:lvl2pPr marL="0" indent="0">
              <a:lnSpc>
                <a:spcPct val="112000"/>
              </a:lnSpc>
              <a:spcBef>
                <a:spcPts val="0"/>
              </a:spcBef>
              <a:buNone/>
              <a:defRPr sz="1199" b="0" i="0">
                <a:latin typeface="+mn-lt"/>
              </a:defRPr>
            </a:lvl2pPr>
            <a:lvl3pPr marL="0" indent="0">
              <a:lnSpc>
                <a:spcPct val="112000"/>
              </a:lnSpc>
              <a:spcBef>
                <a:spcPts val="0"/>
              </a:spcBef>
              <a:buNone/>
              <a:defRPr sz="1199" b="0" i="0">
                <a:latin typeface="+mn-lt"/>
              </a:defRPr>
            </a:lvl3pPr>
            <a:lvl4pPr marL="0" indent="0">
              <a:lnSpc>
                <a:spcPct val="112000"/>
              </a:lnSpc>
              <a:spcBef>
                <a:spcPts val="0"/>
              </a:spcBef>
              <a:buNone/>
              <a:defRPr sz="1199" b="0" i="0">
                <a:latin typeface="+mn-lt"/>
              </a:defRPr>
            </a:lvl4pPr>
            <a:lvl5pPr marL="0" indent="0">
              <a:lnSpc>
                <a:spcPct val="112000"/>
              </a:lnSpc>
              <a:spcBef>
                <a:spcPts val="0"/>
              </a:spcBef>
              <a:buNone/>
              <a:defRPr sz="1199" b="0" i="0">
                <a:latin typeface="+mn-lt"/>
              </a:defRPr>
            </a:lvl5pPr>
            <a:lvl6pPr marL="0" indent="0">
              <a:lnSpc>
                <a:spcPct val="112000"/>
              </a:lnSpc>
              <a:spcBef>
                <a:spcPts val="0"/>
              </a:spcBef>
              <a:buNone/>
              <a:defRPr sz="1199" b="0" i="0">
                <a:latin typeface="+mn-lt"/>
              </a:defRPr>
            </a:lvl6pPr>
            <a:lvl7pPr marL="0" indent="0">
              <a:lnSpc>
                <a:spcPct val="112000"/>
              </a:lnSpc>
              <a:spcBef>
                <a:spcPts val="0"/>
              </a:spcBef>
              <a:buNone/>
              <a:defRPr sz="1199" b="0" i="0">
                <a:latin typeface="+mn-lt"/>
              </a:defRPr>
            </a:lvl7pPr>
            <a:lvl8pPr marL="0" indent="0">
              <a:lnSpc>
                <a:spcPct val="112000"/>
              </a:lnSpc>
              <a:spcBef>
                <a:spcPts val="0"/>
              </a:spcBef>
              <a:buNone/>
              <a:defRPr sz="1199" b="0" i="0">
                <a:latin typeface="+mn-lt"/>
              </a:defRPr>
            </a:lvl8pPr>
            <a:lvl9pPr marL="0" indent="0">
              <a:lnSpc>
                <a:spcPct val="112000"/>
              </a:lnSpc>
              <a:spcBef>
                <a:spcPts val="0"/>
              </a:spcBef>
              <a:buNone/>
              <a:defRPr sz="1199" b="0" i="0">
                <a:latin typeface="+mn-lt"/>
              </a:defRPr>
            </a:lvl9pPr>
          </a:lstStyle>
          <a:p>
            <a:pPr lvl="0"/>
            <a:r>
              <a:rPr lang="de-DE" dirty="0"/>
              <a:t>Bildunterschrift</a:t>
            </a:r>
          </a:p>
        </p:txBody>
      </p:sp>
      <p:sp>
        <p:nvSpPr>
          <p:cNvPr id="9" name="Datumsplatzhalter 3">
            <a:extLst>
              <a:ext uri="{FF2B5EF4-FFF2-40B4-BE49-F238E27FC236}">
                <a16:creationId xmlns:a16="http://schemas.microsoft.com/office/drawing/2014/main" id="{C6D58E90-194C-274B-8399-616475266D39}"/>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14" name="Fußzeilenplatzhalter 4">
            <a:extLst>
              <a:ext uri="{FF2B5EF4-FFF2-40B4-BE49-F238E27FC236}">
                <a16:creationId xmlns:a16="http://schemas.microsoft.com/office/drawing/2014/main" id="{9644BF75-828E-C94C-A7AA-0D73825FED61}"/>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5" name="Foliennummernplatzhalter 5">
            <a:extLst>
              <a:ext uri="{FF2B5EF4-FFF2-40B4-BE49-F238E27FC236}">
                <a16:creationId xmlns:a16="http://schemas.microsoft.com/office/drawing/2014/main" id="{42F02FE4-B132-6944-915C-2BF6E9BC093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6" name="Linie">
            <a:extLst>
              <a:ext uri="{FF2B5EF4-FFF2-40B4-BE49-F238E27FC236}">
                <a16:creationId xmlns:a16="http://schemas.microsoft.com/office/drawing/2014/main" id="{139920B9-F07E-8246-B59F-A38AA9EC7E8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680481997"/>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9" pos="227">
          <p15:clr>
            <a:srgbClr val="FBAE40"/>
          </p15:clr>
        </p15:guide>
        <p15:guide id="10" pos="7461">
          <p15:clr>
            <a:srgbClr val="FBAE40"/>
          </p15:clr>
        </p15:guide>
        <p15:guide id="16" orient="horz" pos="3618" userDrawn="1">
          <p15:clr>
            <a:srgbClr val="FBAE40"/>
          </p15:clr>
        </p15:guide>
        <p15:guide id="17" orient="horz" pos="851" userDrawn="1">
          <p15:clr>
            <a:srgbClr val="FBAE40"/>
          </p15:clr>
        </p15:guide>
        <p15:guide id="18" orient="horz" pos="1781" userDrawn="1">
          <p15:clr>
            <a:srgbClr val="FBAE40"/>
          </p15:clr>
        </p15:guide>
        <p15:guide id="19" pos="301" userDrawn="1">
          <p15:clr>
            <a:srgbClr val="FBAE40"/>
          </p15:clr>
        </p15:guide>
        <p15:guide id="20" pos="73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9625" y="1709741"/>
            <a:ext cx="10987826" cy="2852737"/>
          </a:xfrm>
        </p:spPr>
        <p:txBody>
          <a:bodyPr anchor="b"/>
          <a:lstStyle>
            <a:lvl1pPr>
              <a:defRPr sz="5994"/>
            </a:lvl1pPr>
          </a:lstStyle>
          <a:p>
            <a:r>
              <a:rPr lang="en-GB"/>
              <a:t>Click to edit Master title style</a:t>
            </a:r>
            <a:endParaRPr lang="en-US" dirty="0"/>
          </a:p>
        </p:txBody>
      </p:sp>
      <p:sp>
        <p:nvSpPr>
          <p:cNvPr id="3" name="Text Placeholder 2"/>
          <p:cNvSpPr>
            <a:spLocks noGrp="1"/>
          </p:cNvSpPr>
          <p:nvPr>
            <p:ph type="body" idx="1"/>
          </p:nvPr>
        </p:nvSpPr>
        <p:spPr>
          <a:xfrm>
            <a:off x="359625" y="4589466"/>
            <a:ext cx="10987826" cy="1316447"/>
          </a:xfrm>
        </p:spPr>
        <p:txBody>
          <a:bodyPr/>
          <a:lstStyle>
            <a:lvl1pPr marL="0" indent="0">
              <a:buNone/>
              <a:defRPr sz="2398">
                <a:solidFill>
                  <a:schemeClr val="tx1"/>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GB"/>
              <a:t>Click to edit Master text styles</a:t>
            </a:r>
          </a:p>
        </p:txBody>
      </p:sp>
      <p:sp>
        <p:nvSpPr>
          <p:cNvPr id="9" name="Datumsplatzhalter 3">
            <a:extLst>
              <a:ext uri="{FF2B5EF4-FFF2-40B4-BE49-F238E27FC236}">
                <a16:creationId xmlns:a16="http://schemas.microsoft.com/office/drawing/2014/main" id="{D08DBF21-BE4C-BC4D-82F0-6FB7937925DA}"/>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10" name="Fußzeilenplatzhalter 4">
            <a:extLst>
              <a:ext uri="{FF2B5EF4-FFF2-40B4-BE49-F238E27FC236}">
                <a16:creationId xmlns:a16="http://schemas.microsoft.com/office/drawing/2014/main" id="{F00B39BD-4F22-0941-BFB8-4356F415DFCE}"/>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1" name="Foliennummernplatzhalter 5">
            <a:extLst>
              <a:ext uri="{FF2B5EF4-FFF2-40B4-BE49-F238E27FC236}">
                <a16:creationId xmlns:a16="http://schemas.microsoft.com/office/drawing/2014/main" id="{8D7BF1C4-105C-CF45-9C87-83CAFBF72F61}"/>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2" name="Linie">
            <a:extLst>
              <a:ext uri="{FF2B5EF4-FFF2-40B4-BE49-F238E27FC236}">
                <a16:creationId xmlns:a16="http://schemas.microsoft.com/office/drawing/2014/main" id="{D8637B26-F5B6-5C41-822F-05994CF18C64}"/>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51574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hel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5" name="Regieanweisungen">
            <a:extLst>
              <a:ext uri="{FF2B5EF4-FFF2-40B4-BE49-F238E27FC236}">
                <a16:creationId xmlns:a16="http://schemas.microsoft.com/office/drawing/2014/main" id="{ED9FFC58-AD21-3E47-B1A8-93EE29275526}"/>
              </a:ext>
            </a:extLst>
          </p:cNvPr>
          <p:cNvGrpSpPr/>
          <p:nvPr/>
        </p:nvGrpSpPr>
        <p:grpSpPr>
          <a:xfrm>
            <a:off x="-467513" y="-468000"/>
            <a:ext cx="13126327" cy="7776000"/>
            <a:chOff x="-468000" y="-468000"/>
            <a:chExt cx="13140000" cy="7776000"/>
          </a:xfrm>
        </p:grpSpPr>
        <p:cxnSp>
          <p:nvCxnSpPr>
            <p:cNvPr id="26" name="Linie">
              <a:extLst>
                <a:ext uri="{FF2B5EF4-FFF2-40B4-BE49-F238E27FC236}">
                  <a16:creationId xmlns:a16="http://schemas.microsoft.com/office/drawing/2014/main" id="{B64ED526-E274-3147-A2AF-D81E318BDC7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Linie">
              <a:extLst>
                <a:ext uri="{FF2B5EF4-FFF2-40B4-BE49-F238E27FC236}">
                  <a16:creationId xmlns:a16="http://schemas.microsoft.com/office/drawing/2014/main" id="{635028BA-7335-574C-8E83-D802863F7E9D}"/>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nie">
              <a:extLst>
                <a:ext uri="{FF2B5EF4-FFF2-40B4-BE49-F238E27FC236}">
                  <a16:creationId xmlns:a16="http://schemas.microsoft.com/office/drawing/2014/main" id="{21CD66BF-E308-3F4B-895B-FAA7C5FE3EC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Linie">
              <a:extLst>
                <a:ext uri="{FF2B5EF4-FFF2-40B4-BE49-F238E27FC236}">
                  <a16:creationId xmlns:a16="http://schemas.microsoft.com/office/drawing/2014/main" id="{A699C338-927B-4942-9427-6060000D99F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nie">
              <a:extLst>
                <a:ext uri="{FF2B5EF4-FFF2-40B4-BE49-F238E27FC236}">
                  <a16:creationId xmlns:a16="http://schemas.microsoft.com/office/drawing/2014/main" id="{F475D903-336D-8E48-916C-726044DBD829}"/>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F8683604-57DF-764E-800E-48A3E945DA0E}"/>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616A30C2-8E95-384D-8B79-BA59DD2978B0}"/>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65786F69-7926-CA45-84BD-1AAD5F33CF1B}"/>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2CB29A9F-189F-B844-9FE4-D2371E12A0C9}"/>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9F47B3E-58E2-BF45-AA62-F5377549D8EC}"/>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6BB22276-F35F-A440-A378-D70B6EA72F85}"/>
              </a:ext>
            </a:extLst>
          </p:cNvPr>
          <p:cNvPicPr>
            <a:picLocks noChangeAspect="1"/>
          </p:cNvPicPr>
          <p:nvPr/>
        </p:nvPicPr>
        <p:blipFill>
          <a:blip r:embed="rId2"/>
          <a:stretch>
            <a:fillRect/>
          </a:stretch>
        </p:blipFill>
        <p:spPr>
          <a:xfrm>
            <a:off x="9624209" y="304199"/>
            <a:ext cx="2089425" cy="1045801"/>
          </a:xfrm>
          <a:prstGeom prst="rect">
            <a:avLst/>
          </a:prstGeom>
        </p:spPr>
      </p:pic>
      <p:sp>
        <p:nvSpPr>
          <p:cNvPr id="22" name="livng.knowledge">
            <a:extLst>
              <a:ext uri="{FF2B5EF4-FFF2-40B4-BE49-F238E27FC236}">
                <a16:creationId xmlns:a16="http://schemas.microsoft.com/office/drawing/2014/main" id="{6FCE89AB-3140-D748-8FFB-2BE1ED68AD44}"/>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1">
            <a:extLst>
              <a:ext uri="{FF2B5EF4-FFF2-40B4-BE49-F238E27FC236}">
                <a16:creationId xmlns:a16="http://schemas.microsoft.com/office/drawing/2014/main" id="{4FF0C5A2-C4EB-F182-2EE2-80EFF88099D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3869579545"/>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9" orient="horz" pos="1236" userDrawn="1">
          <p15:clr>
            <a:srgbClr val="FBAE40"/>
          </p15:clr>
        </p15:guide>
        <p15:guide id="10" orient="horz" pos="2040" userDrawn="1">
          <p15:clr>
            <a:srgbClr val="FBAE40"/>
          </p15:clr>
        </p15:guide>
        <p15:guide id="11" pos="301" userDrawn="1">
          <p15:clr>
            <a:srgbClr val="FBAE40"/>
          </p15:clr>
        </p15:guide>
        <p15:guide id="12" pos="73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el hel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5" name="Regieanweisungen">
            <a:extLst>
              <a:ext uri="{FF2B5EF4-FFF2-40B4-BE49-F238E27FC236}">
                <a16:creationId xmlns:a16="http://schemas.microsoft.com/office/drawing/2014/main" id="{ED9FFC58-AD21-3E47-B1A8-93EE29275526}"/>
              </a:ext>
            </a:extLst>
          </p:cNvPr>
          <p:cNvGrpSpPr/>
          <p:nvPr/>
        </p:nvGrpSpPr>
        <p:grpSpPr>
          <a:xfrm>
            <a:off x="-467513" y="-468000"/>
            <a:ext cx="13126327" cy="7776000"/>
            <a:chOff x="-468000" y="-468000"/>
            <a:chExt cx="13140000" cy="7776000"/>
          </a:xfrm>
        </p:grpSpPr>
        <p:cxnSp>
          <p:nvCxnSpPr>
            <p:cNvPr id="26" name="Linie">
              <a:extLst>
                <a:ext uri="{FF2B5EF4-FFF2-40B4-BE49-F238E27FC236}">
                  <a16:creationId xmlns:a16="http://schemas.microsoft.com/office/drawing/2014/main" id="{B64ED526-E274-3147-A2AF-D81E318BDC7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Linie">
              <a:extLst>
                <a:ext uri="{FF2B5EF4-FFF2-40B4-BE49-F238E27FC236}">
                  <a16:creationId xmlns:a16="http://schemas.microsoft.com/office/drawing/2014/main" id="{635028BA-7335-574C-8E83-D802863F7E9D}"/>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nie">
              <a:extLst>
                <a:ext uri="{FF2B5EF4-FFF2-40B4-BE49-F238E27FC236}">
                  <a16:creationId xmlns:a16="http://schemas.microsoft.com/office/drawing/2014/main" id="{21CD66BF-E308-3F4B-895B-FAA7C5FE3EC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Linie">
              <a:extLst>
                <a:ext uri="{FF2B5EF4-FFF2-40B4-BE49-F238E27FC236}">
                  <a16:creationId xmlns:a16="http://schemas.microsoft.com/office/drawing/2014/main" id="{A699C338-927B-4942-9427-6060000D99F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nie">
              <a:extLst>
                <a:ext uri="{FF2B5EF4-FFF2-40B4-BE49-F238E27FC236}">
                  <a16:creationId xmlns:a16="http://schemas.microsoft.com/office/drawing/2014/main" id="{F475D903-336D-8E48-916C-726044DBD829}"/>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F8683604-57DF-764E-800E-48A3E945DA0E}"/>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616A30C2-8E95-384D-8B79-BA59DD2978B0}"/>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65786F69-7926-CA45-84BD-1AAD5F33CF1B}"/>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2CB29A9F-189F-B844-9FE4-D2371E12A0C9}"/>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9F47B3E-58E2-BF45-AA62-F5377549D8EC}"/>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livng.knowledge">
            <a:extLst>
              <a:ext uri="{FF2B5EF4-FFF2-40B4-BE49-F238E27FC236}">
                <a16:creationId xmlns:a16="http://schemas.microsoft.com/office/drawing/2014/main" id="{6FCE89AB-3140-D748-8FFB-2BE1ED68AD44}"/>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1">
            <a:extLst>
              <a:ext uri="{FF2B5EF4-FFF2-40B4-BE49-F238E27FC236}">
                <a16:creationId xmlns:a16="http://schemas.microsoft.com/office/drawing/2014/main" id="{166DFA8A-0A60-6E57-3E6D-1B298569BE1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2108295402"/>
      </p:ext>
    </p:extLst>
  </p:cSld>
  <p:clrMapOvr>
    <a:masterClrMapping/>
  </p:clrMapOvr>
  <p:hf hdr="0"/>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301">
          <p15:clr>
            <a:srgbClr val="FBAE40"/>
          </p15:clr>
        </p15:guide>
        <p15:guide id="8" pos="73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blau mit Türmchen">
    <p:spTree>
      <p:nvGrpSpPr>
        <p:cNvPr id="1" name=""/>
        <p:cNvGrpSpPr/>
        <p:nvPr/>
      </p:nvGrpSpPr>
      <p:grpSpPr>
        <a:xfrm>
          <a:off x="0" y="0"/>
          <a:ext cx="0" cy="0"/>
          <a:chOff x="0" y="0"/>
          <a:chExt cx="0" cy="0"/>
        </a:xfrm>
      </p:grpSpPr>
      <p:sp>
        <p:nvSpPr>
          <p:cNvPr id="13" name="Fläche"/>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15" name="Türmchen"/>
          <p:cNvGrpSpPr>
            <a:grpSpLocks noChangeAspect="1"/>
          </p:cNvGrpSpPr>
          <p:nvPr/>
        </p:nvGrpSpPr>
        <p:grpSpPr bwMode="auto">
          <a:xfrm>
            <a:off x="7513324" y="1035716"/>
            <a:ext cx="4677833" cy="4606925"/>
            <a:chOff x="3550" y="652"/>
            <a:chExt cx="2210" cy="2902"/>
          </a:xfrm>
        </p:grpSpPr>
        <p:sp>
          <p:nvSpPr>
            <p:cNvPr id="16" name="Glocken"/>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0" name="Glocken innen"/>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4" name="Türmchen"/>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5" name="Linien"/>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2" name="Titel 1"/>
          <p:cNvSpPr>
            <a:spLocks noGrp="1"/>
          </p:cNvSpPr>
          <p:nvPr>
            <p:ph type="ctrTitle" hasCustomPrompt="1"/>
          </p:nvPr>
        </p:nvSpPr>
        <p:spPr>
          <a:xfrm>
            <a:off x="480000" y="1962150"/>
            <a:ext cx="8544000" cy="1276350"/>
          </a:xfrm>
        </p:spPr>
        <p:txBody>
          <a:bodyPr anchor="t"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480000"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5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6" name="Fläche">
            <a:extLst>
              <a:ext uri="{FF2B5EF4-FFF2-40B4-BE49-F238E27FC236}">
                <a16:creationId xmlns:a16="http://schemas.microsoft.com/office/drawing/2014/main" id="{A0C1A4B1-F77B-CE43-BDE2-3A29F198B73A}"/>
              </a:ext>
            </a:extLst>
          </p:cNvPr>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7" name="Linie">
            <a:extLst>
              <a:ext uri="{FF2B5EF4-FFF2-40B4-BE49-F238E27FC236}">
                <a16:creationId xmlns:a16="http://schemas.microsoft.com/office/drawing/2014/main" id="{004499F2-1FF9-CC44-99DB-D9FE23B62C2B}"/>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51" name="Türmchen">
            <a:extLst>
              <a:ext uri="{FF2B5EF4-FFF2-40B4-BE49-F238E27FC236}">
                <a16:creationId xmlns:a16="http://schemas.microsoft.com/office/drawing/2014/main" id="{CC994A96-87B1-FE4C-AC7E-79256B8AA1F8}"/>
              </a:ext>
            </a:extLst>
          </p:cNvPr>
          <p:cNvGrpSpPr>
            <a:grpSpLocks noChangeAspect="1"/>
          </p:cNvGrpSpPr>
          <p:nvPr/>
        </p:nvGrpSpPr>
        <p:grpSpPr bwMode="auto">
          <a:xfrm>
            <a:off x="8687276" y="1035715"/>
            <a:ext cx="3504724" cy="4606925"/>
            <a:chOff x="3550" y="652"/>
            <a:chExt cx="2210" cy="2902"/>
          </a:xfrm>
        </p:grpSpPr>
        <p:sp>
          <p:nvSpPr>
            <p:cNvPr id="52" name="Glocken">
              <a:extLst>
                <a:ext uri="{FF2B5EF4-FFF2-40B4-BE49-F238E27FC236}">
                  <a16:creationId xmlns:a16="http://schemas.microsoft.com/office/drawing/2014/main" id="{E325FA85-F261-8844-B4AC-72DA27F184FB}"/>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3" name="Glocken innen">
              <a:extLst>
                <a:ext uri="{FF2B5EF4-FFF2-40B4-BE49-F238E27FC236}">
                  <a16:creationId xmlns:a16="http://schemas.microsoft.com/office/drawing/2014/main" id="{F9788BDF-D72D-4942-828D-954B33880A37}"/>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5" name="Türmchen">
              <a:extLst>
                <a:ext uri="{FF2B5EF4-FFF2-40B4-BE49-F238E27FC236}">
                  <a16:creationId xmlns:a16="http://schemas.microsoft.com/office/drawing/2014/main" id="{1663F8F8-D044-1F4B-978F-47C077DB994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6" name="Linien">
              <a:extLst>
                <a:ext uri="{FF2B5EF4-FFF2-40B4-BE49-F238E27FC236}">
                  <a16:creationId xmlns:a16="http://schemas.microsoft.com/office/drawing/2014/main" id="{B0D2A84D-FA8B-8243-AFF2-1AA693CB60D8}"/>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60" name="Titel 1">
            <a:extLst>
              <a:ext uri="{FF2B5EF4-FFF2-40B4-BE49-F238E27FC236}">
                <a16:creationId xmlns:a16="http://schemas.microsoft.com/office/drawing/2014/main" id="{F6CCE017-8073-FA4E-BA50-DC2F3CC044E3}"/>
              </a:ext>
            </a:extLst>
          </p:cNvPr>
          <p:cNvSpPr txBox="1">
            <a:spLocks/>
          </p:cNvSpPr>
          <p:nvPr/>
        </p:nvSpPr>
        <p:spPr>
          <a:xfrm>
            <a:off x="359625" y="2114550"/>
            <a:ext cx="8544000" cy="1276350"/>
          </a:xfrm>
          <a:prstGeom prst="rect">
            <a:avLst/>
          </a:prstGeom>
        </p:spPr>
        <p:txBody>
          <a:bodyPr vert="horz" lIns="0" tIns="0" rIns="0" bIns="0" rtlCol="0" anchor="b" anchorCtr="0">
            <a:no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dirty="0"/>
              <a:t>Titel der Präsentation auf zwei Zeilen einfügen</a:t>
            </a:r>
          </a:p>
        </p:txBody>
      </p:sp>
      <p:sp>
        <p:nvSpPr>
          <p:cNvPr id="61" name="Untertitel 2">
            <a:extLst>
              <a:ext uri="{FF2B5EF4-FFF2-40B4-BE49-F238E27FC236}">
                <a16:creationId xmlns:a16="http://schemas.microsoft.com/office/drawing/2014/main" id="{5B42F7DF-CD0C-C748-89A7-998A99D3B063}"/>
              </a:ext>
            </a:extLst>
          </p:cNvPr>
          <p:cNvSpPr txBox="1">
            <a:spLocks/>
          </p:cNvSpPr>
          <p:nvPr/>
        </p:nvSpPr>
        <p:spPr>
          <a:xfrm>
            <a:off x="359625" y="3390901"/>
            <a:ext cx="8544000" cy="9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br>
              <a:rPr lang="en-GB" sz="1798"/>
            </a:br>
            <a:r>
              <a:rPr lang="en-GB" sz="1798"/>
              <a:t>Name: der Referentin / des Referenten</a:t>
            </a:r>
            <a:endParaRPr lang="en-GB" sz="1798" dirty="0"/>
          </a:p>
        </p:txBody>
      </p:sp>
      <p:grpSp>
        <p:nvGrpSpPr>
          <p:cNvPr id="62" name="Regieanweisungen">
            <a:extLst>
              <a:ext uri="{FF2B5EF4-FFF2-40B4-BE49-F238E27FC236}">
                <a16:creationId xmlns:a16="http://schemas.microsoft.com/office/drawing/2014/main" id="{C368D8F1-E7A9-554E-9B0E-05F32F9FAD2A}"/>
              </a:ext>
            </a:extLst>
          </p:cNvPr>
          <p:cNvGrpSpPr/>
          <p:nvPr/>
        </p:nvGrpSpPr>
        <p:grpSpPr>
          <a:xfrm>
            <a:off x="-467513" y="-468000"/>
            <a:ext cx="13126327" cy="7776000"/>
            <a:chOff x="-468000" y="-468000"/>
            <a:chExt cx="13140000" cy="7776000"/>
          </a:xfrm>
        </p:grpSpPr>
        <p:cxnSp>
          <p:nvCxnSpPr>
            <p:cNvPr id="63" name="Linie">
              <a:extLst>
                <a:ext uri="{FF2B5EF4-FFF2-40B4-BE49-F238E27FC236}">
                  <a16:creationId xmlns:a16="http://schemas.microsoft.com/office/drawing/2014/main" id="{CDBB0B1F-B071-A845-B192-682917954BF8}"/>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Linie">
              <a:extLst>
                <a:ext uri="{FF2B5EF4-FFF2-40B4-BE49-F238E27FC236}">
                  <a16:creationId xmlns:a16="http://schemas.microsoft.com/office/drawing/2014/main" id="{59954D6D-0B9C-AD44-9DDB-2550636C8703}"/>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Linie">
              <a:extLst>
                <a:ext uri="{FF2B5EF4-FFF2-40B4-BE49-F238E27FC236}">
                  <a16:creationId xmlns:a16="http://schemas.microsoft.com/office/drawing/2014/main" id="{914DE49F-EC57-2E43-AB89-FC5181C10FC2}"/>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Linie">
              <a:extLst>
                <a:ext uri="{FF2B5EF4-FFF2-40B4-BE49-F238E27FC236}">
                  <a16:creationId xmlns:a16="http://schemas.microsoft.com/office/drawing/2014/main" id="{7623077E-5FB6-4745-AFCB-96D80DF5C511}"/>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Linie">
              <a:extLst>
                <a:ext uri="{FF2B5EF4-FFF2-40B4-BE49-F238E27FC236}">
                  <a16:creationId xmlns:a16="http://schemas.microsoft.com/office/drawing/2014/main" id="{1F795CCA-E55C-9145-AF7B-409B01D54D4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Linie">
              <a:extLst>
                <a:ext uri="{FF2B5EF4-FFF2-40B4-BE49-F238E27FC236}">
                  <a16:creationId xmlns:a16="http://schemas.microsoft.com/office/drawing/2014/main" id="{97ACCA39-5369-2345-87C2-8BB0B10BF45A}"/>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Linie">
              <a:extLst>
                <a:ext uri="{FF2B5EF4-FFF2-40B4-BE49-F238E27FC236}">
                  <a16:creationId xmlns:a16="http://schemas.microsoft.com/office/drawing/2014/main" id="{81AE122C-4994-C147-AB0C-30343C0CDA3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Linie">
              <a:extLst>
                <a:ext uri="{FF2B5EF4-FFF2-40B4-BE49-F238E27FC236}">
                  <a16:creationId xmlns:a16="http://schemas.microsoft.com/office/drawing/2014/main" id="{927ABC02-A893-CA4C-A49C-DD10F440037F}"/>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Linie">
              <a:extLst>
                <a:ext uri="{FF2B5EF4-FFF2-40B4-BE49-F238E27FC236}">
                  <a16:creationId xmlns:a16="http://schemas.microsoft.com/office/drawing/2014/main" id="{510ABDD7-8E89-8F47-80F0-4C3AABCBBE0E}"/>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Linie">
              <a:extLst>
                <a:ext uri="{FF2B5EF4-FFF2-40B4-BE49-F238E27FC236}">
                  <a16:creationId xmlns:a16="http://schemas.microsoft.com/office/drawing/2014/main" id="{F789BD69-DEB7-444C-9201-C59C4B90395B}"/>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livng.knowledge">
            <a:extLst>
              <a:ext uri="{FF2B5EF4-FFF2-40B4-BE49-F238E27FC236}">
                <a16:creationId xmlns:a16="http://schemas.microsoft.com/office/drawing/2014/main" id="{47F7FB0D-7814-7142-AFBE-7A75ED0F0127}"/>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21">
            <a:extLst>
              <a:ext uri="{FF2B5EF4-FFF2-40B4-BE49-F238E27FC236}">
                <a16:creationId xmlns:a16="http://schemas.microsoft.com/office/drawing/2014/main" id="{E5A42739-E9FA-3CC1-4EF3-0BB95C726C34}"/>
              </a:ext>
            </a:extLst>
          </p:cNvPr>
          <p:cNvPicPr>
            <a:picLocks noChangeAspect="1"/>
          </p:cNvPicPr>
          <p:nvPr/>
        </p:nvPicPr>
        <p:blipFill>
          <a:blip r:embed="rId2"/>
          <a:srcRect/>
          <a:stretch/>
        </p:blipFill>
        <p:spPr>
          <a:xfrm>
            <a:off x="358775" y="293869"/>
            <a:ext cx="2880000" cy="780560"/>
          </a:xfrm>
          <a:prstGeom prst="rect">
            <a:avLst/>
          </a:prstGeom>
          <a:noFill/>
        </p:spPr>
      </p:pic>
    </p:spTree>
    <p:extLst>
      <p:ext uri="{BB962C8B-B14F-4D97-AF65-F5344CB8AC3E}">
        <p14:creationId xmlns:p14="http://schemas.microsoft.com/office/powerpoint/2010/main" val="1280691868"/>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7" pos="227">
          <p15:clr>
            <a:srgbClr val="FBAE40"/>
          </p15:clr>
        </p15:guide>
        <p15:guide id="8" pos="7461">
          <p15:clr>
            <a:srgbClr val="FBAE40"/>
          </p15:clr>
        </p15:guide>
        <p15:guide id="13" orient="horz" pos="1236" userDrawn="1">
          <p15:clr>
            <a:srgbClr val="FBAE40"/>
          </p15:clr>
        </p15:guide>
        <p15:guide id="14" orient="horz" pos="2040" userDrawn="1">
          <p15:clr>
            <a:srgbClr val="FBAE40"/>
          </p15:clr>
        </p15:guide>
        <p15:guide id="15" pos="301" userDrawn="1">
          <p15:clr>
            <a:srgbClr val="FBAE40"/>
          </p15:clr>
        </p15:guide>
        <p15:guide id="16" pos="73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hell mit Typoeck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00ECBAA0-F64D-E642-91EE-7FD796756364}"/>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1258B1E1-19E8-F942-B303-89FEFD11BF6A}"/>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6BA3BDCF-D183-B04A-AEA5-AC77C96A4AA2}"/>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DFA2E6C8-7CCA-954B-8D5D-A533B5DBF0A9}"/>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5196E3F3-8648-3B4B-ABB0-4977CF50F9A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7DFB6D48-E4D7-4944-97D9-C9E340283921}"/>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86FF3820-6F06-974C-B737-51D86061C2D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9B3CCE05-F829-744F-9BC4-13D443ADB38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0203EE4C-F6CC-DD45-B690-6E669E24848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E23B25D5-DDAD-7C4B-9FFD-6A8E19F22CC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BE64572D-3AC4-C848-9602-D4066B4889CD}"/>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Ecke">
            <a:extLst>
              <a:ext uri="{FF2B5EF4-FFF2-40B4-BE49-F238E27FC236}">
                <a16:creationId xmlns:a16="http://schemas.microsoft.com/office/drawing/2014/main" id="{2BEE4D5A-671F-3C48-A20E-B0FDA728E146}"/>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77C02CE2-3D62-F84D-BA03-B0559DE31283}"/>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A73BFE46-D9BD-9442-A29C-F345929E0AD6}"/>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sp>
        <p:nvSpPr>
          <p:cNvPr id="21" name="livng.knowledge">
            <a:extLst>
              <a:ext uri="{FF2B5EF4-FFF2-40B4-BE49-F238E27FC236}">
                <a16:creationId xmlns:a16="http://schemas.microsoft.com/office/drawing/2014/main" id="{53D18515-2728-DF4D-BD30-577CE284C0FB}"/>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1">
            <a:extLst>
              <a:ext uri="{FF2B5EF4-FFF2-40B4-BE49-F238E27FC236}">
                <a16:creationId xmlns:a16="http://schemas.microsoft.com/office/drawing/2014/main" id="{362335E6-E2DE-E887-0E05-1D86681CC8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3291556896"/>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7" pos="227">
          <p15:clr>
            <a:srgbClr val="FBAE40"/>
          </p15:clr>
        </p15:guide>
        <p15:guide id="8" pos="7461">
          <p15:clr>
            <a:srgbClr val="FBAE40"/>
          </p15:clr>
        </p15:guide>
        <p15:guide id="13" orient="horz" pos="1236" userDrawn="1">
          <p15:clr>
            <a:srgbClr val="FBAE40"/>
          </p15:clr>
        </p15:guide>
        <p15:guide id="14" orient="horz" pos="2040" userDrawn="1">
          <p15:clr>
            <a:srgbClr val="FBAE40"/>
          </p15:clr>
        </p15:guide>
        <p15:guide id="15" pos="301" userDrawn="1">
          <p15:clr>
            <a:srgbClr val="FBAE40"/>
          </p15:clr>
        </p15:guide>
        <p15:guide id="16" pos="73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 blau mit Typoeck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solidFill>
                  <a:schemeClr val="bg1"/>
                </a:solidFill>
              </a:defRPr>
            </a:lvl1pPr>
            <a:lvl2pPr marL="0" indent="0" algn="r">
              <a:lnSpc>
                <a:spcPct val="100000"/>
              </a:lnSpc>
              <a:spcBef>
                <a:spcPts val="0"/>
              </a:spcBef>
              <a:buNone/>
              <a:defRPr sz="1399" b="0">
                <a:solidFill>
                  <a:schemeClr val="bg1"/>
                </a:solidFill>
              </a:defRPr>
            </a:lvl2pPr>
            <a:lvl3pPr marL="0" indent="0" algn="r">
              <a:lnSpc>
                <a:spcPct val="100000"/>
              </a:lnSpc>
              <a:spcBef>
                <a:spcPts val="0"/>
              </a:spcBef>
              <a:buNone/>
              <a:defRPr sz="1399" b="0">
                <a:solidFill>
                  <a:schemeClr val="bg1"/>
                </a:solidFill>
              </a:defRPr>
            </a:lvl3pPr>
            <a:lvl4pPr marL="0" indent="0" algn="r">
              <a:lnSpc>
                <a:spcPct val="100000"/>
              </a:lnSpc>
              <a:spcBef>
                <a:spcPts val="0"/>
              </a:spcBef>
              <a:buNone/>
              <a:defRPr sz="1399" b="0">
                <a:solidFill>
                  <a:schemeClr val="bg1"/>
                </a:solidFill>
              </a:defRPr>
            </a:lvl4pPr>
            <a:lvl5pPr marL="0" indent="0" algn="r">
              <a:lnSpc>
                <a:spcPct val="100000"/>
              </a:lnSpc>
              <a:spcBef>
                <a:spcPts val="0"/>
              </a:spcBef>
              <a:buNone/>
              <a:defRPr sz="1399" b="0">
                <a:solidFill>
                  <a:schemeClr val="bg1"/>
                </a:solidFill>
              </a:defRPr>
            </a:lvl5pPr>
            <a:lvl6pPr marL="0" indent="0" algn="r">
              <a:lnSpc>
                <a:spcPct val="100000"/>
              </a:lnSpc>
              <a:spcBef>
                <a:spcPts val="0"/>
              </a:spcBef>
              <a:buNone/>
              <a:defRPr sz="1399" b="0">
                <a:solidFill>
                  <a:schemeClr val="bg1"/>
                </a:solidFill>
              </a:defRPr>
            </a:lvl6pPr>
            <a:lvl7pPr marL="0" indent="0" algn="r">
              <a:lnSpc>
                <a:spcPct val="100000"/>
              </a:lnSpc>
              <a:spcBef>
                <a:spcPts val="0"/>
              </a:spcBef>
              <a:buNone/>
              <a:defRPr sz="1399" b="0">
                <a:solidFill>
                  <a:schemeClr val="bg1"/>
                </a:solidFill>
              </a:defRPr>
            </a:lvl7pPr>
            <a:lvl8pPr marL="0" indent="0" algn="r">
              <a:lnSpc>
                <a:spcPct val="100000"/>
              </a:lnSpc>
              <a:spcBef>
                <a:spcPts val="0"/>
              </a:spcBef>
              <a:buNone/>
              <a:defRPr sz="1399" b="0">
                <a:solidFill>
                  <a:schemeClr val="bg1"/>
                </a:solidFill>
              </a:defRPr>
            </a:lvl8pPr>
            <a:lvl9pPr marL="0" indent="0" algn="r">
              <a:lnSpc>
                <a:spcPct val="100000"/>
              </a:lnSpc>
              <a:spcBef>
                <a:spcPts val="0"/>
              </a:spcBef>
              <a:buNone/>
              <a:defRPr sz="1399" b="0">
                <a:solidFill>
                  <a:schemeClr val="bg1"/>
                </a:solidFill>
              </a:defRPr>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512A8336-2CA1-3948-948D-0926FA18E3D9}"/>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3A712D2C-532E-1B4C-8C51-6C3CFBE6792D}"/>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1301602D-0718-2A48-A04A-0D49AA4F6E8B}"/>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4F3F5AA7-BCBB-B546-A572-DC989FEA5A61}"/>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EBE982D6-758A-9946-B322-41730F8218C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C35184BC-F0EA-764D-BBA8-05D5C133415D}"/>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A9435E8A-1FCE-8444-8A1E-6C4BBFC7B0AF}"/>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5D8584CC-6766-3A46-90C2-1826275DF049}"/>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6C040198-35FF-884B-9182-4442C6D814DD}"/>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D4326288-7ACE-EE4A-8A01-F81A28678F26}"/>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806E543B-443F-A54A-A513-B77782818008}"/>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Ecke">
            <a:extLst>
              <a:ext uri="{FF2B5EF4-FFF2-40B4-BE49-F238E27FC236}">
                <a16:creationId xmlns:a16="http://schemas.microsoft.com/office/drawing/2014/main" id="{19C02532-AA4A-C045-8A7C-C8E7BBDB0760}"/>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0FC6C01B-DA14-A04F-877A-FF808590DB70}"/>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9CCCD4BC-B124-AF4B-8AC8-DC208DA27FCC}"/>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sp>
        <p:nvSpPr>
          <p:cNvPr id="21" name="livng.knowledge">
            <a:extLst>
              <a:ext uri="{FF2B5EF4-FFF2-40B4-BE49-F238E27FC236}">
                <a16:creationId xmlns:a16="http://schemas.microsoft.com/office/drawing/2014/main" id="{B7AED09D-D872-F34F-B764-A4039FDCE915}"/>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bg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21">
            <a:extLst>
              <a:ext uri="{FF2B5EF4-FFF2-40B4-BE49-F238E27FC236}">
                <a16:creationId xmlns:a16="http://schemas.microsoft.com/office/drawing/2014/main" id="{E894909E-E2BC-9CE0-6436-C1C86992831B}"/>
              </a:ext>
            </a:extLst>
          </p:cNvPr>
          <p:cNvPicPr>
            <a:picLocks noChangeAspect="1"/>
          </p:cNvPicPr>
          <p:nvPr/>
        </p:nvPicPr>
        <p:blipFill>
          <a:blip r:embed="rId2"/>
          <a:srcRect/>
          <a:stretch/>
        </p:blipFill>
        <p:spPr>
          <a:xfrm>
            <a:off x="358775" y="293869"/>
            <a:ext cx="2880000" cy="780560"/>
          </a:xfrm>
          <a:prstGeom prst="rect">
            <a:avLst/>
          </a:prstGeom>
          <a:noFill/>
        </p:spPr>
      </p:pic>
    </p:spTree>
    <p:extLst>
      <p:ext uri="{BB962C8B-B14F-4D97-AF65-F5344CB8AC3E}">
        <p14:creationId xmlns:p14="http://schemas.microsoft.com/office/powerpoint/2010/main" val="3437216980"/>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7" pos="227">
          <p15:clr>
            <a:srgbClr val="FBAE40"/>
          </p15:clr>
        </p15:guide>
        <p15:guide id="8" pos="7461">
          <p15:clr>
            <a:srgbClr val="FBAE40"/>
          </p15:clr>
        </p15:guide>
        <p15:guide id="13" orient="horz" pos="1236" userDrawn="1">
          <p15:clr>
            <a:srgbClr val="FBAE40"/>
          </p15:clr>
        </p15:guide>
        <p15:guide id="14" orient="horz" pos="2040" userDrawn="1">
          <p15:clr>
            <a:srgbClr val="FBAE40"/>
          </p15:clr>
        </p15:guide>
        <p15:guide id="15" pos="301" userDrawn="1">
          <p15:clr>
            <a:srgbClr val="FBAE40"/>
          </p15:clr>
        </p15:guide>
        <p15:guide id="16" pos="73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pic>
        <p:nvPicPr>
          <p:cNvPr id="5" name="Hintergrundbild"/>
          <p:cNvPicPr>
            <a:picLocks noChangeAspect="1"/>
          </p:cNvPicPr>
          <p:nvPr/>
        </p:nvPicPr>
        <p:blipFill rotWithShape="1">
          <a:blip r:embed="rId2"/>
          <a:srcRect t="300" b="5222"/>
          <a:stretch/>
        </p:blipFill>
        <p:spPr>
          <a:xfrm>
            <a:off x="0" y="2"/>
            <a:ext cx="12192000" cy="5669999"/>
          </a:xfrm>
          <a:prstGeom prst="rect">
            <a:avLst/>
          </a:prstGeom>
        </p:spPr>
      </p:pic>
      <p:sp>
        <p:nvSpPr>
          <p:cNvPr id="2" name="Titel 1"/>
          <p:cNvSpPr>
            <a:spLocks noGrp="1"/>
          </p:cNvSpPr>
          <p:nvPr>
            <p:ph type="ctrTitle" hasCustomPrompt="1"/>
          </p:nvPr>
        </p:nvSpPr>
        <p:spPr>
          <a:xfrm>
            <a:off x="480001" y="1962075"/>
            <a:ext cx="5036816" cy="498598"/>
          </a:xfrm>
          <a:solidFill>
            <a:schemeClr val="bg2"/>
          </a:solidFill>
        </p:spPr>
        <p:txBody>
          <a:bodyPr wrap="none" lIns="90000" tIns="0" rIns="90000" anchor="t" anchorCtr="0">
            <a:spAutoFit/>
          </a:bodyPr>
          <a:lstStyle>
            <a:lvl1pPr marL="0" indent="0" algn="l">
              <a:lnSpc>
                <a:spcPct val="90000"/>
              </a:lnSpc>
              <a:spcBef>
                <a:spcPts val="0"/>
              </a:spcBef>
              <a:buFont typeface="Arial" panose="020B0604020202020204" pitchFamily="34" charset="0"/>
              <a:buNone/>
              <a:defRPr sz="3596" b="1" i="0">
                <a:solidFill>
                  <a:schemeClr val="bg1"/>
                </a:solidFill>
                <a:latin typeface="Calibri" panose="020F0502020204030204" pitchFamily="34" charset="0"/>
                <a:cs typeface="Calibri" panose="020F0502020204030204" pitchFamily="34" charset="0"/>
              </a:defRPr>
            </a:lvl1pPr>
          </a:lstStyle>
          <a:p>
            <a:r>
              <a:rPr lang="de-DE" dirty="0"/>
              <a:t>Titel der Präsentation auf</a:t>
            </a:r>
          </a:p>
        </p:txBody>
      </p:sp>
      <p:sp>
        <p:nvSpPr>
          <p:cNvPr id="3" name="Untertitel 2"/>
          <p:cNvSpPr>
            <a:spLocks noGrp="1"/>
          </p:cNvSpPr>
          <p:nvPr>
            <p:ph type="subTitle" idx="1" hasCustomPrompt="1"/>
          </p:nvPr>
        </p:nvSpPr>
        <p:spPr>
          <a:xfrm>
            <a:off x="480000" y="3590925"/>
            <a:ext cx="2688000" cy="18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598" b="0">
                <a:solidFill>
                  <a:schemeClr val="bg1"/>
                </a:solidFill>
              </a:defRPr>
            </a:lvl2pPr>
            <a:lvl3pPr marL="0" indent="0" algn="l">
              <a:lnSpc>
                <a:spcPct val="100000"/>
              </a:lnSpc>
              <a:spcBef>
                <a:spcPts val="0"/>
              </a:spcBef>
              <a:buFont typeface="Arial" panose="020B0604020202020204" pitchFamily="34" charset="0"/>
              <a:buNone/>
              <a:defRPr sz="1598" b="0">
                <a:solidFill>
                  <a:schemeClr val="bg1"/>
                </a:solidFill>
              </a:defRPr>
            </a:lvl3pPr>
            <a:lvl4pPr marL="0" indent="0" algn="l">
              <a:lnSpc>
                <a:spcPct val="100000"/>
              </a:lnSpc>
              <a:spcBef>
                <a:spcPts val="0"/>
              </a:spcBef>
              <a:buFont typeface="Arial" panose="020B0604020202020204" pitchFamily="34" charset="0"/>
              <a:buNone/>
              <a:defRPr sz="1598" b="0">
                <a:solidFill>
                  <a:schemeClr val="bg1"/>
                </a:solidFill>
              </a:defRPr>
            </a:lvl4pPr>
            <a:lvl5pPr marL="0" indent="0" algn="l">
              <a:lnSpc>
                <a:spcPct val="100000"/>
              </a:lnSpc>
              <a:spcBef>
                <a:spcPts val="0"/>
              </a:spcBef>
              <a:buFont typeface="Arial" panose="020B0604020202020204" pitchFamily="34" charset="0"/>
              <a:buNone/>
              <a:defRPr sz="1598" b="0">
                <a:solidFill>
                  <a:schemeClr val="bg1"/>
                </a:solidFill>
              </a:defRPr>
            </a:lvl5pPr>
            <a:lvl6pPr marL="0" indent="0" algn="l">
              <a:lnSpc>
                <a:spcPct val="100000"/>
              </a:lnSpc>
              <a:spcBef>
                <a:spcPts val="0"/>
              </a:spcBef>
              <a:buFont typeface="Arial" panose="020B0604020202020204" pitchFamily="34" charset="0"/>
              <a:buNone/>
              <a:defRPr sz="1598" b="0">
                <a:solidFill>
                  <a:schemeClr val="bg1"/>
                </a:solidFill>
              </a:defRPr>
            </a:lvl6pPr>
            <a:lvl7pPr marL="0" indent="0" algn="l">
              <a:lnSpc>
                <a:spcPct val="100000"/>
              </a:lnSpc>
              <a:spcBef>
                <a:spcPts val="0"/>
              </a:spcBef>
              <a:buFont typeface="Arial" panose="020B0604020202020204" pitchFamily="34" charset="0"/>
              <a:buNone/>
              <a:defRPr sz="1598" b="0">
                <a:solidFill>
                  <a:schemeClr val="bg1"/>
                </a:solidFill>
              </a:defRPr>
            </a:lvl7pPr>
            <a:lvl8pPr marL="0" indent="0" algn="l">
              <a:lnSpc>
                <a:spcPct val="100000"/>
              </a:lnSpc>
              <a:spcBef>
                <a:spcPts val="0"/>
              </a:spcBef>
              <a:buFont typeface="Arial" panose="020B0604020202020204" pitchFamily="34" charset="0"/>
              <a:buNone/>
              <a:defRPr sz="1598" b="0">
                <a:solidFill>
                  <a:schemeClr val="bg1"/>
                </a:solidFill>
              </a:defRPr>
            </a:lvl8pPr>
            <a:lvl9pPr marL="0" indent="0" algn="l">
              <a:lnSpc>
                <a:spcPct val="100000"/>
              </a:lnSpc>
              <a:spcBef>
                <a:spcPts val="0"/>
              </a:spcBef>
              <a:buFont typeface="Arial" panose="020B0604020202020204" pitchFamily="34" charset="0"/>
              <a:buNone/>
              <a:defRPr sz="1598" b="0">
                <a:solidFill>
                  <a:schemeClr val="bg1"/>
                </a:solidFill>
              </a:defRPr>
            </a:lvl9pPr>
          </a:lstStyle>
          <a:p>
            <a:pPr lvl="0"/>
            <a:r>
              <a:rPr lang="de-DE" dirty="0"/>
              <a:t>Untertitel bzw. Kurzbeschreibung der Präsentation</a:t>
            </a:r>
          </a:p>
          <a:p>
            <a:pPr lvl="0"/>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6" name="Vertikaler Textplatzhalter 2"/>
          <p:cNvSpPr>
            <a:spLocks noGrp="1"/>
          </p:cNvSpPr>
          <p:nvPr>
            <p:ph type="body" orient="vert" idx="17" hasCustomPrompt="1"/>
          </p:nvPr>
        </p:nvSpPr>
        <p:spPr>
          <a:xfrm>
            <a:off x="478368" y="2484439"/>
            <a:ext cx="4251137" cy="498598"/>
          </a:xfrm>
          <a:solidFill>
            <a:schemeClr val="bg2"/>
          </a:solidFill>
        </p:spPr>
        <p:txBody>
          <a:bodyPr vert="horz" wrap="none" lIns="90000" rIns="90000" anchor="t" anchorCtr="0">
            <a:spAutoFit/>
          </a:bodyPr>
          <a:lstStyle>
            <a:lvl1pPr marL="0" indent="0">
              <a:lnSpc>
                <a:spcPct val="90000"/>
              </a:lnSpc>
              <a:spcBef>
                <a:spcPts val="0"/>
              </a:spcBef>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
        <p:nvSpPr>
          <p:cNvPr id="29" name="Vertikaler Textplatzhalter 2"/>
          <p:cNvSpPr>
            <a:spLocks noGrp="1"/>
          </p:cNvSpPr>
          <p:nvPr>
            <p:ph type="body" orient="vert" idx="13" hasCustomPrompt="1"/>
          </p:nvPr>
        </p:nvSpPr>
        <p:spPr>
          <a:xfrm>
            <a:off x="4769229" y="6028843"/>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pic>
        <p:nvPicPr>
          <p:cNvPr id="24" name="Hintergrundbild">
            <a:extLst>
              <a:ext uri="{FF2B5EF4-FFF2-40B4-BE49-F238E27FC236}">
                <a16:creationId xmlns:a16="http://schemas.microsoft.com/office/drawing/2014/main" id="{BA571F12-9FBB-F444-8324-06D41A3658B2}"/>
              </a:ext>
            </a:extLst>
          </p:cNvPr>
          <p:cNvPicPr>
            <a:picLocks noChangeAspect="1"/>
          </p:cNvPicPr>
          <p:nvPr/>
        </p:nvPicPr>
        <p:blipFill>
          <a:blip r:embed="rId3"/>
          <a:stretch>
            <a:fillRect/>
          </a:stretch>
        </p:blipFill>
        <p:spPr>
          <a:xfrm>
            <a:off x="0" y="7982"/>
            <a:ext cx="12192000" cy="5654051"/>
          </a:xfrm>
          <a:prstGeom prst="rect">
            <a:avLst/>
          </a:prstGeom>
        </p:spPr>
      </p:pic>
      <p:sp>
        <p:nvSpPr>
          <p:cNvPr id="25" name="Linie">
            <a:extLst>
              <a:ext uri="{FF2B5EF4-FFF2-40B4-BE49-F238E27FC236}">
                <a16:creationId xmlns:a16="http://schemas.microsoft.com/office/drawing/2014/main" id="{77CF79E4-663F-5B48-89C0-26073481A6A8}"/>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28" name="Regieanweisungen">
            <a:extLst>
              <a:ext uri="{FF2B5EF4-FFF2-40B4-BE49-F238E27FC236}">
                <a16:creationId xmlns:a16="http://schemas.microsoft.com/office/drawing/2014/main" id="{712B8235-5A53-9945-8D5D-3510A4AA4400}"/>
              </a:ext>
            </a:extLst>
          </p:cNvPr>
          <p:cNvGrpSpPr/>
          <p:nvPr/>
        </p:nvGrpSpPr>
        <p:grpSpPr>
          <a:xfrm>
            <a:off x="-467513" y="-468000"/>
            <a:ext cx="13126327" cy="7776000"/>
            <a:chOff x="-468000" y="-468000"/>
            <a:chExt cx="13140000" cy="7776000"/>
          </a:xfrm>
        </p:grpSpPr>
        <p:cxnSp>
          <p:nvCxnSpPr>
            <p:cNvPr id="32" name="Linie">
              <a:extLst>
                <a:ext uri="{FF2B5EF4-FFF2-40B4-BE49-F238E27FC236}">
                  <a16:creationId xmlns:a16="http://schemas.microsoft.com/office/drawing/2014/main" id="{9F75CF44-58E0-CF49-9E1C-463536DD6D92}"/>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7A362EBF-CD5A-4142-8441-D4957096E564}"/>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218FBFDE-7BFD-DB4F-883E-BEF6AD66B75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A6889172-AEB2-4B49-ABBB-14A5EC539A7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nie">
              <a:extLst>
                <a:ext uri="{FF2B5EF4-FFF2-40B4-BE49-F238E27FC236}">
                  <a16:creationId xmlns:a16="http://schemas.microsoft.com/office/drawing/2014/main" id="{E7812F82-53CA-9C4F-BE00-FB80E6A90998}"/>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CE45FCEA-1E45-1343-8C1C-A3BEC099F383}"/>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nie">
              <a:extLst>
                <a:ext uri="{FF2B5EF4-FFF2-40B4-BE49-F238E27FC236}">
                  <a16:creationId xmlns:a16="http://schemas.microsoft.com/office/drawing/2014/main" id="{B6E18050-9C35-304A-9775-60B2821E1D4C}"/>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5221AB02-FC2F-414A-94B6-B8F74B382375}"/>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BE156E55-54A9-F549-AA7E-7C3CABBE8937}"/>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8C93632-B41D-164C-8A56-30C5204E38F2}"/>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itel 1">
            <a:extLst>
              <a:ext uri="{FF2B5EF4-FFF2-40B4-BE49-F238E27FC236}">
                <a16:creationId xmlns:a16="http://schemas.microsoft.com/office/drawing/2014/main" id="{85805F51-5C97-E345-958F-2F1F3E4046D2}"/>
              </a:ext>
            </a:extLst>
          </p:cNvPr>
          <p:cNvSpPr txBox="1">
            <a:spLocks/>
          </p:cNvSpPr>
          <p:nvPr/>
        </p:nvSpPr>
        <p:spPr>
          <a:xfrm>
            <a:off x="359626" y="1962075"/>
            <a:ext cx="5036816" cy="498598"/>
          </a:xfrm>
          <a:prstGeom prst="rect">
            <a:avLst/>
          </a:prstGeom>
          <a:solidFill>
            <a:schemeClr val="bg2"/>
          </a:solidFill>
        </p:spPr>
        <p:txBody>
          <a:bodyPr vert="horz" wrap="none" lIns="89906" tIns="0" rIns="89906" bIns="0" rtlCol="0" anchor="t" anchorCtr="0">
            <a:sp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a:t>Titel der Präsentation auf</a:t>
            </a:r>
            <a:endParaRPr lang="de-DE" sz="3596" dirty="0"/>
          </a:p>
        </p:txBody>
      </p:sp>
      <p:sp>
        <p:nvSpPr>
          <p:cNvPr id="59" name="Untertitel 2">
            <a:extLst>
              <a:ext uri="{FF2B5EF4-FFF2-40B4-BE49-F238E27FC236}">
                <a16:creationId xmlns:a16="http://schemas.microsoft.com/office/drawing/2014/main" id="{21FA039B-FF8C-CC43-A7B1-3587AB2B0425}"/>
              </a:ext>
            </a:extLst>
          </p:cNvPr>
          <p:cNvSpPr txBox="1">
            <a:spLocks/>
          </p:cNvSpPr>
          <p:nvPr/>
        </p:nvSpPr>
        <p:spPr>
          <a:xfrm>
            <a:off x="359625" y="3590925"/>
            <a:ext cx="2013902" cy="18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p>
          <a:p>
            <a:r>
              <a:rPr lang="en-GB" sz="1798"/>
              <a:t>Name: der Referentin / des Referenten</a:t>
            </a:r>
            <a:endParaRPr lang="en-GB" sz="1798" dirty="0"/>
          </a:p>
        </p:txBody>
      </p:sp>
      <p:sp>
        <p:nvSpPr>
          <p:cNvPr id="60" name="Vertikaler Textplatzhalter 2">
            <a:extLst>
              <a:ext uri="{FF2B5EF4-FFF2-40B4-BE49-F238E27FC236}">
                <a16:creationId xmlns:a16="http://schemas.microsoft.com/office/drawing/2014/main" id="{757A8D0F-1525-5440-90DB-24F909E2470A}"/>
              </a:ext>
            </a:extLst>
          </p:cNvPr>
          <p:cNvSpPr>
            <a:spLocks noGrp="1"/>
          </p:cNvSpPr>
          <p:nvPr>
            <p:ph type="body" orient="vert" idx="18" hasCustomPrompt="1"/>
          </p:nvPr>
        </p:nvSpPr>
        <p:spPr>
          <a:xfrm>
            <a:off x="358402" y="2484439"/>
            <a:ext cx="4089403" cy="498598"/>
          </a:xfrm>
          <a:solidFill>
            <a:schemeClr val="bg2"/>
          </a:solidFill>
        </p:spPr>
        <p:txBody>
          <a:bodyPr vert="horz" wrap="none" lIns="90000" rIns="90000" anchor="t" anchorCtr="0">
            <a:spAutoFit/>
          </a:bodyPr>
          <a:lstStyle>
            <a:lvl1pPr marL="0" indent="0">
              <a:lnSpc>
                <a:spcPct val="90000"/>
              </a:lnSpc>
              <a:spcBef>
                <a:spcPts val="0"/>
              </a:spcBef>
              <a:buNone/>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
        <p:nvSpPr>
          <p:cNvPr id="27" name="livng.knowledge">
            <a:extLst>
              <a:ext uri="{FF2B5EF4-FFF2-40B4-BE49-F238E27FC236}">
                <a16:creationId xmlns:a16="http://schemas.microsoft.com/office/drawing/2014/main" id="{066467CB-860E-B94F-9269-FA8017D3238F}"/>
              </a:ext>
            </a:extLst>
          </p:cNvPr>
          <p:cNvSpPr>
            <a:spLocks noChangeAspect="1" noEditPoints="1"/>
          </p:cNvSpPr>
          <p:nvPr/>
        </p:nvSpPr>
        <p:spPr bwMode="auto">
          <a:xfrm>
            <a:off x="359625" y="6320880"/>
            <a:ext cx="1691678" cy="216000"/>
          </a:xfrm>
          <a:custGeom>
            <a:avLst/>
            <a:gdLst>
              <a:gd name="T0" fmla="*/ 0 w 4704"/>
              <a:gd name="T1" fmla="*/ 17 h 592"/>
              <a:gd name="T2" fmla="*/ 85 w 4704"/>
              <a:gd name="T3" fmla="*/ 421 h 592"/>
              <a:gd name="T4" fmla="*/ 1676 w 4704"/>
              <a:gd name="T5" fmla="*/ 413 h 592"/>
              <a:gd name="T6" fmla="*/ 1676 w 4704"/>
              <a:gd name="T7" fmla="*/ 413 h 592"/>
              <a:gd name="T8" fmla="*/ 4672 w 4704"/>
              <a:gd name="T9" fmla="*/ 393 h 592"/>
              <a:gd name="T10" fmla="*/ 4475 w 4704"/>
              <a:gd name="T11" fmla="*/ 183 h 592"/>
              <a:gd name="T12" fmla="*/ 4704 w 4704"/>
              <a:gd name="T13" fmla="*/ 328 h 592"/>
              <a:gd name="T14" fmla="*/ 4631 w 4704"/>
              <a:gd name="T15" fmla="*/ 276 h 592"/>
              <a:gd name="T16" fmla="*/ 4347 w 4704"/>
              <a:gd name="T17" fmla="*/ 252 h 592"/>
              <a:gd name="T18" fmla="*/ 4369 w 4704"/>
              <a:gd name="T19" fmla="*/ 486 h 592"/>
              <a:gd name="T20" fmla="*/ 4155 w 4704"/>
              <a:gd name="T21" fmla="*/ 470 h 592"/>
              <a:gd name="T22" fmla="*/ 4207 w 4704"/>
              <a:gd name="T23" fmla="*/ 444 h 592"/>
              <a:gd name="T24" fmla="*/ 4218 w 4704"/>
              <a:gd name="T25" fmla="*/ 140 h 592"/>
              <a:gd name="T26" fmla="*/ 4351 w 4704"/>
              <a:gd name="T27" fmla="*/ 199 h 592"/>
              <a:gd name="T28" fmla="*/ 4273 w 4704"/>
              <a:gd name="T29" fmla="*/ 248 h 592"/>
              <a:gd name="T30" fmla="*/ 3868 w 4704"/>
              <a:gd name="T31" fmla="*/ 477 h 592"/>
              <a:gd name="T32" fmla="*/ 3937 w 4704"/>
              <a:gd name="T33" fmla="*/ 118 h 592"/>
              <a:gd name="T34" fmla="*/ 4017 w 4704"/>
              <a:gd name="T35" fmla="*/ 470 h 592"/>
              <a:gd name="T36" fmla="*/ 3814 w 4704"/>
              <a:gd name="T37" fmla="*/ 311 h 592"/>
              <a:gd name="T38" fmla="*/ 3481 w 4704"/>
              <a:gd name="T39" fmla="*/ 328 h 592"/>
              <a:gd name="T40" fmla="*/ 3668 w 4704"/>
              <a:gd name="T41" fmla="*/ 435 h 592"/>
              <a:gd name="T42" fmla="*/ 3542 w 4704"/>
              <a:gd name="T43" fmla="*/ 140 h 592"/>
              <a:gd name="T44" fmla="*/ 3481 w 4704"/>
              <a:gd name="T45" fmla="*/ 328 h 592"/>
              <a:gd name="T46" fmla="*/ 3542 w 4704"/>
              <a:gd name="T47" fmla="*/ 193 h 592"/>
              <a:gd name="T48" fmla="*/ 3242 w 4704"/>
              <a:gd name="T49" fmla="*/ 17 h 592"/>
              <a:gd name="T50" fmla="*/ 3327 w 4704"/>
              <a:gd name="T51" fmla="*/ 421 h 592"/>
              <a:gd name="T52" fmla="*/ 3095 w 4704"/>
              <a:gd name="T53" fmla="*/ 471 h 592"/>
              <a:gd name="T54" fmla="*/ 2968 w 4704"/>
              <a:gd name="T55" fmla="*/ 235 h 592"/>
              <a:gd name="T56" fmla="*/ 2755 w 4704"/>
              <a:gd name="T57" fmla="*/ 152 h 592"/>
              <a:gd name="T58" fmla="*/ 2878 w 4704"/>
              <a:gd name="T59" fmla="*/ 383 h 592"/>
              <a:gd name="T60" fmla="*/ 3042 w 4704"/>
              <a:gd name="T61" fmla="*/ 293 h 592"/>
              <a:gd name="T62" fmla="*/ 3114 w 4704"/>
              <a:gd name="T63" fmla="*/ 148 h 592"/>
              <a:gd name="T64" fmla="*/ 2433 w 4704"/>
              <a:gd name="T65" fmla="*/ 309 h 592"/>
              <a:gd name="T66" fmla="*/ 2574 w 4704"/>
              <a:gd name="T67" fmla="*/ 193 h 592"/>
              <a:gd name="T68" fmla="*/ 2574 w 4704"/>
              <a:gd name="T69" fmla="*/ 193 h 592"/>
              <a:gd name="T70" fmla="*/ 2175 w 4704"/>
              <a:gd name="T71" fmla="*/ 236 h 592"/>
              <a:gd name="T72" fmla="*/ 2095 w 4704"/>
              <a:gd name="T73" fmla="*/ 157 h 592"/>
              <a:gd name="T74" fmla="*/ 2352 w 4704"/>
              <a:gd name="T75" fmla="*/ 229 h 592"/>
              <a:gd name="T76" fmla="*/ 1770 w 4704"/>
              <a:gd name="T77" fmla="*/ 95 h 592"/>
              <a:gd name="T78" fmla="*/ 1840 w 4704"/>
              <a:gd name="T79" fmla="*/ 470 h 592"/>
              <a:gd name="T80" fmla="*/ 1940 w 4704"/>
              <a:gd name="T81" fmla="*/ 148 h 592"/>
              <a:gd name="T82" fmla="*/ 1966 w 4704"/>
              <a:gd name="T83" fmla="*/ 470 h 592"/>
              <a:gd name="T84" fmla="*/ 1302 w 4704"/>
              <a:gd name="T85" fmla="*/ 351 h 592"/>
              <a:gd name="T86" fmla="*/ 1302 w 4704"/>
              <a:gd name="T87" fmla="*/ 592 h 592"/>
              <a:gd name="T88" fmla="*/ 1226 w 4704"/>
              <a:gd name="T89" fmla="*/ 492 h 592"/>
              <a:gd name="T90" fmla="*/ 1178 w 4704"/>
              <a:gd name="T91" fmla="*/ 395 h 592"/>
              <a:gd name="T92" fmla="*/ 1393 w 4704"/>
              <a:gd name="T93" fmla="*/ 157 h 592"/>
              <a:gd name="T94" fmla="*/ 1294 w 4704"/>
              <a:gd name="T95" fmla="*/ 193 h 592"/>
              <a:gd name="T96" fmla="*/ 1294 w 4704"/>
              <a:gd name="T97" fmla="*/ 193 h 592"/>
              <a:gd name="T98" fmla="*/ 908 w 4704"/>
              <a:gd name="T99" fmla="*/ 236 h 592"/>
              <a:gd name="T100" fmla="*/ 827 w 4704"/>
              <a:gd name="T101" fmla="*/ 157 h 592"/>
              <a:gd name="T102" fmla="*/ 1084 w 4704"/>
              <a:gd name="T103" fmla="*/ 229 h 592"/>
              <a:gd name="T104" fmla="*/ 657 w 4704"/>
              <a:gd name="T105" fmla="*/ 53 h 592"/>
              <a:gd name="T106" fmla="*/ 668 w 4704"/>
              <a:gd name="T107" fmla="*/ 470 h 592"/>
              <a:gd name="T108" fmla="*/ 668 w 4704"/>
              <a:gd name="T109" fmla="*/ 470 h 592"/>
              <a:gd name="T110" fmla="*/ 385 w 4704"/>
              <a:gd name="T111" fmla="*/ 140 h 592"/>
              <a:gd name="T112" fmla="*/ 481 w 4704"/>
              <a:gd name="T113" fmla="*/ 311 h 592"/>
              <a:gd name="T114" fmla="*/ 217 w 4704"/>
              <a:gd name="T115" fmla="*/ 100 h 592"/>
              <a:gd name="T116" fmla="*/ 217 w 4704"/>
              <a:gd name="T117" fmla="*/ 100 h 592"/>
              <a:gd name="T118" fmla="*/ 253 w 4704"/>
              <a:gd name="T119" fmla="*/ 47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4" h="592">
                <a:moveTo>
                  <a:pt x="77" y="477"/>
                </a:moveTo>
                <a:cubicBezTo>
                  <a:pt x="6" y="477"/>
                  <a:pt x="6" y="413"/>
                  <a:pt x="6" y="386"/>
                </a:cubicBezTo>
                <a:lnTo>
                  <a:pt x="6" y="111"/>
                </a:lnTo>
                <a:cubicBezTo>
                  <a:pt x="6" y="67"/>
                  <a:pt x="4" y="44"/>
                  <a:pt x="0" y="17"/>
                </a:cubicBezTo>
                <a:lnTo>
                  <a:pt x="72" y="1"/>
                </a:lnTo>
                <a:cubicBezTo>
                  <a:pt x="77" y="21"/>
                  <a:pt x="78" y="48"/>
                  <a:pt x="78" y="90"/>
                </a:cubicBezTo>
                <a:lnTo>
                  <a:pt x="78" y="363"/>
                </a:lnTo>
                <a:cubicBezTo>
                  <a:pt x="78" y="406"/>
                  <a:pt x="80" y="413"/>
                  <a:pt x="85" y="421"/>
                </a:cubicBezTo>
                <a:cubicBezTo>
                  <a:pt x="88" y="426"/>
                  <a:pt x="99" y="429"/>
                  <a:pt x="108" y="426"/>
                </a:cubicBezTo>
                <a:lnTo>
                  <a:pt x="119" y="469"/>
                </a:lnTo>
                <a:cubicBezTo>
                  <a:pt x="106" y="474"/>
                  <a:pt x="93" y="477"/>
                  <a:pt x="77" y="477"/>
                </a:cubicBezTo>
                <a:close/>
                <a:moveTo>
                  <a:pt x="1676" y="413"/>
                </a:moveTo>
                <a:cubicBezTo>
                  <a:pt x="1676" y="375"/>
                  <a:pt x="1644" y="344"/>
                  <a:pt x="1606" y="344"/>
                </a:cubicBezTo>
                <a:cubicBezTo>
                  <a:pt x="1568" y="344"/>
                  <a:pt x="1538" y="375"/>
                  <a:pt x="1538" y="413"/>
                </a:cubicBezTo>
                <a:cubicBezTo>
                  <a:pt x="1538" y="453"/>
                  <a:pt x="1569" y="485"/>
                  <a:pt x="1608" y="485"/>
                </a:cubicBezTo>
                <a:cubicBezTo>
                  <a:pt x="1644" y="485"/>
                  <a:pt x="1676" y="453"/>
                  <a:pt x="1676" y="413"/>
                </a:cubicBezTo>
                <a:close/>
                <a:moveTo>
                  <a:pt x="4512" y="328"/>
                </a:moveTo>
                <a:lnTo>
                  <a:pt x="4512" y="333"/>
                </a:lnTo>
                <a:cubicBezTo>
                  <a:pt x="4512" y="377"/>
                  <a:pt x="4528" y="424"/>
                  <a:pt x="4591" y="424"/>
                </a:cubicBezTo>
                <a:cubicBezTo>
                  <a:pt x="4621" y="424"/>
                  <a:pt x="4647" y="414"/>
                  <a:pt x="4672" y="393"/>
                </a:cubicBezTo>
                <a:lnTo>
                  <a:pt x="4699" y="435"/>
                </a:lnTo>
                <a:cubicBezTo>
                  <a:pt x="4665" y="464"/>
                  <a:pt x="4626" y="478"/>
                  <a:pt x="4583" y="478"/>
                </a:cubicBezTo>
                <a:cubicBezTo>
                  <a:pt x="4492" y="478"/>
                  <a:pt x="4435" y="412"/>
                  <a:pt x="4435" y="309"/>
                </a:cubicBezTo>
                <a:cubicBezTo>
                  <a:pt x="4435" y="253"/>
                  <a:pt x="4447" y="215"/>
                  <a:pt x="4475" y="183"/>
                </a:cubicBezTo>
                <a:cubicBezTo>
                  <a:pt x="4501" y="153"/>
                  <a:pt x="4533" y="140"/>
                  <a:pt x="4574" y="140"/>
                </a:cubicBezTo>
                <a:cubicBezTo>
                  <a:pt x="4605" y="140"/>
                  <a:pt x="4635" y="148"/>
                  <a:pt x="4662" y="173"/>
                </a:cubicBezTo>
                <a:cubicBezTo>
                  <a:pt x="4690" y="199"/>
                  <a:pt x="4704" y="238"/>
                  <a:pt x="4704" y="313"/>
                </a:cubicBezTo>
                <a:lnTo>
                  <a:pt x="4704" y="328"/>
                </a:lnTo>
                <a:lnTo>
                  <a:pt x="4512" y="328"/>
                </a:lnTo>
                <a:close/>
                <a:moveTo>
                  <a:pt x="4574" y="193"/>
                </a:moveTo>
                <a:cubicBezTo>
                  <a:pt x="4534" y="193"/>
                  <a:pt x="4513" y="224"/>
                  <a:pt x="4513" y="276"/>
                </a:cubicBezTo>
                <a:lnTo>
                  <a:pt x="4631" y="276"/>
                </a:lnTo>
                <a:cubicBezTo>
                  <a:pt x="4631" y="224"/>
                  <a:pt x="4609" y="193"/>
                  <a:pt x="4574" y="193"/>
                </a:cubicBezTo>
                <a:close/>
                <a:moveTo>
                  <a:pt x="4351" y="199"/>
                </a:moveTo>
                <a:cubicBezTo>
                  <a:pt x="4338" y="199"/>
                  <a:pt x="4328" y="197"/>
                  <a:pt x="4326" y="196"/>
                </a:cubicBezTo>
                <a:cubicBezTo>
                  <a:pt x="4328" y="198"/>
                  <a:pt x="4347" y="219"/>
                  <a:pt x="4347" y="252"/>
                </a:cubicBezTo>
                <a:cubicBezTo>
                  <a:pt x="4347" y="308"/>
                  <a:pt x="4301" y="351"/>
                  <a:pt x="4225" y="351"/>
                </a:cubicBezTo>
                <a:cubicBezTo>
                  <a:pt x="4202" y="359"/>
                  <a:pt x="4182" y="371"/>
                  <a:pt x="4182" y="381"/>
                </a:cubicBezTo>
                <a:cubicBezTo>
                  <a:pt x="4182" y="393"/>
                  <a:pt x="4186" y="394"/>
                  <a:pt x="4262" y="394"/>
                </a:cubicBezTo>
                <a:cubicBezTo>
                  <a:pt x="4314" y="394"/>
                  <a:pt x="4369" y="421"/>
                  <a:pt x="4369" y="486"/>
                </a:cubicBezTo>
                <a:cubicBezTo>
                  <a:pt x="4369" y="555"/>
                  <a:pt x="4312" y="592"/>
                  <a:pt x="4226" y="592"/>
                </a:cubicBezTo>
                <a:cubicBezTo>
                  <a:pt x="4142" y="592"/>
                  <a:pt x="4082" y="564"/>
                  <a:pt x="4082" y="504"/>
                </a:cubicBezTo>
                <a:cubicBezTo>
                  <a:pt x="4082" y="489"/>
                  <a:pt x="4088" y="470"/>
                  <a:pt x="4088" y="470"/>
                </a:cubicBezTo>
                <a:lnTo>
                  <a:pt x="4155" y="470"/>
                </a:lnTo>
                <a:cubicBezTo>
                  <a:pt x="4155" y="470"/>
                  <a:pt x="4149" y="482"/>
                  <a:pt x="4149" y="492"/>
                </a:cubicBezTo>
                <a:cubicBezTo>
                  <a:pt x="4149" y="522"/>
                  <a:pt x="4175" y="539"/>
                  <a:pt x="4220" y="539"/>
                </a:cubicBezTo>
                <a:cubicBezTo>
                  <a:pt x="4270" y="539"/>
                  <a:pt x="4296" y="519"/>
                  <a:pt x="4296" y="489"/>
                </a:cubicBezTo>
                <a:cubicBezTo>
                  <a:pt x="4296" y="454"/>
                  <a:pt x="4267" y="444"/>
                  <a:pt x="4207" y="444"/>
                </a:cubicBezTo>
                <a:cubicBezTo>
                  <a:pt x="4121" y="444"/>
                  <a:pt x="4102" y="427"/>
                  <a:pt x="4102" y="395"/>
                </a:cubicBezTo>
                <a:cubicBezTo>
                  <a:pt x="4102" y="363"/>
                  <a:pt x="4128" y="351"/>
                  <a:pt x="4163" y="340"/>
                </a:cubicBezTo>
                <a:cubicBezTo>
                  <a:pt x="4114" y="326"/>
                  <a:pt x="4090" y="295"/>
                  <a:pt x="4090" y="249"/>
                </a:cubicBezTo>
                <a:cubicBezTo>
                  <a:pt x="4090" y="183"/>
                  <a:pt x="4141" y="140"/>
                  <a:pt x="4218" y="140"/>
                </a:cubicBezTo>
                <a:cubicBezTo>
                  <a:pt x="4264" y="140"/>
                  <a:pt x="4290" y="157"/>
                  <a:pt x="4316" y="157"/>
                </a:cubicBezTo>
                <a:cubicBezTo>
                  <a:pt x="4337" y="157"/>
                  <a:pt x="4357" y="149"/>
                  <a:pt x="4375" y="134"/>
                </a:cubicBezTo>
                <a:lnTo>
                  <a:pt x="4407" y="178"/>
                </a:lnTo>
                <a:cubicBezTo>
                  <a:pt x="4389" y="193"/>
                  <a:pt x="4373" y="199"/>
                  <a:pt x="4351" y="199"/>
                </a:cubicBezTo>
                <a:close/>
                <a:moveTo>
                  <a:pt x="4218" y="193"/>
                </a:moveTo>
                <a:cubicBezTo>
                  <a:pt x="4182" y="193"/>
                  <a:pt x="4162" y="213"/>
                  <a:pt x="4162" y="249"/>
                </a:cubicBezTo>
                <a:cubicBezTo>
                  <a:pt x="4162" y="286"/>
                  <a:pt x="4183" y="303"/>
                  <a:pt x="4218" y="303"/>
                </a:cubicBezTo>
                <a:cubicBezTo>
                  <a:pt x="4254" y="303"/>
                  <a:pt x="4273" y="284"/>
                  <a:pt x="4273" y="248"/>
                </a:cubicBezTo>
                <a:cubicBezTo>
                  <a:pt x="4273" y="212"/>
                  <a:pt x="4254" y="193"/>
                  <a:pt x="4218" y="193"/>
                </a:cubicBezTo>
                <a:close/>
                <a:moveTo>
                  <a:pt x="3953" y="470"/>
                </a:moveTo>
                <a:cubicBezTo>
                  <a:pt x="3949" y="463"/>
                  <a:pt x="3949" y="458"/>
                  <a:pt x="3947" y="445"/>
                </a:cubicBezTo>
                <a:cubicBezTo>
                  <a:pt x="3925" y="466"/>
                  <a:pt x="3900" y="477"/>
                  <a:pt x="3868" y="477"/>
                </a:cubicBezTo>
                <a:cubicBezTo>
                  <a:pt x="3786" y="477"/>
                  <a:pt x="3736" y="412"/>
                  <a:pt x="3736" y="312"/>
                </a:cubicBezTo>
                <a:cubicBezTo>
                  <a:pt x="3736" y="211"/>
                  <a:pt x="3792" y="142"/>
                  <a:pt x="3870" y="142"/>
                </a:cubicBezTo>
                <a:cubicBezTo>
                  <a:pt x="3897" y="142"/>
                  <a:pt x="3920" y="151"/>
                  <a:pt x="3939" y="171"/>
                </a:cubicBezTo>
                <a:cubicBezTo>
                  <a:pt x="3939" y="171"/>
                  <a:pt x="3937" y="146"/>
                  <a:pt x="3937" y="118"/>
                </a:cubicBezTo>
                <a:lnTo>
                  <a:pt x="3937" y="1"/>
                </a:lnTo>
                <a:lnTo>
                  <a:pt x="4007" y="11"/>
                </a:lnTo>
                <a:lnTo>
                  <a:pt x="4007" y="358"/>
                </a:lnTo>
                <a:cubicBezTo>
                  <a:pt x="4007" y="421"/>
                  <a:pt x="4011" y="454"/>
                  <a:pt x="4017" y="470"/>
                </a:cubicBezTo>
                <a:lnTo>
                  <a:pt x="3953" y="470"/>
                </a:lnTo>
                <a:close/>
                <a:moveTo>
                  <a:pt x="3937" y="224"/>
                </a:moveTo>
                <a:cubicBezTo>
                  <a:pt x="3921" y="207"/>
                  <a:pt x="3902" y="198"/>
                  <a:pt x="3879" y="198"/>
                </a:cubicBezTo>
                <a:cubicBezTo>
                  <a:pt x="3834" y="198"/>
                  <a:pt x="3814" y="234"/>
                  <a:pt x="3814" y="311"/>
                </a:cubicBezTo>
                <a:cubicBezTo>
                  <a:pt x="3814" y="382"/>
                  <a:pt x="3828" y="418"/>
                  <a:pt x="3881" y="418"/>
                </a:cubicBezTo>
                <a:cubicBezTo>
                  <a:pt x="3907" y="418"/>
                  <a:pt x="3928" y="403"/>
                  <a:pt x="3937" y="387"/>
                </a:cubicBezTo>
                <a:lnTo>
                  <a:pt x="3937" y="224"/>
                </a:lnTo>
                <a:close/>
                <a:moveTo>
                  <a:pt x="3481" y="328"/>
                </a:moveTo>
                <a:lnTo>
                  <a:pt x="3481" y="333"/>
                </a:lnTo>
                <a:cubicBezTo>
                  <a:pt x="3481" y="377"/>
                  <a:pt x="3497" y="424"/>
                  <a:pt x="3560" y="424"/>
                </a:cubicBezTo>
                <a:cubicBezTo>
                  <a:pt x="3590" y="424"/>
                  <a:pt x="3616" y="414"/>
                  <a:pt x="3640" y="393"/>
                </a:cubicBezTo>
                <a:lnTo>
                  <a:pt x="3668" y="435"/>
                </a:lnTo>
                <a:cubicBezTo>
                  <a:pt x="3634" y="464"/>
                  <a:pt x="3595" y="478"/>
                  <a:pt x="3552" y="478"/>
                </a:cubicBezTo>
                <a:cubicBezTo>
                  <a:pt x="3461" y="478"/>
                  <a:pt x="3404" y="412"/>
                  <a:pt x="3404" y="309"/>
                </a:cubicBezTo>
                <a:cubicBezTo>
                  <a:pt x="3404" y="253"/>
                  <a:pt x="3416" y="215"/>
                  <a:pt x="3444" y="183"/>
                </a:cubicBezTo>
                <a:cubicBezTo>
                  <a:pt x="3470" y="153"/>
                  <a:pt x="3502" y="140"/>
                  <a:pt x="3542" y="140"/>
                </a:cubicBezTo>
                <a:cubicBezTo>
                  <a:pt x="3574" y="140"/>
                  <a:pt x="3603" y="148"/>
                  <a:pt x="3631" y="173"/>
                </a:cubicBezTo>
                <a:cubicBezTo>
                  <a:pt x="3659" y="199"/>
                  <a:pt x="3673" y="238"/>
                  <a:pt x="3673" y="313"/>
                </a:cubicBezTo>
                <a:lnTo>
                  <a:pt x="3673" y="328"/>
                </a:lnTo>
                <a:lnTo>
                  <a:pt x="3481" y="328"/>
                </a:lnTo>
                <a:close/>
                <a:moveTo>
                  <a:pt x="3542" y="193"/>
                </a:moveTo>
                <a:cubicBezTo>
                  <a:pt x="3503" y="193"/>
                  <a:pt x="3481" y="224"/>
                  <a:pt x="3481" y="276"/>
                </a:cubicBezTo>
                <a:lnTo>
                  <a:pt x="3600" y="276"/>
                </a:lnTo>
                <a:cubicBezTo>
                  <a:pt x="3600" y="224"/>
                  <a:pt x="3577" y="193"/>
                  <a:pt x="3542" y="193"/>
                </a:cubicBezTo>
                <a:close/>
                <a:moveTo>
                  <a:pt x="3319" y="477"/>
                </a:moveTo>
                <a:cubicBezTo>
                  <a:pt x="3249" y="477"/>
                  <a:pt x="3249" y="413"/>
                  <a:pt x="3249" y="386"/>
                </a:cubicBezTo>
                <a:lnTo>
                  <a:pt x="3249" y="111"/>
                </a:lnTo>
                <a:cubicBezTo>
                  <a:pt x="3249" y="67"/>
                  <a:pt x="3247" y="44"/>
                  <a:pt x="3242" y="17"/>
                </a:cubicBezTo>
                <a:lnTo>
                  <a:pt x="3314" y="1"/>
                </a:lnTo>
                <a:cubicBezTo>
                  <a:pt x="3319" y="21"/>
                  <a:pt x="3320" y="48"/>
                  <a:pt x="3320" y="90"/>
                </a:cubicBezTo>
                <a:lnTo>
                  <a:pt x="3320" y="363"/>
                </a:lnTo>
                <a:cubicBezTo>
                  <a:pt x="3320" y="406"/>
                  <a:pt x="3322" y="413"/>
                  <a:pt x="3327" y="421"/>
                </a:cubicBezTo>
                <a:cubicBezTo>
                  <a:pt x="3331" y="426"/>
                  <a:pt x="3342" y="429"/>
                  <a:pt x="3350" y="426"/>
                </a:cubicBezTo>
                <a:lnTo>
                  <a:pt x="3361" y="469"/>
                </a:lnTo>
                <a:cubicBezTo>
                  <a:pt x="3349" y="474"/>
                  <a:pt x="3335" y="477"/>
                  <a:pt x="3319" y="477"/>
                </a:cubicBezTo>
                <a:close/>
                <a:moveTo>
                  <a:pt x="3095" y="471"/>
                </a:moveTo>
                <a:lnTo>
                  <a:pt x="3030" y="471"/>
                </a:lnTo>
                <a:lnTo>
                  <a:pt x="2990" y="323"/>
                </a:lnTo>
                <a:cubicBezTo>
                  <a:pt x="2980" y="284"/>
                  <a:pt x="2969" y="235"/>
                  <a:pt x="2969" y="235"/>
                </a:cubicBezTo>
                <a:lnTo>
                  <a:pt x="2968" y="235"/>
                </a:lnTo>
                <a:cubicBezTo>
                  <a:pt x="2968" y="235"/>
                  <a:pt x="2963" y="267"/>
                  <a:pt x="2947" y="326"/>
                </a:cubicBezTo>
                <a:lnTo>
                  <a:pt x="2908" y="471"/>
                </a:lnTo>
                <a:lnTo>
                  <a:pt x="2843" y="471"/>
                </a:lnTo>
                <a:lnTo>
                  <a:pt x="2755" y="152"/>
                </a:lnTo>
                <a:lnTo>
                  <a:pt x="2824" y="143"/>
                </a:lnTo>
                <a:lnTo>
                  <a:pt x="2859" y="298"/>
                </a:lnTo>
                <a:cubicBezTo>
                  <a:pt x="2868" y="338"/>
                  <a:pt x="2876" y="383"/>
                  <a:pt x="2876" y="383"/>
                </a:cubicBezTo>
                <a:lnTo>
                  <a:pt x="2878" y="383"/>
                </a:lnTo>
                <a:cubicBezTo>
                  <a:pt x="2878" y="383"/>
                  <a:pt x="2884" y="341"/>
                  <a:pt x="2896" y="297"/>
                </a:cubicBezTo>
                <a:lnTo>
                  <a:pt x="2937" y="148"/>
                </a:lnTo>
                <a:lnTo>
                  <a:pt x="3006" y="148"/>
                </a:lnTo>
                <a:lnTo>
                  <a:pt x="3042" y="293"/>
                </a:lnTo>
                <a:cubicBezTo>
                  <a:pt x="3056" y="345"/>
                  <a:pt x="3063" y="384"/>
                  <a:pt x="3063" y="384"/>
                </a:cubicBezTo>
                <a:lnTo>
                  <a:pt x="3065" y="384"/>
                </a:lnTo>
                <a:cubicBezTo>
                  <a:pt x="3065" y="384"/>
                  <a:pt x="3072" y="335"/>
                  <a:pt x="3081" y="298"/>
                </a:cubicBezTo>
                <a:lnTo>
                  <a:pt x="3114" y="148"/>
                </a:lnTo>
                <a:lnTo>
                  <a:pt x="3186" y="148"/>
                </a:lnTo>
                <a:lnTo>
                  <a:pt x="3095" y="471"/>
                </a:lnTo>
                <a:close/>
                <a:moveTo>
                  <a:pt x="2575" y="478"/>
                </a:moveTo>
                <a:cubicBezTo>
                  <a:pt x="2487" y="478"/>
                  <a:pt x="2433" y="412"/>
                  <a:pt x="2433" y="309"/>
                </a:cubicBezTo>
                <a:cubicBezTo>
                  <a:pt x="2433" y="206"/>
                  <a:pt x="2488" y="140"/>
                  <a:pt x="2573" y="140"/>
                </a:cubicBezTo>
                <a:cubicBezTo>
                  <a:pt x="2665" y="140"/>
                  <a:pt x="2717" y="208"/>
                  <a:pt x="2717" y="310"/>
                </a:cubicBezTo>
                <a:cubicBezTo>
                  <a:pt x="2717" y="414"/>
                  <a:pt x="2662" y="478"/>
                  <a:pt x="2575" y="478"/>
                </a:cubicBezTo>
                <a:close/>
                <a:moveTo>
                  <a:pt x="2574" y="193"/>
                </a:moveTo>
                <a:cubicBezTo>
                  <a:pt x="2529" y="193"/>
                  <a:pt x="2510" y="226"/>
                  <a:pt x="2510" y="305"/>
                </a:cubicBezTo>
                <a:cubicBezTo>
                  <a:pt x="2510" y="398"/>
                  <a:pt x="2534" y="426"/>
                  <a:pt x="2576" y="426"/>
                </a:cubicBezTo>
                <a:cubicBezTo>
                  <a:pt x="2617" y="426"/>
                  <a:pt x="2640" y="392"/>
                  <a:pt x="2640" y="311"/>
                </a:cubicBezTo>
                <a:cubicBezTo>
                  <a:pt x="2640" y="220"/>
                  <a:pt x="2615" y="193"/>
                  <a:pt x="2574" y="193"/>
                </a:cubicBezTo>
                <a:close/>
                <a:moveTo>
                  <a:pt x="2283" y="470"/>
                </a:moveTo>
                <a:lnTo>
                  <a:pt x="2283" y="256"/>
                </a:lnTo>
                <a:cubicBezTo>
                  <a:pt x="2283" y="212"/>
                  <a:pt x="2273" y="200"/>
                  <a:pt x="2246" y="200"/>
                </a:cubicBezTo>
                <a:cubicBezTo>
                  <a:pt x="2226" y="200"/>
                  <a:pt x="2196" y="215"/>
                  <a:pt x="2175" y="236"/>
                </a:cubicBezTo>
                <a:lnTo>
                  <a:pt x="2175" y="470"/>
                </a:lnTo>
                <a:lnTo>
                  <a:pt x="2107" y="470"/>
                </a:lnTo>
                <a:lnTo>
                  <a:pt x="2107" y="233"/>
                </a:lnTo>
                <a:cubicBezTo>
                  <a:pt x="2107" y="199"/>
                  <a:pt x="2104" y="179"/>
                  <a:pt x="2095" y="157"/>
                </a:cubicBezTo>
                <a:lnTo>
                  <a:pt x="2158" y="139"/>
                </a:lnTo>
                <a:cubicBezTo>
                  <a:pt x="2166" y="153"/>
                  <a:pt x="2170" y="167"/>
                  <a:pt x="2170" y="185"/>
                </a:cubicBezTo>
                <a:cubicBezTo>
                  <a:pt x="2204" y="155"/>
                  <a:pt x="2234" y="140"/>
                  <a:pt x="2268" y="140"/>
                </a:cubicBezTo>
                <a:cubicBezTo>
                  <a:pt x="2318" y="140"/>
                  <a:pt x="2352" y="170"/>
                  <a:pt x="2352" y="229"/>
                </a:cubicBezTo>
                <a:lnTo>
                  <a:pt x="2352" y="470"/>
                </a:lnTo>
                <a:lnTo>
                  <a:pt x="2283" y="470"/>
                </a:lnTo>
                <a:close/>
                <a:moveTo>
                  <a:pt x="1770" y="470"/>
                </a:moveTo>
                <a:lnTo>
                  <a:pt x="1770" y="95"/>
                </a:lnTo>
                <a:cubicBezTo>
                  <a:pt x="1770" y="64"/>
                  <a:pt x="1768" y="42"/>
                  <a:pt x="1763" y="17"/>
                </a:cubicBezTo>
                <a:lnTo>
                  <a:pt x="1833" y="0"/>
                </a:lnTo>
                <a:cubicBezTo>
                  <a:pt x="1837" y="20"/>
                  <a:pt x="1840" y="52"/>
                  <a:pt x="1840" y="85"/>
                </a:cubicBezTo>
                <a:lnTo>
                  <a:pt x="1840" y="470"/>
                </a:lnTo>
                <a:lnTo>
                  <a:pt x="1770" y="470"/>
                </a:lnTo>
                <a:close/>
                <a:moveTo>
                  <a:pt x="1966" y="470"/>
                </a:moveTo>
                <a:lnTo>
                  <a:pt x="1845" y="288"/>
                </a:lnTo>
                <a:lnTo>
                  <a:pt x="1940" y="148"/>
                </a:lnTo>
                <a:lnTo>
                  <a:pt x="2025" y="148"/>
                </a:lnTo>
                <a:lnTo>
                  <a:pt x="1915" y="284"/>
                </a:lnTo>
                <a:lnTo>
                  <a:pt x="2051" y="470"/>
                </a:lnTo>
                <a:lnTo>
                  <a:pt x="1966" y="470"/>
                </a:lnTo>
                <a:close/>
                <a:moveTo>
                  <a:pt x="1428" y="199"/>
                </a:moveTo>
                <a:cubicBezTo>
                  <a:pt x="1415" y="199"/>
                  <a:pt x="1405" y="197"/>
                  <a:pt x="1403" y="196"/>
                </a:cubicBezTo>
                <a:cubicBezTo>
                  <a:pt x="1405" y="198"/>
                  <a:pt x="1424" y="219"/>
                  <a:pt x="1424" y="252"/>
                </a:cubicBezTo>
                <a:cubicBezTo>
                  <a:pt x="1424" y="308"/>
                  <a:pt x="1378" y="351"/>
                  <a:pt x="1302" y="351"/>
                </a:cubicBezTo>
                <a:cubicBezTo>
                  <a:pt x="1279" y="359"/>
                  <a:pt x="1259" y="371"/>
                  <a:pt x="1259" y="381"/>
                </a:cubicBezTo>
                <a:cubicBezTo>
                  <a:pt x="1259" y="393"/>
                  <a:pt x="1263" y="394"/>
                  <a:pt x="1339" y="394"/>
                </a:cubicBezTo>
                <a:cubicBezTo>
                  <a:pt x="1390" y="394"/>
                  <a:pt x="1446" y="421"/>
                  <a:pt x="1446" y="486"/>
                </a:cubicBezTo>
                <a:cubicBezTo>
                  <a:pt x="1446" y="555"/>
                  <a:pt x="1388" y="592"/>
                  <a:pt x="1302" y="592"/>
                </a:cubicBezTo>
                <a:cubicBezTo>
                  <a:pt x="1219" y="592"/>
                  <a:pt x="1159" y="564"/>
                  <a:pt x="1159" y="504"/>
                </a:cubicBezTo>
                <a:cubicBezTo>
                  <a:pt x="1159" y="489"/>
                  <a:pt x="1165" y="470"/>
                  <a:pt x="1165" y="470"/>
                </a:cubicBezTo>
                <a:lnTo>
                  <a:pt x="1231" y="470"/>
                </a:lnTo>
                <a:cubicBezTo>
                  <a:pt x="1231" y="470"/>
                  <a:pt x="1226" y="482"/>
                  <a:pt x="1226" y="492"/>
                </a:cubicBezTo>
                <a:cubicBezTo>
                  <a:pt x="1226" y="522"/>
                  <a:pt x="1252" y="539"/>
                  <a:pt x="1297" y="539"/>
                </a:cubicBezTo>
                <a:cubicBezTo>
                  <a:pt x="1346" y="539"/>
                  <a:pt x="1373" y="519"/>
                  <a:pt x="1373" y="489"/>
                </a:cubicBezTo>
                <a:cubicBezTo>
                  <a:pt x="1373" y="454"/>
                  <a:pt x="1344" y="444"/>
                  <a:pt x="1284" y="444"/>
                </a:cubicBezTo>
                <a:cubicBezTo>
                  <a:pt x="1198" y="444"/>
                  <a:pt x="1178" y="427"/>
                  <a:pt x="1178" y="395"/>
                </a:cubicBezTo>
                <a:cubicBezTo>
                  <a:pt x="1178" y="363"/>
                  <a:pt x="1205" y="351"/>
                  <a:pt x="1240" y="340"/>
                </a:cubicBezTo>
                <a:cubicBezTo>
                  <a:pt x="1191" y="326"/>
                  <a:pt x="1166" y="295"/>
                  <a:pt x="1166" y="249"/>
                </a:cubicBezTo>
                <a:cubicBezTo>
                  <a:pt x="1166" y="183"/>
                  <a:pt x="1218" y="140"/>
                  <a:pt x="1295" y="140"/>
                </a:cubicBezTo>
                <a:cubicBezTo>
                  <a:pt x="1341" y="140"/>
                  <a:pt x="1367" y="157"/>
                  <a:pt x="1393" y="157"/>
                </a:cubicBezTo>
                <a:cubicBezTo>
                  <a:pt x="1414" y="157"/>
                  <a:pt x="1434" y="149"/>
                  <a:pt x="1451" y="134"/>
                </a:cubicBezTo>
                <a:lnTo>
                  <a:pt x="1484" y="178"/>
                </a:lnTo>
                <a:cubicBezTo>
                  <a:pt x="1466" y="193"/>
                  <a:pt x="1449" y="199"/>
                  <a:pt x="1428" y="199"/>
                </a:cubicBezTo>
                <a:close/>
                <a:moveTo>
                  <a:pt x="1294" y="193"/>
                </a:moveTo>
                <a:cubicBezTo>
                  <a:pt x="1259" y="193"/>
                  <a:pt x="1239" y="213"/>
                  <a:pt x="1239" y="249"/>
                </a:cubicBezTo>
                <a:cubicBezTo>
                  <a:pt x="1239" y="286"/>
                  <a:pt x="1260" y="303"/>
                  <a:pt x="1294" y="303"/>
                </a:cubicBezTo>
                <a:cubicBezTo>
                  <a:pt x="1331" y="303"/>
                  <a:pt x="1350" y="284"/>
                  <a:pt x="1350" y="248"/>
                </a:cubicBezTo>
                <a:cubicBezTo>
                  <a:pt x="1350" y="212"/>
                  <a:pt x="1331" y="193"/>
                  <a:pt x="1294" y="193"/>
                </a:cubicBezTo>
                <a:close/>
                <a:moveTo>
                  <a:pt x="1015" y="470"/>
                </a:moveTo>
                <a:lnTo>
                  <a:pt x="1015" y="256"/>
                </a:lnTo>
                <a:cubicBezTo>
                  <a:pt x="1015" y="212"/>
                  <a:pt x="1005" y="200"/>
                  <a:pt x="978" y="200"/>
                </a:cubicBezTo>
                <a:cubicBezTo>
                  <a:pt x="958" y="200"/>
                  <a:pt x="929" y="215"/>
                  <a:pt x="908" y="236"/>
                </a:cubicBezTo>
                <a:lnTo>
                  <a:pt x="908" y="470"/>
                </a:lnTo>
                <a:lnTo>
                  <a:pt x="839" y="470"/>
                </a:lnTo>
                <a:lnTo>
                  <a:pt x="839" y="233"/>
                </a:lnTo>
                <a:cubicBezTo>
                  <a:pt x="839" y="199"/>
                  <a:pt x="836" y="179"/>
                  <a:pt x="827" y="157"/>
                </a:cubicBezTo>
                <a:lnTo>
                  <a:pt x="890" y="139"/>
                </a:lnTo>
                <a:cubicBezTo>
                  <a:pt x="898" y="153"/>
                  <a:pt x="902" y="167"/>
                  <a:pt x="902" y="185"/>
                </a:cubicBezTo>
                <a:cubicBezTo>
                  <a:pt x="936" y="155"/>
                  <a:pt x="966" y="140"/>
                  <a:pt x="1000" y="140"/>
                </a:cubicBezTo>
                <a:cubicBezTo>
                  <a:pt x="1050" y="140"/>
                  <a:pt x="1084" y="170"/>
                  <a:pt x="1084" y="229"/>
                </a:cubicBezTo>
                <a:lnTo>
                  <a:pt x="1084" y="470"/>
                </a:lnTo>
                <a:lnTo>
                  <a:pt x="1015" y="470"/>
                </a:lnTo>
                <a:close/>
                <a:moveTo>
                  <a:pt x="703" y="100"/>
                </a:moveTo>
                <a:cubicBezTo>
                  <a:pt x="677" y="100"/>
                  <a:pt x="657" y="79"/>
                  <a:pt x="657" y="53"/>
                </a:cubicBezTo>
                <a:cubicBezTo>
                  <a:pt x="657" y="27"/>
                  <a:pt x="678" y="6"/>
                  <a:pt x="704" y="6"/>
                </a:cubicBezTo>
                <a:cubicBezTo>
                  <a:pt x="729" y="6"/>
                  <a:pt x="750" y="27"/>
                  <a:pt x="750" y="53"/>
                </a:cubicBezTo>
                <a:cubicBezTo>
                  <a:pt x="750" y="79"/>
                  <a:pt x="729" y="100"/>
                  <a:pt x="703" y="100"/>
                </a:cubicBezTo>
                <a:close/>
                <a:moveTo>
                  <a:pt x="668" y="470"/>
                </a:moveTo>
                <a:lnTo>
                  <a:pt x="668" y="153"/>
                </a:lnTo>
                <a:lnTo>
                  <a:pt x="738" y="140"/>
                </a:lnTo>
                <a:lnTo>
                  <a:pt x="738" y="470"/>
                </a:lnTo>
                <a:lnTo>
                  <a:pt x="668" y="470"/>
                </a:lnTo>
                <a:close/>
                <a:moveTo>
                  <a:pt x="490" y="471"/>
                </a:moveTo>
                <a:lnTo>
                  <a:pt x="428" y="471"/>
                </a:lnTo>
                <a:lnTo>
                  <a:pt x="313" y="150"/>
                </a:lnTo>
                <a:lnTo>
                  <a:pt x="385" y="140"/>
                </a:lnTo>
                <a:lnTo>
                  <a:pt x="440" y="314"/>
                </a:lnTo>
                <a:cubicBezTo>
                  <a:pt x="451" y="347"/>
                  <a:pt x="460" y="386"/>
                  <a:pt x="460" y="386"/>
                </a:cubicBezTo>
                <a:lnTo>
                  <a:pt x="461" y="386"/>
                </a:lnTo>
                <a:cubicBezTo>
                  <a:pt x="461" y="386"/>
                  <a:pt x="468" y="347"/>
                  <a:pt x="481" y="311"/>
                </a:cubicBezTo>
                <a:lnTo>
                  <a:pt x="534" y="148"/>
                </a:lnTo>
                <a:lnTo>
                  <a:pt x="607" y="148"/>
                </a:lnTo>
                <a:lnTo>
                  <a:pt x="490" y="471"/>
                </a:lnTo>
                <a:close/>
                <a:moveTo>
                  <a:pt x="217" y="100"/>
                </a:moveTo>
                <a:cubicBezTo>
                  <a:pt x="192" y="100"/>
                  <a:pt x="172" y="79"/>
                  <a:pt x="172" y="53"/>
                </a:cubicBezTo>
                <a:cubicBezTo>
                  <a:pt x="172" y="27"/>
                  <a:pt x="192" y="6"/>
                  <a:pt x="218" y="6"/>
                </a:cubicBezTo>
                <a:cubicBezTo>
                  <a:pt x="243" y="6"/>
                  <a:pt x="264" y="27"/>
                  <a:pt x="264" y="53"/>
                </a:cubicBezTo>
                <a:cubicBezTo>
                  <a:pt x="264" y="79"/>
                  <a:pt x="243" y="100"/>
                  <a:pt x="217" y="100"/>
                </a:cubicBezTo>
                <a:close/>
                <a:moveTo>
                  <a:pt x="182" y="470"/>
                </a:moveTo>
                <a:lnTo>
                  <a:pt x="182" y="153"/>
                </a:lnTo>
                <a:lnTo>
                  <a:pt x="253" y="140"/>
                </a:lnTo>
                <a:lnTo>
                  <a:pt x="253" y="470"/>
                </a:lnTo>
                <a:lnTo>
                  <a:pt x="182" y="470"/>
                </a:lnTo>
                <a:close/>
              </a:path>
            </a:pathLst>
          </a:custGeom>
          <a:solidFill>
            <a:schemeClr val="tx1"/>
          </a:solidFill>
          <a:ln>
            <a:noFill/>
          </a:ln>
        </p:spPr>
        <p:txBody>
          <a:bodyPr vert="horz" wrap="square" lIns="91345" tIns="45672" rIns="91345" bIns="45672" numCol="1" anchor="t" anchorCtr="0" compatLnSpc="1">
            <a:prstTxWarp prst="textNoShape">
              <a:avLst/>
            </a:prstTxWarp>
          </a:bodyPr>
          <a:lstStyle/>
          <a:p>
            <a:endParaRPr lang="de-DE" sz="1798"/>
          </a:p>
        </p:txBody>
      </p:sp>
      <p:pic>
        <p:nvPicPr>
          <p:cNvPr id="4" name="Grafik 21">
            <a:extLst>
              <a:ext uri="{FF2B5EF4-FFF2-40B4-BE49-F238E27FC236}">
                <a16:creationId xmlns:a16="http://schemas.microsoft.com/office/drawing/2014/main" id="{928005D7-52D0-42FE-4CE2-FCB5BF397659}"/>
              </a:ext>
            </a:extLst>
          </p:cNvPr>
          <p:cNvPicPr>
            <a:picLocks noChangeAspect="1"/>
          </p:cNvPicPr>
          <p:nvPr/>
        </p:nvPicPr>
        <p:blipFill>
          <a:blip r:embed="rId4"/>
          <a:srcRect/>
          <a:stretch/>
        </p:blipFill>
        <p:spPr>
          <a:xfrm>
            <a:off x="358775" y="293869"/>
            <a:ext cx="2880000" cy="780560"/>
          </a:xfrm>
          <a:prstGeom prst="rect">
            <a:avLst/>
          </a:prstGeom>
          <a:noFill/>
        </p:spPr>
      </p:pic>
    </p:spTree>
    <p:extLst>
      <p:ext uri="{BB962C8B-B14F-4D97-AF65-F5344CB8AC3E}">
        <p14:creationId xmlns:p14="http://schemas.microsoft.com/office/powerpoint/2010/main" val="3652746825"/>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6" orient="horz" pos="1236">
          <p15:clr>
            <a:srgbClr val="FBAE40"/>
          </p15:clr>
        </p15:guide>
        <p15:guide id="7" orient="horz" pos="2262">
          <p15:clr>
            <a:srgbClr val="FBAE40"/>
          </p15:clr>
        </p15:guide>
        <p15:guide id="8" pos="227">
          <p15:clr>
            <a:srgbClr val="FBAE40"/>
          </p15:clr>
        </p15:guide>
        <p15:guide id="9" pos="7461">
          <p15:clr>
            <a:srgbClr val="FBAE40"/>
          </p15:clr>
        </p15:guide>
        <p15:guide id="10" orient="horz" pos="15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3" name="Inhaltsplatzhalter 2"/>
          <p:cNvSpPr>
            <a:spLocks noGrp="1"/>
          </p:cNvSpPr>
          <p:nvPr>
            <p:ph idx="1" hasCustomPrompt="1"/>
          </p:nvPr>
        </p:nvSpPr>
        <p:spPr>
          <a:xfrm>
            <a:off x="359625" y="1665066"/>
            <a:ext cx="11472051" cy="4240848"/>
          </a:xfrm>
        </p:spPr>
        <p:txBody>
          <a:bodyPr/>
          <a:lstStyle>
            <a:lvl1pPr marL="274363" marR="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lvl1pPr>
            <a:lvl2pPr marL="539210" marR="0"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2pPr>
            <a:lvl3pPr marL="802472" marR="0"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3pPr>
            <a:lvl4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4pPr>
            <a:lvl5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5pPr>
            <a:lvl6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6pPr>
            <a:lvl7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7pPr>
            <a:lvl8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8pPr>
            <a:lvl9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9pPr>
          </a:lstStyle>
          <a:p>
            <a:pPr marL="274363" marR="0" lvl="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Fließtext auf erster Ebene // für weitere Aufzählungen </a:t>
            </a:r>
            <a:b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b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&gt;&gt; Menü &gt; Start &gt; Absatz &gt; Listenebne erhöhen </a:t>
            </a:r>
          </a:p>
          <a:p>
            <a:pPr marL="539210" marR="0" lvl="1"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1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Zweite Ebene</a:t>
            </a:r>
          </a:p>
          <a:p>
            <a:pPr marL="802472" marR="0" lvl="2"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Dritte Ebene</a:t>
            </a:r>
          </a:p>
          <a:p>
            <a:pPr marL="1067320" marR="0" lvl="3"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Vierte Ebene</a:t>
            </a:r>
          </a:p>
          <a:p>
            <a:pPr marL="1067320" marR="0" lvl="4"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Fünfte Ebene</a:t>
            </a:r>
          </a:p>
          <a:p>
            <a:pPr marL="1067320" marR="0" lvl="5"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Sechste Ebene</a:t>
            </a:r>
          </a:p>
          <a:p>
            <a:pPr marL="1067320" marR="0" lvl="6"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Siebte Ebene</a:t>
            </a:r>
          </a:p>
          <a:p>
            <a:pPr marL="1067320" marR="0" lvl="7"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Achte Ebene</a:t>
            </a:r>
          </a:p>
          <a:p>
            <a:pPr marL="1067320" marR="0" lvl="8"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Neunte Ebene</a:t>
            </a:r>
          </a:p>
        </p:txBody>
      </p:sp>
      <p:sp>
        <p:nvSpPr>
          <p:cNvPr id="8" name="Datumsplatzhalter 3">
            <a:extLst>
              <a:ext uri="{FF2B5EF4-FFF2-40B4-BE49-F238E27FC236}">
                <a16:creationId xmlns:a16="http://schemas.microsoft.com/office/drawing/2014/main" id="{1BA5F8B6-9755-B049-B5EE-24C8818A39B7}"/>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9" name="Fußzeilenplatzhalter 4">
            <a:extLst>
              <a:ext uri="{FF2B5EF4-FFF2-40B4-BE49-F238E27FC236}">
                <a16:creationId xmlns:a16="http://schemas.microsoft.com/office/drawing/2014/main" id="{7BA8AF51-BD09-E140-B970-8F7D15CD2AC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3" name="Foliennummernplatzhalter 5">
            <a:extLst>
              <a:ext uri="{FF2B5EF4-FFF2-40B4-BE49-F238E27FC236}">
                <a16:creationId xmlns:a16="http://schemas.microsoft.com/office/drawing/2014/main" id="{AE209590-B7E9-864F-8E23-D8E66B67ED22}"/>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4" name="Linie">
            <a:extLst>
              <a:ext uri="{FF2B5EF4-FFF2-40B4-BE49-F238E27FC236}">
                <a16:creationId xmlns:a16="http://schemas.microsoft.com/office/drawing/2014/main" id="{74E4E7DF-5D97-5A48-92FB-8CDE15E71AB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908914103"/>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9" pos="227">
          <p15:clr>
            <a:srgbClr val="FBAE40"/>
          </p15:clr>
        </p15:guide>
        <p15:guide id="10" pos="7461">
          <p15:clr>
            <a:srgbClr val="FBAE40"/>
          </p15:clr>
        </p15:guide>
        <p15:guide id="16" orient="horz" pos="1463" userDrawn="1">
          <p15:clr>
            <a:srgbClr val="FBAE40"/>
          </p15:clr>
        </p15:guide>
        <p15:guide id="17" orient="horz" pos="3618" userDrawn="1">
          <p15:clr>
            <a:srgbClr val="FBAE40"/>
          </p15:clr>
        </p15:guide>
        <p15:guide id="18" orient="horz" pos="851" userDrawn="1">
          <p15:clr>
            <a:srgbClr val="FBAE40"/>
          </p15:clr>
        </p15:guide>
        <p15:guide id="19" pos="301" userDrawn="1">
          <p15:clr>
            <a:srgbClr val="FBAE40"/>
          </p15:clr>
        </p15:guide>
        <p15:guide id="20" pos="73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359962" y="1666800"/>
            <a:ext cx="5452008" cy="4239112"/>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7842" y="1666800"/>
            <a:ext cx="5573833" cy="4239112"/>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umsplatzhalter 3">
            <a:extLst>
              <a:ext uri="{FF2B5EF4-FFF2-40B4-BE49-F238E27FC236}">
                <a16:creationId xmlns:a16="http://schemas.microsoft.com/office/drawing/2014/main" id="{DD891D81-850B-104A-8882-3B4FE65D2A86}"/>
              </a:ext>
            </a:extLst>
          </p:cNvPr>
          <p:cNvSpPr>
            <a:spLocks noGrp="1"/>
          </p:cNvSpPr>
          <p:nvPr>
            <p:ph type="dt" sz="half" idx="10"/>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11" name="Fußzeilenplatzhalter 4">
            <a:extLst>
              <a:ext uri="{FF2B5EF4-FFF2-40B4-BE49-F238E27FC236}">
                <a16:creationId xmlns:a16="http://schemas.microsoft.com/office/drawing/2014/main" id="{5C3E01FC-4088-3E4B-A987-3CBED1C47A40}"/>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2" name="Foliennummernplatzhalter 5">
            <a:extLst>
              <a:ext uri="{FF2B5EF4-FFF2-40B4-BE49-F238E27FC236}">
                <a16:creationId xmlns:a16="http://schemas.microsoft.com/office/drawing/2014/main" id="{1227048F-4499-5747-BBA5-477A08D6E89D}"/>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3" name="Linie">
            <a:extLst>
              <a:ext uri="{FF2B5EF4-FFF2-40B4-BE49-F238E27FC236}">
                <a16:creationId xmlns:a16="http://schemas.microsoft.com/office/drawing/2014/main" id="{B3105BE5-7E5E-0845-B3F4-48E9C5D4B19D}"/>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882821975"/>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sv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9625" y="904869"/>
            <a:ext cx="11472051" cy="575329"/>
          </a:xfrm>
          <a:prstGeom prst="rect">
            <a:avLst/>
          </a:prstGeom>
        </p:spPr>
        <p:txBody>
          <a:bodyPr vert="horz" lIns="0" tIns="0" rIns="0" bIns="0" rtlCol="0" anchor="ctr" anchorCtr="0">
            <a:noAutofit/>
          </a:bodyPr>
          <a:lstStyle/>
          <a:p>
            <a:r>
              <a:rPr lang="de-DE" dirty="0"/>
              <a:t>Headline einfügen</a:t>
            </a:r>
          </a:p>
        </p:txBody>
      </p:sp>
      <p:sp>
        <p:nvSpPr>
          <p:cNvPr id="3" name="Textplatzhalter 2"/>
          <p:cNvSpPr>
            <a:spLocks noGrp="1"/>
          </p:cNvSpPr>
          <p:nvPr>
            <p:ph type="body" idx="1"/>
          </p:nvPr>
        </p:nvSpPr>
        <p:spPr>
          <a:xfrm>
            <a:off x="359625" y="1665065"/>
            <a:ext cx="11472051" cy="4240848"/>
          </a:xfrm>
          <a:prstGeom prst="rect">
            <a:avLst/>
          </a:prstGeom>
        </p:spPr>
        <p:txBody>
          <a:bodyPr vert="horz" lIns="0" tIns="0" rIns="0" bIns="0" rtlCol="0" anchor="t" anchorCtr="0">
            <a:noAutofit/>
          </a:body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grpSp>
        <p:nvGrpSpPr>
          <p:cNvPr id="76" name="Regieanweisungen">
            <a:extLst>
              <a:ext uri="{FF2B5EF4-FFF2-40B4-BE49-F238E27FC236}">
                <a16:creationId xmlns:a16="http://schemas.microsoft.com/office/drawing/2014/main" id="{D1E7AB19-6326-F842-B55D-602CEE998E58}"/>
              </a:ext>
            </a:extLst>
          </p:cNvPr>
          <p:cNvGrpSpPr/>
          <p:nvPr/>
        </p:nvGrpSpPr>
        <p:grpSpPr>
          <a:xfrm>
            <a:off x="-467513" y="-468000"/>
            <a:ext cx="13126327" cy="7776000"/>
            <a:chOff x="-468000" y="-468000"/>
            <a:chExt cx="13140000" cy="7776000"/>
          </a:xfrm>
        </p:grpSpPr>
        <p:cxnSp>
          <p:nvCxnSpPr>
            <p:cNvPr id="81" name="Linie">
              <a:extLst>
                <a:ext uri="{FF2B5EF4-FFF2-40B4-BE49-F238E27FC236}">
                  <a16:creationId xmlns:a16="http://schemas.microsoft.com/office/drawing/2014/main" id="{E83804AF-E342-CE4F-B1EC-DEAF381D56D0}"/>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424FF1AA-1F85-0349-8AC7-B8DE428B8B2E}"/>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D3816368-3ED9-E949-869E-C138AEA477E6}"/>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Linie">
              <a:extLst>
                <a:ext uri="{FF2B5EF4-FFF2-40B4-BE49-F238E27FC236}">
                  <a16:creationId xmlns:a16="http://schemas.microsoft.com/office/drawing/2014/main" id="{A35BC36B-DBB2-8D43-8FC8-61482A66030E}"/>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Linie">
              <a:extLst>
                <a:ext uri="{FF2B5EF4-FFF2-40B4-BE49-F238E27FC236}">
                  <a16:creationId xmlns:a16="http://schemas.microsoft.com/office/drawing/2014/main" id="{1D0BC4A0-12DF-0742-991C-E85484A0CF6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Linie">
              <a:extLst>
                <a:ext uri="{FF2B5EF4-FFF2-40B4-BE49-F238E27FC236}">
                  <a16:creationId xmlns:a16="http://schemas.microsoft.com/office/drawing/2014/main" id="{28E5A8EC-4E8D-2243-AAA2-E0CA46623482}"/>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Linie">
              <a:extLst>
                <a:ext uri="{FF2B5EF4-FFF2-40B4-BE49-F238E27FC236}">
                  <a16:creationId xmlns:a16="http://schemas.microsoft.com/office/drawing/2014/main" id="{89CA6780-65ED-624F-AF8E-E86F7BC6A566}"/>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Linie">
              <a:extLst>
                <a:ext uri="{FF2B5EF4-FFF2-40B4-BE49-F238E27FC236}">
                  <a16:creationId xmlns:a16="http://schemas.microsoft.com/office/drawing/2014/main" id="{5C0C5252-6141-8542-B72D-C99EAD62160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Linie">
              <a:extLst>
                <a:ext uri="{FF2B5EF4-FFF2-40B4-BE49-F238E27FC236}">
                  <a16:creationId xmlns:a16="http://schemas.microsoft.com/office/drawing/2014/main" id="{B5AFC2EF-7146-F64A-AFFE-05B78978B34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Linie">
              <a:extLst>
                <a:ext uri="{FF2B5EF4-FFF2-40B4-BE49-F238E27FC236}">
                  <a16:creationId xmlns:a16="http://schemas.microsoft.com/office/drawing/2014/main" id="{03D06505-86C7-C14B-8902-B14251A25389}"/>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Datumsplatzhalter 3">
            <a:extLst>
              <a:ext uri="{FF2B5EF4-FFF2-40B4-BE49-F238E27FC236}">
                <a16:creationId xmlns:a16="http://schemas.microsoft.com/office/drawing/2014/main" id="{BBC00DD8-CEB4-714C-9F21-1C97522ED652}"/>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Decision Extensions</a:t>
            </a:r>
            <a:endParaRPr lang="de-DE" dirty="0"/>
          </a:p>
        </p:txBody>
      </p:sp>
      <p:sp>
        <p:nvSpPr>
          <p:cNvPr id="99" name="Fußzeilenplatzhalter 4">
            <a:extLst>
              <a:ext uri="{FF2B5EF4-FFF2-40B4-BE49-F238E27FC236}">
                <a16:creationId xmlns:a16="http://schemas.microsoft.com/office/drawing/2014/main" id="{20C08151-2A10-7E40-AD9E-0C6B1986FA2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APA</a:t>
            </a:r>
          </a:p>
        </p:txBody>
      </p:sp>
      <p:sp>
        <p:nvSpPr>
          <p:cNvPr id="100" name="Foliennummernplatzhalter 5">
            <a:extLst>
              <a:ext uri="{FF2B5EF4-FFF2-40B4-BE49-F238E27FC236}">
                <a16:creationId xmlns:a16="http://schemas.microsoft.com/office/drawing/2014/main" id="{B9FBCA1B-1C8C-194C-82E1-B0AC47CED4A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7C9959E-8E6B-B04C-9955-EA096F41CA7A}" type="slidenum">
              <a:rPr lang="en-GB" smtClean="0"/>
              <a:t>‹#›</a:t>
            </a:fld>
            <a:endParaRPr lang="en-GB"/>
          </a:p>
        </p:txBody>
      </p:sp>
      <p:sp>
        <p:nvSpPr>
          <p:cNvPr id="102" name="Linie">
            <a:extLst>
              <a:ext uri="{FF2B5EF4-FFF2-40B4-BE49-F238E27FC236}">
                <a16:creationId xmlns:a16="http://schemas.microsoft.com/office/drawing/2014/main" id="{60B90A70-D8B1-A04E-AE50-1F02457FB929}"/>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pic>
        <p:nvPicPr>
          <p:cNvPr id="5" name="Grafik 3">
            <a:extLst>
              <a:ext uri="{FF2B5EF4-FFF2-40B4-BE49-F238E27FC236}">
                <a16:creationId xmlns:a16="http://schemas.microsoft.com/office/drawing/2014/main" id="{D1FA1C16-9242-3325-D975-732341238433}"/>
              </a:ext>
            </a:extLst>
          </p:cNvPr>
          <p:cNvPicPr>
            <a:picLocks noChangeAspect="1"/>
          </p:cNvPicPr>
          <p:nvPr/>
        </p:nvPicPr>
        <p:blipFill rotWithShape="1">
          <a:blip>
            <a:extLst>
              <a:ext uri="{96DAC541-7B7A-43D3-8B79-37D633B846F1}">
                <asvg:svgBlip xmlns:asvg="http://schemas.microsoft.com/office/drawing/2016/SVG/main" r:embed="rId17"/>
              </a:ext>
            </a:extLst>
          </a:blip>
          <a:srcRect t="-78" b="-78"/>
          <a:stretch/>
        </p:blipFill>
        <p:spPr>
          <a:xfrm>
            <a:off x="350838" y="267118"/>
            <a:ext cx="1632338" cy="456244"/>
          </a:xfrm>
          <a:prstGeom prst="rect">
            <a:avLst/>
          </a:prstGeom>
        </p:spPr>
      </p:pic>
    </p:spTree>
    <p:extLst>
      <p:ext uri="{BB962C8B-B14F-4D97-AF65-F5344CB8AC3E}">
        <p14:creationId xmlns:p14="http://schemas.microsoft.com/office/powerpoint/2010/main" val="30203294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hf hdr="0"/>
  <p:txStyles>
    <p:titleStyle>
      <a:lvl1pPr marL="0" indent="0" algn="l" defTabSz="913463" rtl="0" eaLnBrk="1" latinLnBrk="0" hangingPunct="1">
        <a:lnSpc>
          <a:spcPct val="100000"/>
        </a:lnSpc>
        <a:spcBef>
          <a:spcPts val="0"/>
        </a:spcBef>
        <a:buFont typeface="Arial" panose="020B0604020202020204" pitchFamily="34" charset="0"/>
        <a:buNone/>
        <a:defRPr sz="2797" b="1" i="0" kern="1200" baseline="0">
          <a:solidFill>
            <a:schemeClr val="bg2"/>
          </a:solidFill>
          <a:latin typeface="Calibri" panose="020F0502020204030204" pitchFamily="34" charset="0"/>
          <a:ea typeface="+mj-ea"/>
          <a:cs typeface="Calibri" panose="020F0502020204030204" pitchFamily="34" charset="0"/>
        </a:defRPr>
      </a:lvl1pPr>
    </p:titleStyle>
    <p:bodyStyle>
      <a:lvl1pPr marL="274363" indent="-274363" algn="l" defTabSz="913463" rtl="0" eaLnBrk="1" latinLnBrk="0" hangingPunct="1">
        <a:lnSpc>
          <a:spcPct val="90000"/>
        </a:lnSpc>
        <a:spcBef>
          <a:spcPts val="500"/>
        </a:spcBef>
        <a:spcAft>
          <a:spcPts val="0"/>
        </a:spcAft>
        <a:buFont typeface="Arial" panose="020B0604020202020204" pitchFamily="34" charset="0"/>
        <a:buChar char="•"/>
        <a:tabLst/>
        <a:defRPr lang="de-DE" sz="2398" b="0" i="0" u="none" strike="noStrike" kern="1200" baseline="0" smtClean="0">
          <a:solidFill>
            <a:schemeClr val="tx1"/>
          </a:solidFill>
          <a:latin typeface="Calibri" panose="020F0502020204030204" pitchFamily="34" charset="0"/>
          <a:ea typeface="+mn-ea"/>
          <a:cs typeface="Calibri" panose="020F0502020204030204" pitchFamily="34" charset="0"/>
        </a:defRPr>
      </a:lvl1pPr>
      <a:lvl2pPr marL="539210" indent="-280707" algn="l" defTabSz="913463" rtl="0" eaLnBrk="1" latinLnBrk="0" hangingPunct="1">
        <a:lnSpc>
          <a:spcPct val="90000"/>
        </a:lnSpc>
        <a:spcBef>
          <a:spcPts val="500"/>
        </a:spcBef>
        <a:spcAft>
          <a:spcPts val="0"/>
        </a:spcAft>
        <a:buFont typeface="Arial" panose="020B0604020202020204" pitchFamily="34" charset="0"/>
        <a:buChar char="•"/>
        <a:tabLst/>
        <a:defRPr sz="2198" b="0" kern="1200" baseline="0">
          <a:solidFill>
            <a:schemeClr val="tx1"/>
          </a:solidFill>
          <a:latin typeface="Calibri" panose="020F0502020204030204" pitchFamily="34" charset="0"/>
          <a:ea typeface="+mn-ea"/>
          <a:cs typeface="Calibri" panose="020F0502020204030204" pitchFamily="34" charset="0"/>
        </a:defRPr>
      </a:lvl2pPr>
      <a:lvl3pPr marL="802472" indent="-269605" algn="l" defTabSz="913463" rtl="0" eaLnBrk="1" latinLnBrk="0" hangingPunct="1">
        <a:lnSpc>
          <a:spcPct val="90000"/>
        </a:lnSpc>
        <a:spcBef>
          <a:spcPts val="500"/>
        </a:spcBef>
        <a:spcAft>
          <a:spcPts val="0"/>
        </a:spcAft>
        <a:buFont typeface="Arial" panose="020B0604020202020204" pitchFamily="34" charset="0"/>
        <a:buChar char="•"/>
        <a:tabLst/>
        <a:defRPr sz="1998" b="0" kern="1200" baseline="0">
          <a:solidFill>
            <a:schemeClr val="tx1"/>
          </a:solidFill>
          <a:latin typeface="Calibri" panose="020F0502020204030204" pitchFamily="34" charset="0"/>
          <a:ea typeface="+mn-ea"/>
          <a:cs typeface="Calibri" panose="020F0502020204030204" pitchFamily="34" charset="0"/>
        </a:defRPr>
      </a:lvl3pPr>
      <a:lvl4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4pPr>
      <a:lvl5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5pPr>
      <a:lvl6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6pPr>
      <a:lvl7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7pPr>
      <a:lvl8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8pPr>
      <a:lvl9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9pPr>
    </p:bodyStyle>
    <p:otherStyle>
      <a:defPPr>
        <a:defRPr lang="de-DE"/>
      </a:defPPr>
      <a:lvl1pPr marL="0" algn="l" defTabSz="913463" rtl="0" eaLnBrk="1" latinLnBrk="0" hangingPunct="1">
        <a:defRPr sz="1798" kern="1200">
          <a:solidFill>
            <a:schemeClr val="tx1"/>
          </a:solidFill>
          <a:latin typeface="+mn-lt"/>
          <a:ea typeface="+mn-ea"/>
          <a:cs typeface="+mn-cs"/>
        </a:defRPr>
      </a:lvl1pPr>
      <a:lvl2pPr marL="456732" algn="l" defTabSz="913463" rtl="0" eaLnBrk="1" latinLnBrk="0" hangingPunct="1">
        <a:defRPr sz="1798" kern="1200">
          <a:solidFill>
            <a:schemeClr val="tx1"/>
          </a:solidFill>
          <a:latin typeface="+mn-lt"/>
          <a:ea typeface="+mn-ea"/>
          <a:cs typeface="+mn-cs"/>
        </a:defRPr>
      </a:lvl2pPr>
      <a:lvl3pPr marL="913463" algn="l" defTabSz="913463" rtl="0" eaLnBrk="1" latinLnBrk="0" hangingPunct="1">
        <a:defRPr sz="1798" kern="1200">
          <a:solidFill>
            <a:schemeClr val="tx1"/>
          </a:solidFill>
          <a:latin typeface="+mn-lt"/>
          <a:ea typeface="+mn-ea"/>
          <a:cs typeface="+mn-cs"/>
        </a:defRPr>
      </a:lvl3pPr>
      <a:lvl4pPr marL="1370194" algn="l" defTabSz="913463" rtl="0" eaLnBrk="1" latinLnBrk="0" hangingPunct="1">
        <a:defRPr sz="1798" kern="1200">
          <a:solidFill>
            <a:schemeClr val="tx1"/>
          </a:solidFill>
          <a:latin typeface="+mn-lt"/>
          <a:ea typeface="+mn-ea"/>
          <a:cs typeface="+mn-cs"/>
        </a:defRPr>
      </a:lvl4pPr>
      <a:lvl5pPr marL="1826925" algn="l" defTabSz="913463" rtl="0" eaLnBrk="1" latinLnBrk="0" hangingPunct="1">
        <a:defRPr sz="1798" kern="1200">
          <a:solidFill>
            <a:schemeClr val="tx1"/>
          </a:solidFill>
          <a:latin typeface="+mn-lt"/>
          <a:ea typeface="+mn-ea"/>
          <a:cs typeface="+mn-cs"/>
        </a:defRPr>
      </a:lvl5pPr>
      <a:lvl6pPr marL="2283657" algn="l" defTabSz="913463" rtl="0" eaLnBrk="1" latinLnBrk="0" hangingPunct="1">
        <a:defRPr sz="1798" kern="1200">
          <a:solidFill>
            <a:schemeClr val="tx1"/>
          </a:solidFill>
          <a:latin typeface="+mn-lt"/>
          <a:ea typeface="+mn-ea"/>
          <a:cs typeface="+mn-cs"/>
        </a:defRPr>
      </a:lvl6pPr>
      <a:lvl7pPr marL="2740388" algn="l" defTabSz="913463" rtl="0" eaLnBrk="1" latinLnBrk="0" hangingPunct="1">
        <a:defRPr sz="1798" kern="1200">
          <a:solidFill>
            <a:schemeClr val="tx1"/>
          </a:solidFill>
          <a:latin typeface="+mn-lt"/>
          <a:ea typeface="+mn-ea"/>
          <a:cs typeface="+mn-cs"/>
        </a:defRPr>
      </a:lvl7pPr>
      <a:lvl8pPr marL="3197120" algn="l" defTabSz="913463" rtl="0" eaLnBrk="1" latinLnBrk="0" hangingPunct="1">
        <a:defRPr sz="1798" kern="1200">
          <a:solidFill>
            <a:schemeClr val="tx1"/>
          </a:solidFill>
          <a:latin typeface="+mn-lt"/>
          <a:ea typeface="+mn-ea"/>
          <a:cs typeface="+mn-cs"/>
        </a:defRPr>
      </a:lvl8pPr>
      <a:lvl9pPr marL="3653851" algn="l" defTabSz="913463"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18" Type="http://schemas.openxmlformats.org/officeDocument/2006/relationships/image" Target="../media/image52.png"/><Relationship Id="rId3" Type="http://schemas.openxmlformats.org/officeDocument/2006/relationships/image" Target="../media/image70.png"/><Relationship Id="rId21" Type="http://schemas.openxmlformats.org/officeDocument/2006/relationships/image" Target="../media/image55.png"/><Relationship Id="rId7" Type="http://schemas.openxmlformats.org/officeDocument/2006/relationships/image" Target="../media/image62.png"/><Relationship Id="rId12" Type="http://schemas.openxmlformats.org/officeDocument/2006/relationships/image" Target="../media/image66.png"/><Relationship Id="rId17" Type="http://schemas.openxmlformats.org/officeDocument/2006/relationships/image" Target="../media/image51.png"/><Relationship Id="rId2" Type="http://schemas.openxmlformats.org/officeDocument/2006/relationships/notesSlide" Target="../notesSlides/notesSlide8.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61.png"/><Relationship Id="rId11" Type="http://schemas.openxmlformats.org/officeDocument/2006/relationships/image" Target="../media/image41.png"/><Relationship Id="rId24" Type="http://schemas.openxmlformats.org/officeDocument/2006/relationships/image" Target="../media/image58.png"/><Relationship Id="rId5" Type="http://schemas.openxmlformats.org/officeDocument/2006/relationships/image" Target="../media/image60.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65.png"/><Relationship Id="rId19" Type="http://schemas.openxmlformats.org/officeDocument/2006/relationships/image" Target="../media/image53.png"/><Relationship Id="rId4" Type="http://schemas.openxmlformats.org/officeDocument/2006/relationships/image" Target="../media/image590.png"/><Relationship Id="rId9" Type="http://schemas.openxmlformats.org/officeDocument/2006/relationships/image" Target="../media/image64.png"/><Relationship Id="rId14" Type="http://schemas.openxmlformats.org/officeDocument/2006/relationships/image" Target="../media/image68.png"/><Relationship Id="rId22"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812.png"/><Relationship Id="rId7" Type="http://schemas.openxmlformats.org/officeDocument/2006/relationships/image" Target="../media/image102.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950.png"/><Relationship Id="rId5" Type="http://schemas.openxmlformats.org/officeDocument/2006/relationships/image" Target="../media/image940.png"/><Relationship Id="rId4" Type="http://schemas.openxmlformats.org/officeDocument/2006/relationships/image" Target="../media/image70.tiff"/><Relationship Id="rId9" Type="http://schemas.openxmlformats.org/officeDocument/2006/relationships/image" Target="../media/image83.png"/></Relationships>
</file>

<file path=ppt/slides/_rels/slide2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http://rbr.cs.umass.edu/camato/decpomdp/overview.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50.png"/><Relationship Id="rId1" Type="http://schemas.openxmlformats.org/officeDocument/2006/relationships/slideLayout" Target="../slideLayouts/slideLayout9.xml"/><Relationship Id="rId4" Type="http://schemas.openxmlformats.org/officeDocument/2006/relationships/image" Target="../media/image870.png"/></Relationships>
</file>

<file path=ppt/slides/_rels/slide34.xml.rels><?xml version="1.0" encoding="UTF-8" standalone="yes"?>
<Relationships xmlns="http://schemas.openxmlformats.org/package/2006/relationships"><Relationship Id="rId2" Type="http://schemas.openxmlformats.org/officeDocument/2006/relationships/image" Target="../media/image88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07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image" Target="../media/image931.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7" Type="http://schemas.openxmlformats.org/officeDocument/2006/relationships/image" Target="../media/image118.png"/><Relationship Id="rId12" Type="http://schemas.openxmlformats.org/officeDocument/2006/relationships/image" Target="../media/image123.png"/><Relationship Id="rId2" Type="http://schemas.openxmlformats.org/officeDocument/2006/relationships/image" Target="../media/image930.png"/><Relationship Id="rId1" Type="http://schemas.openxmlformats.org/officeDocument/2006/relationships/slideLayout" Target="../slideLayouts/slideLayout8.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0.png"/><Relationship Id="rId10" Type="http://schemas.openxmlformats.org/officeDocument/2006/relationships/image" Target="../media/image121.png"/><Relationship Id="rId4" Type="http://schemas.openxmlformats.org/officeDocument/2006/relationships/image" Target="../media/image1150.png"/><Relationship Id="rId9" Type="http://schemas.openxmlformats.org/officeDocument/2006/relationships/image" Target="../media/image120.png"/><Relationship Id="rId14" Type="http://schemas.openxmlformats.org/officeDocument/2006/relationships/image" Target="../media/image1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95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27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11.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30.png"/><Relationship Id="rId26" Type="http://schemas.openxmlformats.org/officeDocument/2006/relationships/image" Target="../media/image46.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9.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18.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8" Type="http://schemas.openxmlformats.org/officeDocument/2006/relationships/image" Target="../media/image16.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18" Type="http://schemas.openxmlformats.org/officeDocument/2006/relationships/image" Target="../media/image52.png"/><Relationship Id="rId3" Type="http://schemas.openxmlformats.org/officeDocument/2006/relationships/image" Target="../media/image59.png"/><Relationship Id="rId21" Type="http://schemas.openxmlformats.org/officeDocument/2006/relationships/image" Target="../media/image55.png"/><Relationship Id="rId7" Type="http://schemas.openxmlformats.org/officeDocument/2006/relationships/image" Target="../media/image62.png"/><Relationship Id="rId12" Type="http://schemas.openxmlformats.org/officeDocument/2006/relationships/image" Target="../media/image66.png"/><Relationship Id="rId17"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61.png"/><Relationship Id="rId11" Type="http://schemas.openxmlformats.org/officeDocument/2006/relationships/image" Target="../media/image41.png"/><Relationship Id="rId24" Type="http://schemas.openxmlformats.org/officeDocument/2006/relationships/image" Target="../media/image58.png"/><Relationship Id="rId5" Type="http://schemas.openxmlformats.org/officeDocument/2006/relationships/image" Target="../media/image60.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65.png"/><Relationship Id="rId19" Type="http://schemas.openxmlformats.org/officeDocument/2006/relationships/image" Target="../media/image53.png"/><Relationship Id="rId4" Type="http://schemas.openxmlformats.org/officeDocument/2006/relationships/image" Target="../media/image590.png"/><Relationship Id="rId9" Type="http://schemas.openxmlformats.org/officeDocument/2006/relationships/image" Target="../media/image64.png"/><Relationship Id="rId14" Type="http://schemas.openxmlformats.org/officeDocument/2006/relationships/image" Target="../media/image68.png"/><Relationship Id="rId22"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4BE2-80DA-4241-AF62-CB1542C63363}"/>
              </a:ext>
            </a:extLst>
          </p:cNvPr>
          <p:cNvSpPr>
            <a:spLocks noGrp="1"/>
          </p:cNvSpPr>
          <p:nvPr>
            <p:ph type="ctrTitle"/>
          </p:nvPr>
        </p:nvSpPr>
        <p:spPr/>
        <p:txBody>
          <a:bodyPr>
            <a:normAutofit/>
          </a:bodyPr>
          <a:lstStyle/>
          <a:p>
            <a:r>
              <a:rPr lang="en-GB" dirty="0"/>
              <a:t>Automated Planning and Acting</a:t>
            </a:r>
          </a:p>
        </p:txBody>
      </p:sp>
      <p:sp>
        <p:nvSpPr>
          <p:cNvPr id="3" name="Subtitle 2">
            <a:extLst>
              <a:ext uri="{FF2B5EF4-FFF2-40B4-BE49-F238E27FC236}">
                <a16:creationId xmlns:a16="http://schemas.microsoft.com/office/drawing/2014/main" id="{36884F53-43C7-8041-BB5E-42EFDC745B7F}"/>
              </a:ext>
            </a:extLst>
          </p:cNvPr>
          <p:cNvSpPr>
            <a:spLocks noGrp="1"/>
          </p:cNvSpPr>
          <p:nvPr>
            <p:ph type="subTitle" idx="1"/>
          </p:nvPr>
        </p:nvSpPr>
        <p:spPr/>
        <p:txBody>
          <a:bodyPr>
            <a:normAutofit/>
          </a:bodyPr>
          <a:lstStyle/>
          <a:p>
            <a:r>
              <a:rPr lang="en-GB" sz="3200" dirty="0"/>
              <a:t>Decision Making</a:t>
            </a:r>
            <a:r>
              <a:rPr lang="en-GB" sz="3200"/>
              <a:t>: Extensions</a:t>
            </a:r>
            <a:endParaRPr lang="en-GB" sz="3200" dirty="0"/>
          </a:p>
        </p:txBody>
      </p:sp>
      <p:sp>
        <p:nvSpPr>
          <p:cNvPr id="5" name="Text Placeholder 4">
            <a:extLst>
              <a:ext uri="{FF2B5EF4-FFF2-40B4-BE49-F238E27FC236}">
                <a16:creationId xmlns:a16="http://schemas.microsoft.com/office/drawing/2014/main" id="{A05C149E-328F-5146-8520-C7F601EE3733}"/>
              </a:ext>
            </a:extLst>
          </p:cNvPr>
          <p:cNvSpPr>
            <a:spLocks noGrp="1"/>
          </p:cNvSpPr>
          <p:nvPr>
            <p:ph type="body" orient="vert" idx="13"/>
          </p:nvPr>
        </p:nvSpPr>
        <p:spPr/>
        <p:txBody>
          <a:bodyPr/>
          <a:lstStyle/>
          <a:p>
            <a:r>
              <a:rPr lang="en-GB" dirty="0"/>
              <a:t>Tanya Braun</a:t>
            </a:r>
          </a:p>
          <a:p>
            <a:r>
              <a:rPr lang="en-GB"/>
              <a:t>Research Group Data Science, Computer Science Department</a:t>
            </a:r>
            <a:endParaRPr lang="en-GB" dirty="0"/>
          </a:p>
        </p:txBody>
      </p:sp>
      <p:sp>
        <p:nvSpPr>
          <p:cNvPr id="11" name="Date Placeholder 10">
            <a:extLst>
              <a:ext uri="{FF2B5EF4-FFF2-40B4-BE49-F238E27FC236}">
                <a16:creationId xmlns:a16="http://schemas.microsoft.com/office/drawing/2014/main" id="{23D8FC48-3F2B-CB40-90EA-C9A6B600D9B3}"/>
              </a:ext>
            </a:extLst>
          </p:cNvPr>
          <p:cNvSpPr>
            <a:spLocks noGrp="1"/>
          </p:cNvSpPr>
          <p:nvPr>
            <p:ph type="dt" sz="half" idx="4294967295"/>
          </p:nvPr>
        </p:nvSpPr>
        <p:spPr>
          <a:xfrm>
            <a:off x="5278438" y="-720725"/>
            <a:ext cx="6913562" cy="360362"/>
          </a:xfrm>
        </p:spPr>
        <p:txBody>
          <a:bodyPr/>
          <a:lstStyle/>
          <a:p>
            <a:r>
              <a:rPr lang="de-DE"/>
              <a:t>Decision Extensions</a:t>
            </a:r>
            <a:endParaRPr lang="de-DE" dirty="0"/>
          </a:p>
        </p:txBody>
      </p:sp>
      <p:sp>
        <p:nvSpPr>
          <p:cNvPr id="12" name="Slide Number Placeholder 11">
            <a:extLst>
              <a:ext uri="{FF2B5EF4-FFF2-40B4-BE49-F238E27FC236}">
                <a16:creationId xmlns:a16="http://schemas.microsoft.com/office/drawing/2014/main" id="{055FFEEA-CE40-3846-851C-EACA45AD80BD}"/>
              </a:ext>
            </a:extLst>
          </p:cNvPr>
          <p:cNvSpPr>
            <a:spLocks noGrp="1"/>
          </p:cNvSpPr>
          <p:nvPr>
            <p:ph type="sldNum" sz="quarter" idx="4294967295"/>
          </p:nvPr>
        </p:nvSpPr>
        <p:spPr>
          <a:xfrm>
            <a:off x="11231563" y="7019925"/>
            <a:ext cx="960437" cy="360363"/>
          </a:xfrm>
        </p:spPr>
        <p:txBody>
          <a:bodyPr/>
          <a:lstStyle/>
          <a:p>
            <a:fld id="{67C9959E-8E6B-B04C-9955-EA096F41CA7A}" type="slidenum">
              <a:rPr lang="en-GB" smtClean="0"/>
              <a:t>1</a:t>
            </a:fld>
            <a:endParaRPr lang="en-GB"/>
          </a:p>
        </p:txBody>
      </p:sp>
      <p:grpSp>
        <p:nvGrpSpPr>
          <p:cNvPr id="7" name="Group 6">
            <a:extLst>
              <a:ext uri="{FF2B5EF4-FFF2-40B4-BE49-F238E27FC236}">
                <a16:creationId xmlns:a16="http://schemas.microsoft.com/office/drawing/2014/main" id="{94670DD1-3BFA-3842-A43A-B062DD8D7BAA}"/>
              </a:ext>
            </a:extLst>
          </p:cNvPr>
          <p:cNvGrpSpPr/>
          <p:nvPr/>
        </p:nvGrpSpPr>
        <p:grpSpPr>
          <a:xfrm>
            <a:off x="7573963" y="1408138"/>
            <a:ext cx="3657600" cy="2695275"/>
            <a:chOff x="4574247" y="2301923"/>
            <a:chExt cx="3627772" cy="2673295"/>
          </a:xfrm>
        </p:grpSpPr>
        <p:cxnSp>
          <p:nvCxnSpPr>
            <p:cNvPr id="8" name="Straight Connector 7">
              <a:extLst>
                <a:ext uri="{FF2B5EF4-FFF2-40B4-BE49-F238E27FC236}">
                  <a16:creationId xmlns:a16="http://schemas.microsoft.com/office/drawing/2014/main" id="{4B5C0524-B0D0-AD4D-89BE-DB1A8ED5BA07}"/>
                </a:ext>
              </a:extLst>
            </p:cNvPr>
            <p:cNvCxnSpPr>
              <a:cxnSpLocks/>
            </p:cNvCxnSpPr>
            <p:nvPr/>
          </p:nvCxnSpPr>
          <p:spPr>
            <a:xfrm>
              <a:off x="5325204" y="2441858"/>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EB3BF5-19DC-5441-8643-037D2C090296}"/>
                </a:ext>
              </a:extLst>
            </p:cNvPr>
            <p:cNvCxnSpPr>
              <a:cxnSpLocks/>
            </p:cNvCxnSpPr>
            <p:nvPr/>
          </p:nvCxnSpPr>
          <p:spPr>
            <a:xfrm flipH="1">
              <a:off x="5322019" y="4300474"/>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EFD725-153F-CA4B-8F8B-6957B0061126}"/>
                </a:ext>
              </a:extLst>
            </p:cNvPr>
            <p:cNvSpPr txBox="1"/>
            <p:nvPr/>
          </p:nvSpPr>
          <p:spPr>
            <a:xfrm>
              <a:off x="4992727" y="2301923"/>
              <a:ext cx="276038" cy="307777"/>
            </a:xfrm>
            <a:prstGeom prst="rect">
              <a:avLst/>
            </a:prstGeom>
            <a:noFill/>
          </p:spPr>
          <p:txBody>
            <a:bodyPr wrap="none" rtlCol="0">
              <a:spAutoFit/>
            </a:bodyPr>
            <a:lstStyle/>
            <a:p>
              <a:r>
                <a:rPr lang="en-GB" sz="1400" dirty="0"/>
                <a:t>3</a:t>
              </a:r>
            </a:p>
          </p:txBody>
        </p:sp>
        <p:sp>
          <p:nvSpPr>
            <p:cNvPr id="13" name="TextBox 12">
              <a:extLst>
                <a:ext uri="{FF2B5EF4-FFF2-40B4-BE49-F238E27FC236}">
                  <a16:creationId xmlns:a16="http://schemas.microsoft.com/office/drawing/2014/main" id="{65DFED5C-941B-4F4B-892F-42ACB73EB590}"/>
                </a:ext>
              </a:extLst>
            </p:cNvPr>
            <p:cNvSpPr txBox="1"/>
            <p:nvPr/>
          </p:nvSpPr>
          <p:spPr>
            <a:xfrm>
              <a:off x="4856473" y="2613329"/>
              <a:ext cx="412292" cy="307777"/>
            </a:xfrm>
            <a:prstGeom prst="rect">
              <a:avLst/>
            </a:prstGeom>
            <a:noFill/>
          </p:spPr>
          <p:txBody>
            <a:bodyPr wrap="none" rtlCol="0">
              <a:spAutoFit/>
            </a:bodyPr>
            <a:lstStyle/>
            <a:p>
              <a:r>
                <a:rPr lang="en-GB" sz="1400" dirty="0"/>
                <a:t>2.5</a:t>
              </a:r>
            </a:p>
          </p:txBody>
        </p:sp>
        <p:sp>
          <p:nvSpPr>
            <p:cNvPr id="14" name="TextBox 13">
              <a:extLst>
                <a:ext uri="{FF2B5EF4-FFF2-40B4-BE49-F238E27FC236}">
                  <a16:creationId xmlns:a16="http://schemas.microsoft.com/office/drawing/2014/main" id="{E879E5D7-0EBE-0740-A6AD-B1E9E6EAB47A}"/>
                </a:ext>
              </a:extLst>
            </p:cNvPr>
            <p:cNvSpPr txBox="1"/>
            <p:nvPr/>
          </p:nvSpPr>
          <p:spPr>
            <a:xfrm>
              <a:off x="4992727" y="2917476"/>
              <a:ext cx="276038" cy="307777"/>
            </a:xfrm>
            <a:prstGeom prst="rect">
              <a:avLst/>
            </a:prstGeom>
            <a:noFill/>
          </p:spPr>
          <p:txBody>
            <a:bodyPr wrap="none" rtlCol="0">
              <a:spAutoFit/>
            </a:bodyPr>
            <a:lstStyle/>
            <a:p>
              <a:r>
                <a:rPr lang="en-GB" sz="1400" dirty="0"/>
                <a:t>2</a:t>
              </a:r>
            </a:p>
          </p:txBody>
        </p:sp>
        <p:sp>
          <p:nvSpPr>
            <p:cNvPr id="15" name="TextBox 14">
              <a:extLst>
                <a:ext uri="{FF2B5EF4-FFF2-40B4-BE49-F238E27FC236}">
                  <a16:creationId xmlns:a16="http://schemas.microsoft.com/office/drawing/2014/main" id="{34F88D87-6097-154A-AA66-5B55DFB35261}"/>
                </a:ext>
              </a:extLst>
            </p:cNvPr>
            <p:cNvSpPr txBox="1"/>
            <p:nvPr/>
          </p:nvSpPr>
          <p:spPr>
            <a:xfrm>
              <a:off x="4856473" y="3223092"/>
              <a:ext cx="412292" cy="307777"/>
            </a:xfrm>
            <a:prstGeom prst="rect">
              <a:avLst/>
            </a:prstGeom>
            <a:noFill/>
          </p:spPr>
          <p:txBody>
            <a:bodyPr wrap="none" rtlCol="0">
              <a:spAutoFit/>
            </a:bodyPr>
            <a:lstStyle/>
            <a:p>
              <a:r>
                <a:rPr lang="en-GB" sz="1400" dirty="0"/>
                <a:t>1.5</a:t>
              </a:r>
            </a:p>
          </p:txBody>
        </p:sp>
        <p:sp>
          <p:nvSpPr>
            <p:cNvPr id="16" name="TextBox 15">
              <a:extLst>
                <a:ext uri="{FF2B5EF4-FFF2-40B4-BE49-F238E27FC236}">
                  <a16:creationId xmlns:a16="http://schemas.microsoft.com/office/drawing/2014/main" id="{2B4F49A9-AE16-F347-896D-000ADBC34D19}"/>
                </a:ext>
              </a:extLst>
            </p:cNvPr>
            <p:cNvSpPr txBox="1"/>
            <p:nvPr/>
          </p:nvSpPr>
          <p:spPr>
            <a:xfrm>
              <a:off x="4992726" y="3537594"/>
              <a:ext cx="276038" cy="307777"/>
            </a:xfrm>
            <a:prstGeom prst="rect">
              <a:avLst/>
            </a:prstGeom>
            <a:noFill/>
          </p:spPr>
          <p:txBody>
            <a:bodyPr wrap="none" rtlCol="0">
              <a:spAutoFit/>
            </a:bodyPr>
            <a:lstStyle/>
            <a:p>
              <a:r>
                <a:rPr lang="en-GB" sz="1400" dirty="0"/>
                <a:t>1</a:t>
              </a:r>
            </a:p>
          </p:txBody>
        </p:sp>
        <p:sp>
          <p:nvSpPr>
            <p:cNvPr id="17" name="TextBox 16">
              <a:extLst>
                <a:ext uri="{FF2B5EF4-FFF2-40B4-BE49-F238E27FC236}">
                  <a16:creationId xmlns:a16="http://schemas.microsoft.com/office/drawing/2014/main" id="{1C331F34-10CA-274A-A95A-A98F9885E404}"/>
                </a:ext>
              </a:extLst>
            </p:cNvPr>
            <p:cNvSpPr txBox="1"/>
            <p:nvPr/>
          </p:nvSpPr>
          <p:spPr>
            <a:xfrm>
              <a:off x="4856472" y="3836953"/>
              <a:ext cx="412292" cy="307777"/>
            </a:xfrm>
            <a:prstGeom prst="rect">
              <a:avLst/>
            </a:prstGeom>
            <a:noFill/>
          </p:spPr>
          <p:txBody>
            <a:bodyPr wrap="none" rtlCol="0">
              <a:spAutoFit/>
            </a:bodyPr>
            <a:lstStyle/>
            <a:p>
              <a:r>
                <a:rPr lang="en-GB" sz="1400" dirty="0"/>
                <a:t>0.5</a:t>
              </a:r>
            </a:p>
          </p:txBody>
        </p:sp>
        <p:sp>
          <p:nvSpPr>
            <p:cNvPr id="18" name="TextBox 17">
              <a:extLst>
                <a:ext uri="{FF2B5EF4-FFF2-40B4-BE49-F238E27FC236}">
                  <a16:creationId xmlns:a16="http://schemas.microsoft.com/office/drawing/2014/main" id="{025C2495-AE62-5F48-A9EF-D7E7F07B766C}"/>
                </a:ext>
              </a:extLst>
            </p:cNvPr>
            <p:cNvSpPr txBox="1"/>
            <p:nvPr/>
          </p:nvSpPr>
          <p:spPr>
            <a:xfrm>
              <a:off x="4992726" y="4149870"/>
              <a:ext cx="276038" cy="307777"/>
            </a:xfrm>
            <a:prstGeom prst="rect">
              <a:avLst/>
            </a:prstGeom>
            <a:noFill/>
          </p:spPr>
          <p:txBody>
            <a:bodyPr wrap="none" rtlCol="0">
              <a:spAutoFit/>
            </a:bodyPr>
            <a:lstStyle/>
            <a:p>
              <a:r>
                <a:rPr lang="en-GB" sz="1400" dirty="0"/>
                <a:t>0</a:t>
              </a:r>
            </a:p>
          </p:txBody>
        </p:sp>
        <p:cxnSp>
          <p:nvCxnSpPr>
            <p:cNvPr id="19" name="Straight Connector 18">
              <a:extLst>
                <a:ext uri="{FF2B5EF4-FFF2-40B4-BE49-F238E27FC236}">
                  <a16:creationId xmlns:a16="http://schemas.microsoft.com/office/drawing/2014/main" id="{8E73DA5B-4F13-C248-88B2-4F0CCAAECC66}"/>
                </a:ext>
              </a:extLst>
            </p:cNvPr>
            <p:cNvCxnSpPr>
              <a:cxnSpLocks/>
              <a:endCxn id="10" idx="3"/>
            </p:cNvCxnSpPr>
            <p:nvPr/>
          </p:nvCxnSpPr>
          <p:spPr>
            <a:xfrm flipH="1">
              <a:off x="5268765" y="245581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08BE4C-2304-F54E-9C57-A4D1151AEF6B}"/>
                </a:ext>
              </a:extLst>
            </p:cNvPr>
            <p:cNvCxnSpPr>
              <a:cxnSpLocks/>
            </p:cNvCxnSpPr>
            <p:nvPr/>
          </p:nvCxnSpPr>
          <p:spPr>
            <a:xfrm flipH="1">
              <a:off x="5268764" y="276497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FC1609-DD86-2B4A-B2D9-226A935663EE}"/>
                </a:ext>
              </a:extLst>
            </p:cNvPr>
            <p:cNvCxnSpPr>
              <a:cxnSpLocks/>
            </p:cNvCxnSpPr>
            <p:nvPr/>
          </p:nvCxnSpPr>
          <p:spPr>
            <a:xfrm flipH="1">
              <a:off x="5268764" y="306656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7BB497-0956-CC43-8DA5-1BDBA097701B}"/>
                </a:ext>
              </a:extLst>
            </p:cNvPr>
            <p:cNvCxnSpPr>
              <a:cxnSpLocks/>
            </p:cNvCxnSpPr>
            <p:nvPr/>
          </p:nvCxnSpPr>
          <p:spPr>
            <a:xfrm flipH="1">
              <a:off x="5268764" y="337749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84CE48-741D-A54B-B1A9-B97C959B3BAD}"/>
                </a:ext>
              </a:extLst>
            </p:cNvPr>
            <p:cNvCxnSpPr>
              <a:cxnSpLocks/>
            </p:cNvCxnSpPr>
            <p:nvPr/>
          </p:nvCxnSpPr>
          <p:spPr>
            <a:xfrm flipH="1">
              <a:off x="5268755" y="369198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F83AE6-9A9D-DD4F-844C-7D203E1BF747}"/>
                </a:ext>
              </a:extLst>
            </p:cNvPr>
            <p:cNvCxnSpPr>
              <a:cxnSpLocks/>
            </p:cNvCxnSpPr>
            <p:nvPr/>
          </p:nvCxnSpPr>
          <p:spPr>
            <a:xfrm flipH="1">
              <a:off x="5271949" y="398954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3344A8-2EA3-C449-A1E1-19632A776514}"/>
                </a:ext>
              </a:extLst>
            </p:cNvPr>
            <p:cNvCxnSpPr>
              <a:cxnSpLocks/>
            </p:cNvCxnSpPr>
            <p:nvPr/>
          </p:nvCxnSpPr>
          <p:spPr>
            <a:xfrm flipH="1">
              <a:off x="5265580" y="430047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BF734CC-661D-5A48-86A1-A2C50A273EA5}"/>
                </a:ext>
              </a:extLst>
            </p:cNvPr>
            <p:cNvSpPr txBox="1"/>
            <p:nvPr/>
          </p:nvSpPr>
          <p:spPr>
            <a:xfrm>
              <a:off x="7925981" y="4361622"/>
              <a:ext cx="276038" cy="307777"/>
            </a:xfrm>
            <a:prstGeom prst="rect">
              <a:avLst/>
            </a:prstGeom>
            <a:noFill/>
          </p:spPr>
          <p:txBody>
            <a:bodyPr wrap="none" rtlCol="0">
              <a:spAutoFit/>
            </a:bodyPr>
            <a:lstStyle/>
            <a:p>
              <a:r>
                <a:rPr lang="en-GB" sz="1400" dirty="0"/>
                <a:t>1</a:t>
              </a:r>
            </a:p>
          </p:txBody>
        </p:sp>
        <p:sp>
          <p:nvSpPr>
            <p:cNvPr id="27" name="TextBox 26">
              <a:extLst>
                <a:ext uri="{FF2B5EF4-FFF2-40B4-BE49-F238E27FC236}">
                  <a16:creationId xmlns:a16="http://schemas.microsoft.com/office/drawing/2014/main" id="{ABF0C8F1-0842-A14F-B7A6-E3B18C0CCCF7}"/>
                </a:ext>
              </a:extLst>
            </p:cNvPr>
            <p:cNvSpPr txBox="1"/>
            <p:nvPr/>
          </p:nvSpPr>
          <p:spPr>
            <a:xfrm>
              <a:off x="7351607" y="4361623"/>
              <a:ext cx="412292" cy="307777"/>
            </a:xfrm>
            <a:prstGeom prst="rect">
              <a:avLst/>
            </a:prstGeom>
            <a:noFill/>
          </p:spPr>
          <p:txBody>
            <a:bodyPr wrap="none" rtlCol="0">
              <a:spAutoFit/>
            </a:bodyPr>
            <a:lstStyle/>
            <a:p>
              <a:r>
                <a:rPr lang="en-GB" sz="1400" dirty="0"/>
                <a:t>0.8</a:t>
              </a:r>
            </a:p>
          </p:txBody>
        </p:sp>
        <p:sp>
          <p:nvSpPr>
            <p:cNvPr id="28" name="TextBox 27">
              <a:extLst>
                <a:ext uri="{FF2B5EF4-FFF2-40B4-BE49-F238E27FC236}">
                  <a16:creationId xmlns:a16="http://schemas.microsoft.com/office/drawing/2014/main" id="{570F9DD1-E9ED-E443-8803-2F23C9B5253C}"/>
                </a:ext>
              </a:extLst>
            </p:cNvPr>
            <p:cNvSpPr txBox="1"/>
            <p:nvPr/>
          </p:nvSpPr>
          <p:spPr>
            <a:xfrm>
              <a:off x="6777234" y="4365910"/>
              <a:ext cx="412292" cy="307777"/>
            </a:xfrm>
            <a:prstGeom prst="rect">
              <a:avLst/>
            </a:prstGeom>
            <a:noFill/>
          </p:spPr>
          <p:txBody>
            <a:bodyPr wrap="none" rtlCol="0">
              <a:spAutoFit/>
            </a:bodyPr>
            <a:lstStyle/>
            <a:p>
              <a:r>
                <a:rPr lang="en-GB" sz="1400" dirty="0"/>
                <a:t>0.6</a:t>
              </a:r>
            </a:p>
          </p:txBody>
        </p:sp>
        <p:sp>
          <p:nvSpPr>
            <p:cNvPr id="29" name="TextBox 28">
              <a:extLst>
                <a:ext uri="{FF2B5EF4-FFF2-40B4-BE49-F238E27FC236}">
                  <a16:creationId xmlns:a16="http://schemas.microsoft.com/office/drawing/2014/main" id="{F932908E-CB80-3F46-A27D-8B19D2411926}"/>
                </a:ext>
              </a:extLst>
            </p:cNvPr>
            <p:cNvSpPr txBox="1"/>
            <p:nvPr/>
          </p:nvSpPr>
          <p:spPr>
            <a:xfrm>
              <a:off x="6202861" y="4361624"/>
              <a:ext cx="412292" cy="307777"/>
            </a:xfrm>
            <a:prstGeom prst="rect">
              <a:avLst/>
            </a:prstGeom>
            <a:noFill/>
          </p:spPr>
          <p:txBody>
            <a:bodyPr wrap="none" rtlCol="0">
              <a:spAutoFit/>
            </a:bodyPr>
            <a:lstStyle/>
            <a:p>
              <a:r>
                <a:rPr lang="en-GB" sz="1400" dirty="0"/>
                <a:t>0.4</a:t>
              </a:r>
            </a:p>
          </p:txBody>
        </p:sp>
        <p:sp>
          <p:nvSpPr>
            <p:cNvPr id="30" name="TextBox 29">
              <a:extLst>
                <a:ext uri="{FF2B5EF4-FFF2-40B4-BE49-F238E27FC236}">
                  <a16:creationId xmlns:a16="http://schemas.microsoft.com/office/drawing/2014/main" id="{F82E46E1-C702-4840-9857-ED501F558480}"/>
                </a:ext>
              </a:extLst>
            </p:cNvPr>
            <p:cNvSpPr txBox="1"/>
            <p:nvPr/>
          </p:nvSpPr>
          <p:spPr>
            <a:xfrm>
              <a:off x="5628488" y="4361624"/>
              <a:ext cx="412292" cy="307777"/>
            </a:xfrm>
            <a:prstGeom prst="rect">
              <a:avLst/>
            </a:prstGeom>
            <a:noFill/>
          </p:spPr>
          <p:txBody>
            <a:bodyPr wrap="none" rtlCol="0">
              <a:spAutoFit/>
            </a:bodyPr>
            <a:lstStyle/>
            <a:p>
              <a:r>
                <a:rPr lang="en-GB" sz="1400" dirty="0"/>
                <a:t>0.2</a:t>
              </a:r>
            </a:p>
          </p:txBody>
        </p:sp>
        <p:sp>
          <p:nvSpPr>
            <p:cNvPr id="31" name="TextBox 30">
              <a:extLst>
                <a:ext uri="{FF2B5EF4-FFF2-40B4-BE49-F238E27FC236}">
                  <a16:creationId xmlns:a16="http://schemas.microsoft.com/office/drawing/2014/main" id="{5BEE7BB3-CAB8-B64A-A6D3-6E5E6DC233DD}"/>
                </a:ext>
              </a:extLst>
            </p:cNvPr>
            <p:cNvSpPr txBox="1"/>
            <p:nvPr/>
          </p:nvSpPr>
          <p:spPr>
            <a:xfrm>
              <a:off x="5190369" y="4361625"/>
              <a:ext cx="276038" cy="307777"/>
            </a:xfrm>
            <a:prstGeom prst="rect">
              <a:avLst/>
            </a:prstGeom>
            <a:noFill/>
          </p:spPr>
          <p:txBody>
            <a:bodyPr wrap="none" rtlCol="0">
              <a:spAutoFit/>
            </a:bodyPr>
            <a:lstStyle/>
            <a:p>
              <a:r>
                <a:rPr lang="en-GB" sz="1400" dirty="0"/>
                <a:t>0</a:t>
              </a:r>
            </a:p>
          </p:txBody>
        </p:sp>
        <p:cxnSp>
          <p:nvCxnSpPr>
            <p:cNvPr id="32" name="Straight Connector 31">
              <a:extLst>
                <a:ext uri="{FF2B5EF4-FFF2-40B4-BE49-F238E27FC236}">
                  <a16:creationId xmlns:a16="http://schemas.microsoft.com/office/drawing/2014/main" id="{B3CAEB25-518B-A24C-9637-53B7A75D9B9D}"/>
                </a:ext>
              </a:extLst>
            </p:cNvPr>
            <p:cNvCxnSpPr>
              <a:cxnSpLocks/>
            </p:cNvCxnSpPr>
            <p:nvPr/>
          </p:nvCxnSpPr>
          <p:spPr>
            <a:xfrm rot="5400000" flipH="1">
              <a:off x="5296085" y="4322115"/>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BDD5B-87C9-CE4F-828F-B87B3C74B356}"/>
                </a:ext>
              </a:extLst>
            </p:cNvPr>
            <p:cNvCxnSpPr>
              <a:cxnSpLocks/>
            </p:cNvCxnSpPr>
            <p:nvPr/>
          </p:nvCxnSpPr>
          <p:spPr>
            <a:xfrm rot="5400000" flipH="1">
              <a:off x="5806414" y="432869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DDCE86-11B4-0E42-AFA1-096F10ADF2B0}"/>
                </a:ext>
              </a:extLst>
            </p:cNvPr>
            <p:cNvCxnSpPr>
              <a:cxnSpLocks/>
            </p:cNvCxnSpPr>
            <p:nvPr/>
          </p:nvCxnSpPr>
          <p:spPr>
            <a:xfrm rot="5400000" flipH="1">
              <a:off x="7526509" y="431992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A4D670-D141-3949-83D9-BB150F9267B1}"/>
                </a:ext>
              </a:extLst>
            </p:cNvPr>
            <p:cNvCxnSpPr>
              <a:cxnSpLocks/>
            </p:cNvCxnSpPr>
            <p:nvPr/>
          </p:nvCxnSpPr>
          <p:spPr>
            <a:xfrm rot="5400000" flipH="1">
              <a:off x="6380786" y="432829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B185244-068B-5547-9AF0-78ACB0FB67D2}"/>
                </a:ext>
              </a:extLst>
            </p:cNvPr>
            <p:cNvCxnSpPr>
              <a:cxnSpLocks/>
            </p:cNvCxnSpPr>
            <p:nvPr/>
          </p:nvCxnSpPr>
          <p:spPr>
            <a:xfrm rot="5400000" flipH="1">
              <a:off x="6955158" y="432870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B402E8-3BC9-7E46-B16F-1B5803070539}"/>
                </a:ext>
              </a:extLst>
            </p:cNvPr>
            <p:cNvCxnSpPr>
              <a:cxnSpLocks/>
            </p:cNvCxnSpPr>
            <p:nvPr/>
          </p:nvCxnSpPr>
          <p:spPr>
            <a:xfrm rot="5400000" flipH="1">
              <a:off x="8035781" y="4328290"/>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F5C8B78-3D20-5F49-89BC-40D197486013}"/>
                </a:ext>
              </a:extLst>
            </p:cNvPr>
            <p:cNvSpPr txBox="1"/>
            <p:nvPr/>
          </p:nvSpPr>
          <p:spPr>
            <a:xfrm rot="16200000">
              <a:off x="4413787" y="3227026"/>
              <a:ext cx="628698" cy="307777"/>
            </a:xfrm>
            <a:prstGeom prst="rect">
              <a:avLst/>
            </a:prstGeom>
            <a:noFill/>
          </p:spPr>
          <p:txBody>
            <a:bodyPr wrap="none" rtlCol="0">
              <a:spAutoFit/>
            </a:bodyPr>
            <a:lstStyle/>
            <a:p>
              <a:r>
                <a:rPr lang="en-GB" sz="1400" dirty="0"/>
                <a:t>Utility</a:t>
              </a:r>
            </a:p>
          </p:txBody>
        </p:sp>
        <p:sp>
          <p:nvSpPr>
            <p:cNvPr id="39" name="TextBox 38">
              <a:extLst>
                <a:ext uri="{FF2B5EF4-FFF2-40B4-BE49-F238E27FC236}">
                  <a16:creationId xmlns:a16="http://schemas.microsoft.com/office/drawing/2014/main" id="{9FB836AB-87EF-2B40-83C1-7D6446110CAA}"/>
                </a:ext>
              </a:extLst>
            </p:cNvPr>
            <p:cNvSpPr txBox="1"/>
            <p:nvPr/>
          </p:nvSpPr>
          <p:spPr>
            <a:xfrm>
              <a:off x="5847756" y="4667441"/>
              <a:ext cx="1696875" cy="307777"/>
            </a:xfrm>
            <a:prstGeom prst="rect">
              <a:avLst/>
            </a:prstGeom>
            <a:noFill/>
          </p:spPr>
          <p:txBody>
            <a:bodyPr wrap="none" rtlCol="0">
              <a:spAutoFit/>
            </a:bodyPr>
            <a:lstStyle/>
            <a:p>
              <a:r>
                <a:rPr lang="en-GB" sz="1400" dirty="0"/>
                <a:t>Probability of state 1</a:t>
              </a:r>
            </a:p>
          </p:txBody>
        </p:sp>
        <p:cxnSp>
          <p:nvCxnSpPr>
            <p:cNvPr id="40" name="Straight Connector 39">
              <a:extLst>
                <a:ext uri="{FF2B5EF4-FFF2-40B4-BE49-F238E27FC236}">
                  <a16:creationId xmlns:a16="http://schemas.microsoft.com/office/drawing/2014/main" id="{AE0D175B-8A7D-4344-A4F0-265E3820AD3E}"/>
                </a:ext>
              </a:extLst>
            </p:cNvPr>
            <p:cNvCxnSpPr/>
            <p:nvPr/>
          </p:nvCxnSpPr>
          <p:spPr>
            <a:xfrm flipV="1">
              <a:off x="5328378" y="3367361"/>
              <a:ext cx="2735621" cy="12750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8A1E4DE-13A8-9947-B21D-A553C0184AEC}"/>
                </a:ext>
              </a:extLst>
            </p:cNvPr>
            <p:cNvCxnSpPr>
              <a:cxnSpLocks/>
            </p:cNvCxnSpPr>
            <p:nvPr/>
          </p:nvCxnSpPr>
          <p:spPr>
            <a:xfrm flipV="1">
              <a:off x="5336980" y="3117600"/>
              <a:ext cx="2740795" cy="52560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8BA205-BCE1-824B-8545-8390300F2EFD}"/>
                </a:ext>
              </a:extLst>
            </p:cNvPr>
            <p:cNvCxnSpPr>
              <a:cxnSpLocks/>
            </p:cNvCxnSpPr>
            <p:nvPr/>
          </p:nvCxnSpPr>
          <p:spPr>
            <a:xfrm flipV="1">
              <a:off x="5336980" y="3009600"/>
              <a:ext cx="2740795" cy="72886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146B509-13D6-3747-BB14-1EEA677BD69D}"/>
                </a:ext>
              </a:extLst>
            </p:cNvPr>
            <p:cNvCxnSpPr>
              <a:cxnSpLocks/>
            </p:cNvCxnSpPr>
            <p:nvPr/>
          </p:nvCxnSpPr>
          <p:spPr>
            <a:xfrm flipV="1">
              <a:off x="5336980" y="2879969"/>
              <a:ext cx="2727019" cy="11095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9F5AA0-99F6-D24B-A365-B28A1AF9F880}"/>
                </a:ext>
              </a:extLst>
            </p:cNvPr>
            <p:cNvCxnSpPr>
              <a:cxnSpLocks/>
            </p:cNvCxnSpPr>
            <p:nvPr/>
          </p:nvCxnSpPr>
          <p:spPr>
            <a:xfrm flipV="1">
              <a:off x="5328379" y="3254448"/>
              <a:ext cx="2735620" cy="1489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78D8F1-363A-EA48-AD98-7A65D475B7EF}"/>
                </a:ext>
              </a:extLst>
            </p:cNvPr>
            <p:cNvCxnSpPr>
              <a:cxnSpLocks/>
            </p:cNvCxnSpPr>
            <p:nvPr/>
          </p:nvCxnSpPr>
          <p:spPr>
            <a:xfrm flipV="1">
              <a:off x="5328378" y="2764978"/>
              <a:ext cx="2721848" cy="11232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3972A2F-CB97-CA4B-8F36-C56C398CEC2C}"/>
                </a:ext>
              </a:extLst>
            </p:cNvPr>
            <p:cNvCxnSpPr>
              <a:cxnSpLocks/>
            </p:cNvCxnSpPr>
            <p:nvPr/>
          </p:nvCxnSpPr>
          <p:spPr>
            <a:xfrm flipV="1">
              <a:off x="5328379" y="2613370"/>
              <a:ext cx="2735621" cy="153670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E208FF-15F8-F845-BCD0-A1E084AE0E69}"/>
                </a:ext>
              </a:extLst>
            </p:cNvPr>
            <p:cNvCxnSpPr>
              <a:cxnSpLocks/>
            </p:cNvCxnSpPr>
            <p:nvPr/>
          </p:nvCxnSpPr>
          <p:spPr>
            <a:xfrm>
              <a:off x="5328379" y="3254448"/>
              <a:ext cx="2735621" cy="271422"/>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50" name="Picture 49">
            <a:extLst>
              <a:ext uri="{FF2B5EF4-FFF2-40B4-BE49-F238E27FC236}">
                <a16:creationId xmlns:a16="http://schemas.microsoft.com/office/drawing/2014/main" id="{D408705B-264F-0947-A256-F9D60C834454}"/>
              </a:ext>
            </a:extLst>
          </p:cNvPr>
          <p:cNvPicPr>
            <a:picLocks noChangeAspect="1"/>
          </p:cNvPicPr>
          <p:nvPr/>
        </p:nvPicPr>
        <p:blipFill rotWithShape="1">
          <a:blip r:embed="rId2"/>
          <a:srcRect l="1078" t="1560" r="44172" b="1110"/>
          <a:stretch/>
        </p:blipFill>
        <p:spPr>
          <a:xfrm>
            <a:off x="10002901" y="656155"/>
            <a:ext cx="1621637" cy="1685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477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tLang="zh-CN"/>
              <a:t>Belief MDP: Express Functions using POMDP Functions</a:t>
            </a:r>
            <a:endParaRPr lang="en-US" altLang="zh-CN" dirty="0"/>
          </a:p>
        </p:txBody>
      </p:sp>
      <mc:AlternateContent xmlns:mc="http://schemas.openxmlformats.org/markup-compatibility/2006">
        <mc:Choice xmlns:a14="http://schemas.microsoft.com/office/drawing/2010/main" Requires="a14">
          <p:sp>
            <p:nvSpPr>
              <p:cNvPr id="110594" name="Rectangle 3"/>
              <p:cNvSpPr>
                <a:spLocks noGrp="1" noChangeArrowheads="1"/>
              </p:cNvSpPr>
              <p:nvPr>
                <p:ph idx="1"/>
              </p:nvPr>
            </p:nvSpPr>
            <p:spPr/>
            <p:txBody>
              <a:bodyPr>
                <a:noAutofit/>
              </a:bodyPr>
              <a:lstStyle/>
              <a:p>
                <a:r>
                  <a:rPr lang="en-US" altLang="zh-CN" dirty="0">
                    <a:sym typeface="Symbol" charset="0"/>
                  </a:rPr>
                  <a:t>Reward function: Sum over all actual states that the agent can be in</a:t>
                </a:r>
              </a:p>
              <a:p>
                <a:pPr marL="258503" lvl="1" indent="0">
                  <a:buNone/>
                </a:pPr>
                <a14:m>
                  <m:oMathPara xmlns:m="http://schemas.openxmlformats.org/officeDocument/2006/math">
                    <m:oMathParaPr>
                      <m:jc m:val="centerGroup"/>
                    </m:oMathParaPr>
                    <m:oMath xmlns:m="http://schemas.openxmlformats.org/officeDocument/2006/math">
                      <m:r>
                        <a:rPr lang="en-US" altLang="zh-CN" dirty="0">
                          <a:latin typeface="Cambria Math" panose="02040503050406030204" pitchFamily="18" charset="0"/>
                        </a:rPr>
                        <m:t>𝜌</m:t>
                      </m:r>
                      <m:d>
                        <m:dPr>
                          <m:ctrlPr>
                            <a:rPr lang="en-US" altLang="zh-CN" i="1" dirty="0">
                              <a:latin typeface="Cambria Math" panose="02040503050406030204" pitchFamily="18" charset="0"/>
                              <a:sym typeface="Symbol" charset="0"/>
                            </a:rPr>
                          </m:ctrlPr>
                        </m:dPr>
                        <m:e>
                          <m:r>
                            <a:rPr lang="en-US" altLang="zh-CN" dirty="0">
                              <a:latin typeface="Cambria Math" panose="02040503050406030204" pitchFamily="18" charset="0"/>
                              <a:sym typeface="Symbol" charset="0"/>
                            </a:rPr>
                            <m:t>𝑏</m:t>
                          </m:r>
                        </m:e>
                      </m:d>
                      <m:r>
                        <a:rPr lang="en-US" altLang="zh-CN" dirty="0">
                          <a:latin typeface="Cambria Math" panose="02040503050406030204" pitchFamily="18" charset="0"/>
                          <a:sym typeface="Symbol" charset="0"/>
                        </a:rPr>
                        <m:t>=</m:t>
                      </m:r>
                      <m:nary>
                        <m:naryPr>
                          <m:chr m:val="∑"/>
                          <m:supHide m:val="on"/>
                          <m:ctrlPr>
                            <a:rPr lang="en-US" altLang="zh-CN" i="1" dirty="0">
                              <a:latin typeface="Cambria Math" panose="02040503050406030204" pitchFamily="18" charset="0"/>
                              <a:sym typeface="Symbol" charset="0"/>
                            </a:rPr>
                          </m:ctrlPr>
                        </m:naryPr>
                        <m:sub>
                          <m:r>
                            <a:rPr lang="de-DE" altLang="zh-CN" dirty="0">
                              <a:latin typeface="Cambria Math" panose="02040503050406030204" pitchFamily="18" charset="0"/>
                              <a:sym typeface="Symbol" charset="0"/>
                            </a:rPr>
                            <m:t>𝑠</m:t>
                          </m:r>
                        </m:sub>
                        <m:sup/>
                        <m:e>
                          <m:r>
                            <a:rPr lang="en-US" altLang="zh-CN" dirty="0">
                              <a:latin typeface="Cambria Math" panose="02040503050406030204" pitchFamily="18" charset="0"/>
                              <a:sym typeface="Symbol" charset="0"/>
                            </a:rPr>
                            <m:t>𝑏</m:t>
                          </m:r>
                          <m:d>
                            <m:dPr>
                              <m:ctrlPr>
                                <a:rPr lang="en-US" altLang="zh-CN" i="1" dirty="0">
                                  <a:latin typeface="Cambria Math" panose="02040503050406030204" pitchFamily="18" charset="0"/>
                                  <a:sym typeface="Symbol" charset="0"/>
                                </a:rPr>
                              </m:ctrlPr>
                            </m:dPr>
                            <m:e>
                              <m:r>
                                <a:rPr lang="en-US" altLang="zh-CN" dirty="0">
                                  <a:latin typeface="Cambria Math" panose="02040503050406030204" pitchFamily="18" charset="0"/>
                                  <a:sym typeface="Symbol" charset="0"/>
                                </a:rPr>
                                <m:t>𝑠</m:t>
                              </m:r>
                            </m:e>
                          </m:d>
                          <m:r>
                            <a:rPr lang="en-US" altLang="zh-CN" dirty="0">
                              <a:latin typeface="Cambria Math" panose="02040503050406030204" pitchFamily="18" charset="0"/>
                              <a:sym typeface="Symbol" charset="0"/>
                            </a:rPr>
                            <m:t>𝑅</m:t>
                          </m:r>
                          <m:d>
                            <m:dPr>
                              <m:ctrlPr>
                                <a:rPr lang="en-US" altLang="zh-CN" i="1" dirty="0">
                                  <a:latin typeface="Cambria Math" panose="02040503050406030204" pitchFamily="18" charset="0"/>
                                  <a:sym typeface="Symbol" charset="0"/>
                                </a:rPr>
                              </m:ctrlPr>
                            </m:dPr>
                            <m:e>
                              <m:r>
                                <a:rPr lang="en-US" altLang="zh-CN" dirty="0">
                                  <a:latin typeface="Cambria Math" panose="02040503050406030204" pitchFamily="18" charset="0"/>
                                  <a:sym typeface="Symbol" charset="0"/>
                                </a:rPr>
                                <m:t>𝑠</m:t>
                              </m:r>
                            </m:e>
                          </m:d>
                        </m:e>
                      </m:nary>
                    </m:oMath>
                  </m:oMathPara>
                </a14:m>
                <a:endParaRPr lang="en-US" altLang="zh-CN" dirty="0">
                  <a:sym typeface="Symbol" charset="0"/>
                </a:endParaRPr>
              </a:p>
              <a:p>
                <a:r>
                  <a:rPr lang="en-US" altLang="zh-CN" dirty="0">
                    <a:sym typeface="Symbol" charset="0"/>
                  </a:rPr>
                  <a:t>Transition function: Sum over all possible observations</a:t>
                </a:r>
                <a:endParaRPr lang="de-DE" altLang="zh-CN" dirty="0">
                  <a:sym typeface="Symbol" charset="0"/>
                </a:endParaRPr>
              </a:p>
              <a:p>
                <a:pPr marL="258503" lvl="1" indent="0">
                  <a:buNone/>
                </a:pPr>
                <a14:m>
                  <m:oMathPara xmlns:m="http://schemas.openxmlformats.org/officeDocument/2006/math">
                    <m:oMathParaPr>
                      <m:jc m:val="centerGroup"/>
                    </m:oMathParaPr>
                    <m:oMath xmlns:m="http://schemas.openxmlformats.org/officeDocument/2006/math">
                      <m:r>
                        <a:rPr lang="en-US" altLang="zh-CN" dirty="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en-US" altLang="zh-CN" dirty="0">
                                  <a:latin typeface="Cambria Math" panose="02040503050406030204" pitchFamily="18" charset="0"/>
                                  <a:sym typeface="Symbol" charset="0"/>
                                </a:rPr>
                                <m:t>𝑏</m:t>
                              </m:r>
                            </m:e>
                            <m:sup>
                              <m:r>
                                <a:rPr lang="de-DE" altLang="zh-CN" dirty="0">
                                  <a:latin typeface="Cambria Math" panose="02040503050406030204" pitchFamily="18" charset="0"/>
                                  <a:sym typeface="Symbol" charset="0"/>
                                </a:rPr>
                                <m:t>′</m:t>
                              </m:r>
                            </m:sup>
                          </m:sSup>
                        </m:e>
                        <m:e>
                          <m:r>
                            <a:rPr lang="en-US" altLang="zh-CN" dirty="0" err="1">
                              <a:latin typeface="Cambria Math" panose="02040503050406030204" pitchFamily="18" charset="0"/>
                              <a:sym typeface="Symbol" charset="0"/>
                            </a:rPr>
                            <m:t>𝑏</m:t>
                          </m:r>
                          <m:r>
                            <a:rPr lang="en-US" altLang="zh-CN" dirty="0">
                              <a:latin typeface="Cambria Math" panose="02040503050406030204" pitchFamily="18" charset="0"/>
                              <a:sym typeface="Symbol" charset="0"/>
                            </a:rPr>
                            <m:t>, </m:t>
                          </m:r>
                          <m:r>
                            <a:rPr lang="en-US" altLang="zh-CN" dirty="0">
                              <a:latin typeface="Cambria Math" panose="02040503050406030204" pitchFamily="18" charset="0"/>
                              <a:sym typeface="Symbol" charset="0"/>
                            </a:rPr>
                            <m:t>𝑎</m:t>
                          </m:r>
                        </m:e>
                      </m:d>
                      <m:r>
                        <a:rPr lang="de-DE" altLang="zh-CN" dirty="0">
                          <a:latin typeface="Cambria Math" panose="02040503050406030204" pitchFamily="18" charset="0"/>
                          <a:sym typeface="Symbol" charset="0"/>
                        </a:rPr>
                        <m:t>=</m:t>
                      </m:r>
                      <m:nary>
                        <m:naryPr>
                          <m:chr m:val="∑"/>
                          <m:supHide m:val="on"/>
                          <m:ctrlPr>
                            <a:rPr lang="de-DE" altLang="zh-CN" i="1" dirty="0">
                              <a:latin typeface="Cambria Math" panose="02040503050406030204" pitchFamily="18" charset="0"/>
                              <a:sym typeface="Symbol" charset="0"/>
                            </a:rPr>
                          </m:ctrlPr>
                        </m:naryPr>
                        <m:sub>
                          <m:r>
                            <m:rPr>
                              <m:brk m:alnAt="7"/>
                            </m:rPr>
                            <a:rPr lang="de-DE" altLang="zh-CN" dirty="0">
                              <a:latin typeface="Cambria Math" panose="02040503050406030204" pitchFamily="18" charset="0"/>
                              <a:sym typeface="Symbol" charset="0"/>
                            </a:rPr>
                            <m:t>𝑜</m:t>
                          </m:r>
                        </m:sub>
                        <m:sup/>
                        <m:e>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𝑏</m:t>
                                  </m:r>
                                </m:e>
                                <m:sup>
                                  <m:r>
                                    <a:rPr lang="de-DE" altLang="zh-CN" dirty="0">
                                      <a:latin typeface="Cambria Math" panose="02040503050406030204" pitchFamily="18" charset="0"/>
                                      <a:sym typeface="Symbol" charset="0"/>
                                    </a:rPr>
                                    <m:t>′</m:t>
                                  </m:r>
                                </m:sup>
                              </m:sSup>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𝑜</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r>
                                <a:rPr lang="de-DE" altLang="zh-CN" dirty="0">
                                  <a:latin typeface="Cambria Math" panose="02040503050406030204" pitchFamily="18" charset="0"/>
                                  <a:sym typeface="Symbol" charset="0"/>
                                </a:rPr>
                                <m:t>𝑜</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e>
                      </m:nary>
                      <m:r>
                        <m:rPr>
                          <m:aln/>
                        </m:rPr>
                        <a:rPr lang="de-DE" altLang="zh-CN">
                          <a:latin typeface="Cambria Math" panose="02040503050406030204" pitchFamily="18" charset="0"/>
                          <a:sym typeface="Symbol" charset="0"/>
                        </a:rPr>
                        <m:t>=</m:t>
                      </m:r>
                      <m:nary>
                        <m:naryPr>
                          <m:chr m:val="∑"/>
                          <m:supHide m:val="on"/>
                          <m:ctrlPr>
                            <a:rPr lang="de-DE" altLang="zh-CN" i="1">
                              <a:latin typeface="Cambria Math" panose="02040503050406030204" pitchFamily="18" charset="0"/>
                              <a:sym typeface="Symbol" charset="0"/>
                            </a:rPr>
                          </m:ctrlPr>
                        </m:naryPr>
                        <m:sub>
                          <m:r>
                            <m:rPr>
                              <m:brk m:alnAt="7"/>
                            </m:rPr>
                            <a:rPr lang="de-DE" altLang="zh-CN">
                              <a:latin typeface="Cambria Math" panose="02040503050406030204" pitchFamily="18" charset="0"/>
                              <a:sym typeface="Symbol" charset="0"/>
                            </a:rPr>
                            <m:t>𝑜</m:t>
                          </m:r>
                        </m:sub>
                        <m:sup/>
                        <m:e>
                          <m:r>
                            <a:rPr lang="de-DE" altLang="zh-CN">
                              <a:latin typeface="Cambria Math" panose="02040503050406030204" pitchFamily="18" charset="0"/>
                              <a:sym typeface="Symbol" charset="0"/>
                            </a:rPr>
                            <m:t>𝑃</m:t>
                          </m:r>
                          <m:d>
                            <m:dPr>
                              <m:ctrlPr>
                                <a:rPr lang="de-DE" altLang="zh-CN" i="1">
                                  <a:latin typeface="Cambria Math" panose="02040503050406030204" pitchFamily="18" charset="0"/>
                                  <a:sym typeface="Symbol" charset="0"/>
                                </a:rPr>
                              </m:ctrlPr>
                            </m:dPr>
                            <m:e>
                              <m:sSup>
                                <m:sSupPr>
                                  <m:ctrlPr>
                                    <a:rPr lang="de-DE" altLang="zh-CN" i="1">
                                      <a:latin typeface="Cambria Math" panose="02040503050406030204" pitchFamily="18" charset="0"/>
                                      <a:sym typeface="Symbol" charset="0"/>
                                    </a:rPr>
                                  </m:ctrlPr>
                                </m:sSupPr>
                                <m:e>
                                  <m:r>
                                    <a:rPr lang="de-DE" altLang="zh-CN">
                                      <a:latin typeface="Cambria Math" panose="02040503050406030204" pitchFamily="18" charset="0"/>
                                      <a:sym typeface="Symbol" charset="0"/>
                                    </a:rPr>
                                    <m:t>𝑏</m:t>
                                  </m:r>
                                </m:e>
                                <m:sup>
                                  <m:r>
                                    <a:rPr lang="de-DE" altLang="zh-CN">
                                      <a:latin typeface="Cambria Math" panose="02040503050406030204" pitchFamily="18" charset="0"/>
                                      <a:sym typeface="Symbol" charset="0"/>
                                    </a:rPr>
                                    <m:t>′</m:t>
                                  </m:r>
                                </m:sup>
                              </m:sSup>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𝑜</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𝑎</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𝑏</m:t>
                              </m:r>
                            </m:e>
                          </m:d>
                          <m:nary>
                            <m:naryPr>
                              <m:chr m:val="∑"/>
                              <m:supHide m:val="on"/>
                              <m:ctrlPr>
                                <a:rPr lang="de-DE" altLang="zh-CN" i="1">
                                  <a:latin typeface="Cambria Math" panose="02040503050406030204" pitchFamily="18" charset="0"/>
                                  <a:sym typeface="Symbol" charset="0"/>
                                </a:rPr>
                              </m:ctrlPr>
                            </m:naryPr>
                            <m:sub>
                              <m:r>
                                <m:rPr>
                                  <m:brk m:alnAt="7"/>
                                </m:rPr>
                                <a:rPr lang="de-DE" altLang="zh-CN">
                                  <a:latin typeface="Cambria Math" panose="02040503050406030204" pitchFamily="18" charset="0"/>
                                  <a:sym typeface="Symbol" charset="0"/>
                                </a:rPr>
                                <m:t>𝑠</m:t>
                              </m:r>
                              <m:r>
                                <a:rPr lang="de-DE" altLang="zh-CN">
                                  <a:latin typeface="Cambria Math" panose="02040503050406030204" pitchFamily="18" charset="0"/>
                                  <a:sym typeface="Symbol" charset="0"/>
                                </a:rPr>
                                <m:t>′</m:t>
                              </m:r>
                            </m:sub>
                            <m:sup/>
                            <m:e>
                              <m:r>
                                <a:rPr lang="de-DE" altLang="zh-CN">
                                  <a:latin typeface="Cambria Math" panose="02040503050406030204" pitchFamily="18" charset="0"/>
                                  <a:sym typeface="Symbol" charset="0"/>
                                </a:rPr>
                                <m:t>𝑃</m:t>
                              </m:r>
                              <m:d>
                                <m:dPr>
                                  <m:ctrlPr>
                                    <a:rPr lang="de-DE" altLang="zh-CN" i="1">
                                      <a:latin typeface="Cambria Math" panose="02040503050406030204" pitchFamily="18" charset="0"/>
                                      <a:sym typeface="Symbol" charset="0"/>
                                    </a:rPr>
                                  </m:ctrlPr>
                                </m:dPr>
                                <m:e>
                                  <m:r>
                                    <a:rPr lang="de-DE" altLang="zh-CN">
                                      <a:latin typeface="Cambria Math" panose="02040503050406030204" pitchFamily="18" charset="0"/>
                                      <a:sym typeface="Symbol" charset="0"/>
                                    </a:rPr>
                                    <m:t>𝑜</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𝑠</m:t>
                                  </m:r>
                                  <m:r>
                                    <a:rPr lang="de-DE" altLang="zh-CN">
                                      <a:latin typeface="Cambria Math" panose="02040503050406030204" pitchFamily="18" charset="0"/>
                                      <a:sym typeface="Symbol" charset="0"/>
                                    </a:rPr>
                                    <m:t>′</m:t>
                                  </m:r>
                                </m:e>
                              </m:d>
                              <m:nary>
                                <m:naryPr>
                                  <m:chr m:val="∑"/>
                                  <m:supHide m:val="on"/>
                                  <m:ctrlPr>
                                    <a:rPr lang="de-DE" altLang="zh-CN" i="1">
                                      <a:latin typeface="Cambria Math" panose="02040503050406030204" pitchFamily="18" charset="0"/>
                                      <a:sym typeface="Symbol" charset="0"/>
                                    </a:rPr>
                                  </m:ctrlPr>
                                </m:naryPr>
                                <m:sub>
                                  <m:r>
                                    <m:rPr>
                                      <m:brk m:alnAt="7"/>
                                    </m:rPr>
                                    <a:rPr lang="de-DE" altLang="zh-CN">
                                      <a:latin typeface="Cambria Math" panose="02040503050406030204" pitchFamily="18" charset="0"/>
                                      <a:sym typeface="Symbol" charset="0"/>
                                    </a:rPr>
                                    <m:t>𝑠</m:t>
                                  </m:r>
                                </m:sub>
                                <m:sup/>
                                <m:e>
                                  <m:r>
                                    <a:rPr lang="de-DE" altLang="zh-CN">
                                      <a:latin typeface="Cambria Math" panose="02040503050406030204" pitchFamily="18" charset="0"/>
                                      <a:sym typeface="Symbol" charset="0"/>
                                    </a:rPr>
                                    <m:t>𝑃</m:t>
                                  </m:r>
                                  <m:d>
                                    <m:dPr>
                                      <m:ctrlPr>
                                        <a:rPr lang="de-DE" altLang="zh-CN" i="1">
                                          <a:latin typeface="Cambria Math" panose="02040503050406030204" pitchFamily="18" charset="0"/>
                                          <a:sym typeface="Symbol" charset="0"/>
                                        </a:rPr>
                                      </m:ctrlPr>
                                    </m:dPr>
                                    <m:e>
                                      <m:sSup>
                                        <m:sSupPr>
                                          <m:ctrlPr>
                                            <a:rPr lang="de-DE" altLang="zh-CN" i="1">
                                              <a:latin typeface="Cambria Math" panose="02040503050406030204" pitchFamily="18" charset="0"/>
                                              <a:sym typeface="Symbol" charset="0"/>
                                            </a:rPr>
                                          </m:ctrlPr>
                                        </m:sSupPr>
                                        <m:e>
                                          <m:r>
                                            <a:rPr lang="de-DE" altLang="zh-CN">
                                              <a:latin typeface="Cambria Math" panose="02040503050406030204" pitchFamily="18" charset="0"/>
                                              <a:sym typeface="Symbol" charset="0"/>
                                            </a:rPr>
                                            <m:t>𝑠</m:t>
                                          </m:r>
                                        </m:e>
                                        <m:sup>
                                          <m:r>
                                            <a:rPr lang="de-DE" altLang="zh-CN">
                                              <a:latin typeface="Cambria Math" panose="02040503050406030204" pitchFamily="18" charset="0"/>
                                              <a:sym typeface="Symbol" charset="0"/>
                                            </a:rPr>
                                            <m:t>′</m:t>
                                          </m:r>
                                        </m:sup>
                                      </m:sSup>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𝑠</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𝑎</m:t>
                                      </m:r>
                                    </m:e>
                                  </m:d>
                                  <m:r>
                                    <a:rPr lang="de-DE" altLang="zh-CN">
                                      <a:latin typeface="Cambria Math" panose="02040503050406030204" pitchFamily="18" charset="0"/>
                                      <a:sym typeface="Symbol" charset="0"/>
                                    </a:rPr>
                                    <m:t>𝑏</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𝑠</m:t>
                                  </m:r>
                                  <m:r>
                                    <a:rPr lang="de-DE" altLang="zh-CN">
                                      <a:latin typeface="Cambria Math" panose="02040503050406030204" pitchFamily="18" charset="0"/>
                                      <a:sym typeface="Symbol" charset="0"/>
                                    </a:rPr>
                                    <m:t>)</m:t>
                                  </m:r>
                                </m:e>
                              </m:nary>
                            </m:e>
                          </m:nary>
                        </m:e>
                      </m:nary>
                    </m:oMath>
                  </m:oMathPara>
                </a14:m>
                <a:endParaRPr lang="en-US" altLang="zh-CN" dirty="0">
                  <a:sym typeface="Symbol" charset="0"/>
                </a:endParaRPr>
              </a:p>
              <a:p>
                <a:pPr lvl="1"/>
                <a:r>
                  <a:rPr lang="en-US" altLang="zh-CN" dirty="0">
                    <a:sym typeface="Symbol" charset="0"/>
                  </a:rPr>
                  <a:t>where </a:t>
                </a:r>
                <a14:m>
                  <m:oMath xmlns:m="http://schemas.openxmlformats.org/officeDocument/2006/math">
                    <m:r>
                      <a:rPr lang="de-DE" altLang="zh-CN">
                        <a:latin typeface="Cambria Math" panose="02040503050406030204" pitchFamily="18" charset="0"/>
                        <a:sym typeface="Symbol" charset="0"/>
                      </a:rPr>
                      <m:t>𝑃</m:t>
                    </m:r>
                    <m:d>
                      <m:dPr>
                        <m:ctrlPr>
                          <a:rPr lang="de-DE" altLang="zh-CN" i="1">
                            <a:latin typeface="Cambria Math" panose="02040503050406030204" pitchFamily="18" charset="0"/>
                            <a:sym typeface="Symbol" charset="0"/>
                          </a:rPr>
                        </m:ctrlPr>
                      </m:dPr>
                      <m:e>
                        <m:sSup>
                          <m:sSupPr>
                            <m:ctrlPr>
                              <a:rPr lang="de-DE" altLang="zh-CN" i="1">
                                <a:latin typeface="Cambria Math" panose="02040503050406030204" pitchFamily="18" charset="0"/>
                                <a:sym typeface="Symbol" charset="0"/>
                              </a:rPr>
                            </m:ctrlPr>
                          </m:sSupPr>
                          <m:e>
                            <m:r>
                              <a:rPr lang="de-DE" altLang="zh-CN">
                                <a:latin typeface="Cambria Math" panose="02040503050406030204" pitchFamily="18" charset="0"/>
                                <a:sym typeface="Symbol" charset="0"/>
                              </a:rPr>
                              <m:t>𝑏</m:t>
                            </m:r>
                          </m:e>
                          <m:sup>
                            <m:r>
                              <a:rPr lang="de-DE" altLang="zh-CN">
                                <a:latin typeface="Cambria Math" panose="02040503050406030204" pitchFamily="18" charset="0"/>
                                <a:sym typeface="Symbol" charset="0"/>
                              </a:rPr>
                              <m:t>′</m:t>
                            </m:r>
                          </m:sup>
                        </m:sSup>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𝑜</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𝑎</m:t>
                        </m:r>
                        <m:r>
                          <a:rPr lang="de-DE" altLang="zh-CN">
                            <a:latin typeface="Cambria Math" panose="02040503050406030204" pitchFamily="18" charset="0"/>
                            <a:sym typeface="Symbol" charset="0"/>
                          </a:rPr>
                          <m:t>,</m:t>
                        </m:r>
                        <m:r>
                          <a:rPr lang="de-DE" altLang="zh-CN">
                            <a:latin typeface="Cambria Math" panose="02040503050406030204" pitchFamily="18" charset="0"/>
                            <a:sym typeface="Symbol" charset="0"/>
                          </a:rPr>
                          <m:t>𝑏</m:t>
                        </m:r>
                      </m:e>
                    </m:d>
                    <m:r>
                      <a:rPr lang="de-DE" altLang="zh-CN">
                        <a:latin typeface="Cambria Math" panose="02040503050406030204" pitchFamily="18" charset="0"/>
                        <a:sym typeface="Symbol" charset="0"/>
                      </a:rPr>
                      <m:t>=1</m:t>
                    </m:r>
                  </m:oMath>
                </a14:m>
                <a:r>
                  <a:rPr lang="en-US" altLang="zh-CN" dirty="0">
                    <a:sym typeface="Symbol" charset="0"/>
                  </a:rPr>
                  <a:t> if </a:t>
                </a:r>
                <a14:m>
                  <m:oMath xmlns:m="http://schemas.openxmlformats.org/officeDocument/2006/math">
                    <m:sSup>
                      <m:sSupPr>
                        <m:ctrlPr>
                          <a:rPr lang="de-DE" altLang="zh-CN" i="1">
                            <a:latin typeface="Cambria Math" panose="02040503050406030204" pitchFamily="18" charset="0"/>
                            <a:sym typeface="Symbol" charset="0"/>
                          </a:rPr>
                        </m:ctrlPr>
                      </m:sSupPr>
                      <m:e>
                        <m:r>
                          <a:rPr lang="de-DE" altLang="zh-CN">
                            <a:latin typeface="Cambria Math" panose="02040503050406030204" pitchFamily="18" charset="0"/>
                            <a:sym typeface="Symbol" charset="0"/>
                          </a:rPr>
                          <m:t>𝑏</m:t>
                        </m:r>
                      </m:e>
                      <m:sup>
                        <m:r>
                          <a:rPr lang="de-DE" altLang="zh-CN">
                            <a:latin typeface="Cambria Math" panose="02040503050406030204" pitchFamily="18" charset="0"/>
                            <a:sym typeface="Symbol" charset="0"/>
                          </a:rPr>
                          <m:t>′</m:t>
                        </m:r>
                      </m:sup>
                    </m:sSup>
                    <m:r>
                      <a:rPr lang="de-DE" altLang="zh-CN">
                        <a:latin typeface="Cambria Math" panose="02040503050406030204" pitchFamily="18" charset="0"/>
                        <a:sym typeface="Symbol" charset="0"/>
                      </a:rPr>
                      <m:t>=</m:t>
                    </m:r>
                    <m:r>
                      <a:rPr lang="de-DE" altLang="zh-CN">
                        <a:latin typeface="Cambria Math" panose="02040503050406030204" pitchFamily="18" charset="0"/>
                      </a:rPr>
                      <m:t>𝑆𝐸</m:t>
                    </m:r>
                    <m:d>
                      <m:dPr>
                        <m:ctrlPr>
                          <a:rPr lang="de-DE" altLang="zh-CN" i="1">
                            <a:latin typeface="Cambria Math" panose="02040503050406030204" pitchFamily="18" charset="0"/>
                          </a:rPr>
                        </m:ctrlPr>
                      </m:dPr>
                      <m:e>
                        <m:r>
                          <a:rPr lang="de-DE" altLang="zh-CN">
                            <a:latin typeface="Cambria Math" panose="02040503050406030204" pitchFamily="18" charset="0"/>
                          </a:rPr>
                          <m:t>𝑏</m:t>
                        </m:r>
                        <m:r>
                          <a:rPr lang="de-DE" altLang="zh-CN">
                            <a:latin typeface="Cambria Math" panose="02040503050406030204" pitchFamily="18" charset="0"/>
                          </a:rPr>
                          <m:t>,</m:t>
                        </m:r>
                        <m:r>
                          <a:rPr lang="de-DE" altLang="zh-CN">
                            <a:latin typeface="Cambria Math" panose="02040503050406030204" pitchFamily="18" charset="0"/>
                          </a:rPr>
                          <m:t>𝑎</m:t>
                        </m:r>
                        <m:r>
                          <a:rPr lang="de-DE" altLang="zh-CN">
                            <a:latin typeface="Cambria Math" panose="02040503050406030204" pitchFamily="18" charset="0"/>
                          </a:rPr>
                          <m:t>,</m:t>
                        </m:r>
                        <m:r>
                          <a:rPr lang="de-DE" altLang="zh-CN">
                            <a:latin typeface="Cambria Math" panose="02040503050406030204" pitchFamily="18" charset="0"/>
                          </a:rPr>
                          <m:t>𝑜</m:t>
                        </m:r>
                      </m:e>
                    </m:d>
                  </m:oMath>
                </a14:m>
                <a:r>
                  <a:rPr lang="en-US" altLang="zh-CN" dirty="0">
                    <a:sym typeface="Symbol" charset="0"/>
                  </a:rPr>
                  <a:t> and </a:t>
                </a:r>
                <a14:m>
                  <m:oMath xmlns:m="http://schemas.openxmlformats.org/officeDocument/2006/math">
                    <m:r>
                      <a:rPr lang="en-US" altLang="zh-CN" dirty="0">
                        <a:latin typeface="Cambria Math" panose="02040503050406030204" pitchFamily="18" charset="0"/>
                        <a:sym typeface="Symbol" charset="0"/>
                      </a:rPr>
                      <m:t>0</m:t>
                    </m:r>
                  </m:oMath>
                </a14:m>
                <a:r>
                  <a:rPr lang="en-US" altLang="zh-CN" dirty="0">
                    <a:sym typeface="Symbol" charset="0"/>
                  </a:rPr>
                  <a:t> otherwise</a:t>
                </a:r>
              </a:p>
              <a:p>
                <a:r>
                  <a:rPr lang="en-US" altLang="zh-CN" dirty="0">
                    <a:sym typeface="Symbol" charset="0"/>
                  </a:rPr>
                  <a:t>Sensor model: Sum over all actual states that the agent might reach</a:t>
                </a:r>
              </a:p>
              <a:p>
                <a:pPr marL="258503" lvl="1" indent="0">
                  <a:buNone/>
                </a:pPr>
                <a14:m>
                  <m:oMathPara xmlns:m="http://schemas.openxmlformats.org/officeDocument/2006/math">
                    <m:oMathParaPr>
                      <m:jc m:val="centerGroup"/>
                    </m:oMathParaPr>
                    <m:oMath xmlns:m="http://schemas.openxmlformats.org/officeDocument/2006/math">
                      <m:r>
                        <a:rPr lang="en-US" altLang="zh-CN" dirty="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r>
                            <a:rPr lang="de-DE" altLang="zh-CN" dirty="0">
                              <a:latin typeface="Cambria Math" panose="02040503050406030204" pitchFamily="18" charset="0"/>
                              <a:sym typeface="Symbol" charset="0"/>
                            </a:rPr>
                            <m:t>𝑜</m:t>
                          </m:r>
                        </m:e>
                        <m:e>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r>
                        <m:rPr>
                          <m:aln/>
                        </m:rPr>
                        <a:rPr lang="de-DE" altLang="zh-CN" dirty="0">
                          <a:latin typeface="Cambria Math" panose="02040503050406030204" pitchFamily="18" charset="0"/>
                          <a:sym typeface="Symbol" charset="0"/>
                        </a:rPr>
                        <m:t>=</m:t>
                      </m:r>
                      <m:nary>
                        <m:naryPr>
                          <m:chr m:val="∑"/>
                          <m:supHide m:val="on"/>
                          <m:ctrlPr>
                            <a:rPr lang="de-DE" altLang="zh-CN" i="1" dirty="0">
                              <a:latin typeface="Cambria Math" panose="02040503050406030204" pitchFamily="18" charset="0"/>
                              <a:sym typeface="Symbol" charset="0"/>
                            </a:rPr>
                          </m:ctrlPr>
                        </m:naryPr>
                        <m:sub>
                          <m:sSup>
                            <m:sSupPr>
                              <m:ctrlPr>
                                <a:rPr lang="de-DE" altLang="zh-CN" i="1" dirty="0">
                                  <a:latin typeface="Cambria Math" panose="02040503050406030204" pitchFamily="18" charset="0"/>
                                  <a:sym typeface="Symbol" charset="0"/>
                                </a:rPr>
                              </m:ctrlPr>
                            </m:sSupPr>
                            <m:e>
                              <m:r>
                                <m:rPr>
                                  <m:brk m:alnAt="7"/>
                                </m:rP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sub>
                        <m:sup/>
                        <m:e>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r>
                                <a:rPr lang="de-DE" altLang="zh-CN" dirty="0">
                                  <a:latin typeface="Cambria Math" panose="02040503050406030204" pitchFamily="18" charset="0"/>
                                  <a:sym typeface="Symbol" charset="0"/>
                                </a:rPr>
                                <m:t>𝑜</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e>
                      </m:nary>
                      <m:r>
                        <a:rPr lang="de-DE" altLang="zh-CN" dirty="0">
                          <a:latin typeface="Cambria Math" panose="02040503050406030204" pitchFamily="18" charset="0"/>
                          <a:sym typeface="Symbol" charset="0"/>
                        </a:rPr>
                        <m:t>=</m:t>
                      </m:r>
                      <m:nary>
                        <m:naryPr>
                          <m:chr m:val="∑"/>
                          <m:supHide m:val="on"/>
                          <m:ctrlPr>
                            <a:rPr lang="de-DE" altLang="zh-CN" i="1" dirty="0">
                              <a:latin typeface="Cambria Math" panose="02040503050406030204" pitchFamily="18" charset="0"/>
                              <a:sym typeface="Symbol" charset="0"/>
                            </a:rPr>
                          </m:ctrlPr>
                        </m:naryPr>
                        <m:sub>
                          <m:sSup>
                            <m:sSupPr>
                              <m:ctrlPr>
                                <a:rPr lang="de-DE" altLang="zh-CN" i="1" dirty="0">
                                  <a:latin typeface="Cambria Math" panose="02040503050406030204" pitchFamily="18" charset="0"/>
                                  <a:sym typeface="Symbol" charset="0"/>
                                </a:rPr>
                              </m:ctrlPr>
                            </m:sSupPr>
                            <m:e>
                              <m:r>
                                <m:rPr>
                                  <m:brk m:alnAt="7"/>
                                </m:rP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sub>
                        <m:sup/>
                        <m:e>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r>
                                <a:rPr lang="de-DE" altLang="zh-CN" dirty="0">
                                  <a:latin typeface="Cambria Math" panose="02040503050406030204" pitchFamily="18" charset="0"/>
                                  <a:sym typeface="Symbol" charset="0"/>
                                </a:rPr>
                                <m:t>𝑜</m:t>
                              </m:r>
                              <m:r>
                                <a:rPr lang="de-DE" altLang="zh-CN" dirty="0">
                                  <a:latin typeface="Cambria Math" panose="02040503050406030204" pitchFamily="18" charset="0"/>
                                  <a:sym typeface="Symbol" charset="0"/>
                                </a:rPr>
                                <m:t>|</m:t>
                              </m:r>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e>
                          </m:d>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𝑏</m:t>
                              </m:r>
                            </m:e>
                          </m:d>
                        </m:e>
                      </m:nary>
                      <m:r>
                        <m:rPr>
                          <m:aln/>
                        </m:rPr>
                        <a:rPr lang="de-DE" altLang="zh-CN" dirty="0">
                          <a:latin typeface="Cambria Math" panose="02040503050406030204" pitchFamily="18" charset="0"/>
                          <a:sym typeface="Symbol" charset="0"/>
                        </a:rPr>
                        <m:t>=</m:t>
                      </m:r>
                      <m:nary>
                        <m:naryPr>
                          <m:chr m:val="∑"/>
                          <m:supHide m:val="on"/>
                          <m:ctrlPr>
                            <a:rPr lang="de-DE" altLang="zh-CN" i="1" dirty="0">
                              <a:latin typeface="Cambria Math" panose="02040503050406030204" pitchFamily="18" charset="0"/>
                              <a:sym typeface="Symbol" charset="0"/>
                            </a:rPr>
                          </m:ctrlPr>
                        </m:naryPr>
                        <m:sub>
                          <m:sSup>
                            <m:sSupPr>
                              <m:ctrlPr>
                                <a:rPr lang="de-DE" altLang="zh-CN" i="1" dirty="0">
                                  <a:latin typeface="Cambria Math" panose="02040503050406030204" pitchFamily="18" charset="0"/>
                                  <a:sym typeface="Symbol" charset="0"/>
                                </a:rPr>
                              </m:ctrlPr>
                            </m:sSupPr>
                            <m:e>
                              <m:r>
                                <m:rPr>
                                  <m:brk m:alnAt="7"/>
                                </m:rP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sub>
                        <m:sup/>
                        <m:e>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r>
                                <a:rPr lang="de-DE" altLang="zh-CN" dirty="0">
                                  <a:latin typeface="Cambria Math" panose="02040503050406030204" pitchFamily="18" charset="0"/>
                                  <a:sym typeface="Symbol" charset="0"/>
                                </a:rPr>
                                <m:t>𝑜</m:t>
                              </m:r>
                              <m:r>
                                <a:rPr lang="de-DE" altLang="zh-CN" dirty="0">
                                  <a:latin typeface="Cambria Math" panose="02040503050406030204" pitchFamily="18" charset="0"/>
                                  <a:sym typeface="Symbol" charset="0"/>
                                </a:rPr>
                                <m:t>|</m:t>
                              </m:r>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e>
                          </m:d>
                          <m:nary>
                            <m:naryPr>
                              <m:chr m:val="∑"/>
                              <m:supHide m:val="on"/>
                              <m:ctrlPr>
                                <a:rPr lang="de-DE" altLang="zh-CN" i="1" dirty="0">
                                  <a:latin typeface="Cambria Math" panose="02040503050406030204" pitchFamily="18" charset="0"/>
                                  <a:sym typeface="Symbol" charset="0"/>
                                </a:rPr>
                              </m:ctrlPr>
                            </m:naryPr>
                            <m:sub>
                              <m:r>
                                <m:rPr>
                                  <m:brk m:alnAt="7"/>
                                </m:rPr>
                                <a:rPr lang="de-DE" altLang="zh-CN" dirty="0">
                                  <a:latin typeface="Cambria Math" panose="02040503050406030204" pitchFamily="18" charset="0"/>
                                  <a:sym typeface="Symbol" charset="0"/>
                                </a:rPr>
                                <m:t>𝑠</m:t>
                              </m:r>
                            </m:sub>
                            <m:sup/>
                            <m:e>
                              <m:r>
                                <a:rPr lang="de-DE" altLang="zh-CN" dirty="0">
                                  <a:latin typeface="Cambria Math" panose="02040503050406030204" pitchFamily="18" charset="0"/>
                                  <a:sym typeface="Symbol" charset="0"/>
                                </a:rPr>
                                <m:t>𝑃</m:t>
                              </m:r>
                              <m:d>
                                <m:dPr>
                                  <m:ctrlPr>
                                    <a:rPr lang="de-DE"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de-DE" altLang="zh-CN" dirty="0">
                                          <a:latin typeface="Cambria Math" panose="02040503050406030204" pitchFamily="18" charset="0"/>
                                          <a:sym typeface="Symbol" charset="0"/>
                                        </a:rPr>
                                        <m:t>𝑠</m:t>
                                      </m:r>
                                    </m:e>
                                    <m:sup>
                                      <m:r>
                                        <a:rPr lang="de-DE" altLang="zh-CN" dirty="0">
                                          <a:latin typeface="Cambria Math" panose="02040503050406030204" pitchFamily="18" charset="0"/>
                                          <a:sym typeface="Symbol" charset="0"/>
                                        </a:rPr>
                                        <m:t>′</m:t>
                                      </m:r>
                                    </m:sup>
                                  </m:sSup>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𝑠</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𝑎</m:t>
                                  </m:r>
                                </m:e>
                              </m:d>
                              <m:r>
                                <a:rPr lang="de-DE" altLang="zh-CN" dirty="0">
                                  <a:latin typeface="Cambria Math" panose="02040503050406030204" pitchFamily="18" charset="0"/>
                                  <a:sym typeface="Symbol" charset="0"/>
                                </a:rPr>
                                <m:t>𝑏</m:t>
                              </m:r>
                              <m:r>
                                <a:rPr lang="de-DE" altLang="zh-CN" dirty="0">
                                  <a:latin typeface="Cambria Math" panose="02040503050406030204" pitchFamily="18" charset="0"/>
                                  <a:sym typeface="Symbol" charset="0"/>
                                </a:rPr>
                                <m:t>(</m:t>
                              </m:r>
                              <m:r>
                                <a:rPr lang="de-DE" altLang="zh-CN" dirty="0">
                                  <a:latin typeface="Cambria Math" panose="02040503050406030204" pitchFamily="18" charset="0"/>
                                  <a:sym typeface="Symbol" charset="0"/>
                                </a:rPr>
                                <m:t>𝑠</m:t>
                              </m:r>
                              <m:r>
                                <a:rPr lang="de-DE" altLang="zh-CN" dirty="0">
                                  <a:latin typeface="Cambria Math" panose="02040503050406030204" pitchFamily="18" charset="0"/>
                                  <a:sym typeface="Symbol" charset="0"/>
                                </a:rPr>
                                <m:t>)</m:t>
                              </m:r>
                            </m:e>
                          </m:nary>
                        </m:e>
                      </m:nary>
                    </m:oMath>
                  </m:oMathPara>
                </a14:m>
                <a:endParaRPr lang="en-US" altLang="zh-CN" dirty="0">
                  <a:sym typeface="Symbol" charset="0"/>
                </a:endParaRPr>
              </a:p>
              <a:p>
                <a14:m>
                  <m:oMath xmlns:m="http://schemas.openxmlformats.org/officeDocument/2006/math">
                    <m:r>
                      <a:rPr lang="en-US" altLang="zh-CN" dirty="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en-US" altLang="zh-CN" dirty="0" err="1">
                                <a:latin typeface="Cambria Math" panose="02040503050406030204" pitchFamily="18" charset="0"/>
                                <a:sym typeface="Symbol" charset="0"/>
                              </a:rPr>
                              <m:t>𝑏</m:t>
                            </m:r>
                          </m:e>
                          <m:sup>
                            <m:r>
                              <a:rPr lang="de-DE" altLang="zh-CN" dirty="0">
                                <a:latin typeface="Cambria Math" panose="02040503050406030204" pitchFamily="18" charset="0"/>
                                <a:sym typeface="Symbol" charset="0"/>
                              </a:rPr>
                              <m:t>′</m:t>
                            </m:r>
                          </m:sup>
                        </m:sSup>
                      </m:e>
                      <m:e>
                        <m:r>
                          <a:rPr lang="en-US" altLang="zh-CN" dirty="0" err="1">
                            <a:latin typeface="Cambria Math" panose="02040503050406030204" pitchFamily="18" charset="0"/>
                            <a:sym typeface="Symbol" charset="0"/>
                          </a:rPr>
                          <m:t>𝑏</m:t>
                        </m:r>
                        <m:r>
                          <a:rPr lang="en-US" altLang="zh-CN" dirty="0">
                            <a:latin typeface="Cambria Math" panose="02040503050406030204" pitchFamily="18" charset="0"/>
                            <a:sym typeface="Symbol" charset="0"/>
                          </a:rPr>
                          <m:t>, </m:t>
                        </m:r>
                        <m:r>
                          <a:rPr lang="en-US" altLang="zh-CN" dirty="0">
                            <a:latin typeface="Cambria Math" panose="02040503050406030204" pitchFamily="18" charset="0"/>
                            <a:sym typeface="Symbol" charset="0"/>
                          </a:rPr>
                          <m:t>𝑎</m:t>
                        </m:r>
                      </m:e>
                    </m:d>
                  </m:oMath>
                </a14:m>
                <a:r>
                  <a:rPr lang="en-GB" altLang="zh-CN" dirty="0">
                    <a:sym typeface="Symbol" charset="0"/>
                  </a:rPr>
                  <a:t> and </a:t>
                </a:r>
                <a14:m>
                  <m:oMath xmlns:m="http://schemas.openxmlformats.org/officeDocument/2006/math">
                    <m:r>
                      <a:rPr lang="en-US" altLang="zh-CN" dirty="0">
                        <a:latin typeface="Cambria Math" panose="02040503050406030204" pitchFamily="18" charset="0"/>
                      </a:rPr>
                      <m:t>𝜌</m:t>
                    </m:r>
                    <m:d>
                      <m:dPr>
                        <m:ctrlPr>
                          <a:rPr lang="en-US" altLang="zh-CN" i="1" dirty="0">
                            <a:latin typeface="Cambria Math" panose="02040503050406030204" pitchFamily="18" charset="0"/>
                            <a:sym typeface="Symbol" charset="0"/>
                          </a:rPr>
                        </m:ctrlPr>
                      </m:dPr>
                      <m:e>
                        <m:r>
                          <a:rPr lang="en-US" altLang="zh-CN" dirty="0">
                            <a:latin typeface="Cambria Math" panose="02040503050406030204" pitchFamily="18" charset="0"/>
                            <a:sym typeface="Symbol" charset="0"/>
                          </a:rPr>
                          <m:t>𝑏</m:t>
                        </m:r>
                      </m:e>
                    </m:d>
                  </m:oMath>
                </a14:m>
                <a:r>
                  <a:rPr lang="en-GB" altLang="zh-CN" dirty="0">
                    <a:sym typeface="Symbol" charset="0"/>
                  </a:rPr>
                  <a:t> define an </a:t>
                </a:r>
                <a:r>
                  <a:rPr lang="en-GB" altLang="zh-CN" dirty="0">
                    <a:solidFill>
                      <a:schemeClr val="accent1"/>
                    </a:solidFill>
                    <a:sym typeface="Symbol" charset="0"/>
                  </a:rPr>
                  <a:t>observable MDP</a:t>
                </a:r>
                <a:r>
                  <a:rPr lang="en-GB" altLang="zh-CN" dirty="0">
                    <a:sym typeface="Symbol" charset="0"/>
                  </a:rPr>
                  <a:t> on the </a:t>
                </a:r>
                <a:r>
                  <a:rPr lang="en-GB" altLang="zh-CN" dirty="0">
                    <a:solidFill>
                      <a:schemeClr val="accent1"/>
                    </a:solidFill>
                    <a:sym typeface="Symbol" charset="0"/>
                  </a:rPr>
                  <a:t>space of belief states</a:t>
                </a:r>
              </a:p>
            </p:txBody>
          </p:sp>
        </mc:Choice>
        <mc:Fallback>
          <p:sp>
            <p:nvSpPr>
              <p:cNvPr id="110594" name="Rectangle 3"/>
              <p:cNvSpPr>
                <a:spLocks noGrp="1" noRot="1" noChangeAspect="1" noMove="1" noResize="1" noEditPoints="1" noAdjustHandles="1" noChangeArrowheads="1" noChangeShapeType="1" noTextEdit="1"/>
              </p:cNvSpPr>
              <p:nvPr>
                <p:ph idx="1"/>
              </p:nvPr>
            </p:nvSpPr>
            <p:spPr>
              <a:blipFill>
                <a:blip r:embed="rId3"/>
                <a:stretch>
                  <a:fillRect l="-1549" t="-22687" b="-27164"/>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C773FBBC-19F8-1547-AB58-413E09E1F910}"/>
              </a:ext>
            </a:extLst>
          </p:cNvPr>
          <p:cNvSpPr>
            <a:spLocks noGrp="1"/>
          </p:cNvSpPr>
          <p:nvPr>
            <p:ph type="dt" sz="half" idx="2"/>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12E7030E-54B7-FBCE-8BAA-6B022663C8EB}"/>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C6DB847E-6B76-C04D-88C2-B763C26B65DC}"/>
              </a:ext>
            </a:extLst>
          </p:cNvPr>
          <p:cNvSpPr>
            <a:spLocks noGrp="1"/>
          </p:cNvSpPr>
          <p:nvPr>
            <p:ph type="sldNum" sz="quarter" idx="4"/>
          </p:nvPr>
        </p:nvSpPr>
        <p:spPr/>
        <p:txBody>
          <a:bodyPr/>
          <a:lstStyle/>
          <a:p>
            <a:fld id="{67C9959E-8E6B-B04C-9955-EA096F41CA7A}" type="slidenum">
              <a:rPr lang="en-GB" smtClean="0"/>
              <a:pPr/>
              <a:t>10</a:t>
            </a:fld>
            <a:endParaRPr lang="en-GB" dirty="0"/>
          </a:p>
        </p:txBody>
      </p:sp>
    </p:spTree>
    <p:extLst>
      <p:ext uri="{BB962C8B-B14F-4D97-AF65-F5344CB8AC3E}">
        <p14:creationId xmlns:p14="http://schemas.microsoft.com/office/powerpoint/2010/main" val="2054729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tLang="zh-CN"/>
              <a:t>Belief MDP</a:t>
            </a:r>
          </a:p>
        </p:txBody>
      </p:sp>
      <mc:AlternateContent xmlns:mc="http://schemas.openxmlformats.org/markup-compatibility/2006" xmlns:a14="http://schemas.microsoft.com/office/drawing/2010/main">
        <mc:Choice Requires="a14">
          <p:sp>
            <p:nvSpPr>
              <p:cNvPr id="110594" name="Rectangle 3"/>
              <p:cNvSpPr>
                <a:spLocks noGrp="1" noChangeArrowheads="1"/>
              </p:cNvSpPr>
              <p:nvPr>
                <p:ph idx="1"/>
              </p:nvPr>
            </p:nvSpPr>
            <p:spPr>
              <a:xfrm>
                <a:off x="359625" y="1665066"/>
                <a:ext cx="8064305" cy="4240848"/>
              </a:xfrm>
            </p:spPr>
            <p:txBody>
              <a:bodyPr>
                <a:normAutofit/>
              </a:bodyPr>
              <a:lstStyle/>
              <a:p>
                <a:r>
                  <a:rPr lang="en-GB" altLang="zh-CN" dirty="0">
                    <a:sym typeface="Symbol" charset="0"/>
                  </a:rPr>
                  <a:t>Optimal action depends only on agent’s current belief state</a:t>
                </a:r>
              </a:p>
              <a:p>
                <a:pPr lvl="1"/>
                <a:r>
                  <a:rPr lang="en-US" altLang="zh-CN" dirty="0">
                    <a:sym typeface="Symbol" charset="0"/>
                  </a:rPr>
                  <a:t>Does not depend on actual state the agent is in</a:t>
                </a:r>
              </a:p>
              <a:p>
                <a:endParaRPr lang="en-GB" altLang="zh-CN" dirty="0">
                  <a:sym typeface="Symbol" charset="0"/>
                </a:endParaRPr>
              </a:p>
              <a:p>
                <a:pPr marL="447675" indent="-447675">
                  <a:buFont typeface="Symbol" pitchFamily="2" charset="2"/>
                  <a:buChar char="Þ"/>
                </a:pPr>
                <a:r>
                  <a:rPr lang="en-GB" altLang="zh-CN" dirty="0">
                    <a:sym typeface="Symbol" charset="0"/>
                  </a:rPr>
                  <a:t>Solving a POMDP on a physical state space is reduced to solving an MDP on the corresponding belief-state space</a:t>
                </a:r>
              </a:p>
              <a:p>
                <a:pPr lvl="1"/>
                <a:r>
                  <a:rPr lang="en-GB" altLang="zh-CN" dirty="0">
                    <a:sym typeface="Symbol" charset="0"/>
                  </a:rPr>
                  <a:t>Mapping </a:t>
                </a:r>
                <a14:m>
                  <m:oMath xmlns:m="http://schemas.openxmlformats.org/officeDocument/2006/math">
                    <m:sSup>
                      <m:sSupPr>
                        <m:ctrlPr>
                          <a:rPr lang="en-GB" altLang="zh-CN" i="1" smtClean="0">
                            <a:latin typeface="Cambria Math" panose="02040503050406030204" pitchFamily="18" charset="0"/>
                            <a:ea typeface="Cambria Math" panose="02040503050406030204" pitchFamily="18" charset="0"/>
                            <a:sym typeface="Symbol" charset="0"/>
                          </a:rPr>
                        </m:ctrlPr>
                      </m:sSupPr>
                      <m:e>
                        <m:r>
                          <a:rPr lang="en-GB" altLang="zh-CN" i="1" smtClean="0">
                            <a:latin typeface="Cambria Math" panose="02040503050406030204" pitchFamily="18" charset="0"/>
                            <a:ea typeface="Cambria Math" panose="02040503050406030204" pitchFamily="18" charset="0"/>
                            <a:sym typeface="Symbol" charset="0"/>
                          </a:rPr>
                          <m:t>𝜋</m:t>
                        </m:r>
                      </m:e>
                      <m:sup>
                        <m:r>
                          <a:rPr lang="de-DE" altLang="zh-CN" b="0" i="1" smtClean="0">
                            <a:latin typeface="Cambria Math" panose="02040503050406030204" pitchFamily="18" charset="0"/>
                            <a:ea typeface="Cambria Math" panose="02040503050406030204" pitchFamily="18" charset="0"/>
                            <a:sym typeface="Symbol" charset="0"/>
                          </a:rPr>
                          <m:t>∗</m:t>
                        </m:r>
                      </m:sup>
                    </m:sSup>
                    <m:d>
                      <m:dPr>
                        <m:ctrlPr>
                          <a:rPr lang="de-DE" altLang="zh-CN" b="0" i="1" smtClean="0">
                            <a:latin typeface="Cambria Math" panose="02040503050406030204" pitchFamily="18" charset="0"/>
                            <a:ea typeface="Cambria Math" panose="02040503050406030204" pitchFamily="18" charset="0"/>
                            <a:sym typeface="Symbol" charset="0"/>
                          </a:rPr>
                        </m:ctrlPr>
                      </m:dPr>
                      <m:e>
                        <m:r>
                          <a:rPr lang="de-DE" altLang="zh-CN" b="0" i="1" smtClean="0">
                            <a:latin typeface="Cambria Math" panose="02040503050406030204" pitchFamily="18" charset="0"/>
                            <a:ea typeface="Cambria Math" panose="02040503050406030204" pitchFamily="18" charset="0"/>
                            <a:sym typeface="Symbol" charset="0"/>
                          </a:rPr>
                          <m:t>𝑏</m:t>
                        </m:r>
                      </m:e>
                    </m:d>
                  </m:oMath>
                </a14:m>
                <a:r>
                  <a:rPr lang="en-US" altLang="zh-CN" dirty="0">
                    <a:sym typeface="Symbol" charset="0"/>
                  </a:rPr>
                  <a:t> from belief states to actions</a:t>
                </a:r>
              </a:p>
            </p:txBody>
          </p:sp>
        </mc:Choice>
        <mc:Fallback xmlns="">
          <p:sp>
            <p:nvSpPr>
              <p:cNvPr id="110594" name="Rectangle 3"/>
              <p:cNvSpPr>
                <a:spLocks noGrp="1" noRot="1" noChangeAspect="1" noMove="1" noResize="1" noEditPoints="1" noAdjustHandles="1" noChangeArrowheads="1" noChangeShapeType="1" noTextEdit="1"/>
              </p:cNvSpPr>
              <p:nvPr>
                <p:ph idx="1"/>
              </p:nvPr>
            </p:nvSpPr>
            <p:spPr>
              <a:xfrm>
                <a:off x="359625" y="1665066"/>
                <a:ext cx="8064305" cy="4240848"/>
              </a:xfrm>
              <a:blipFill>
                <a:blip r:embed="rId3"/>
                <a:stretch>
                  <a:fillRect l="-2358" t="-298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C60B9B0F-E9EE-884D-8F5A-C7F374AB99EF}"/>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BE32929D-5737-FC79-053E-C15F0C79DA4F}"/>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C6DB847E-6B76-C04D-88C2-B763C26B65DC}"/>
              </a:ext>
            </a:extLst>
          </p:cNvPr>
          <p:cNvSpPr>
            <a:spLocks noGrp="1"/>
          </p:cNvSpPr>
          <p:nvPr>
            <p:ph type="sldNum" sz="quarter" idx="4"/>
          </p:nvPr>
        </p:nvSpPr>
        <p:spPr/>
        <p:txBody>
          <a:bodyPr/>
          <a:lstStyle/>
          <a:p>
            <a:fld id="{67C9959E-8E6B-B04C-9955-EA096F41CA7A}" type="slidenum">
              <a:rPr lang="en-GB" smtClean="0"/>
              <a:pPr/>
              <a:t>11</a:t>
            </a:fld>
            <a:endParaRPr lang="en-GB" dirty="0"/>
          </a:p>
        </p:txBody>
      </p:sp>
      <p:sp>
        <p:nvSpPr>
          <p:cNvPr id="5" name="Text Box 51">
            <a:extLst>
              <a:ext uri="{FF2B5EF4-FFF2-40B4-BE49-F238E27FC236}">
                <a16:creationId xmlns:a16="http://schemas.microsoft.com/office/drawing/2014/main" id="{F7E77DB0-4D3F-CE75-FC7F-98BF5524606B}"/>
              </a:ext>
            </a:extLst>
          </p:cNvPr>
          <p:cNvSpPr txBox="1">
            <a:spLocks noChangeArrowheads="1"/>
          </p:cNvSpPr>
          <p:nvPr/>
        </p:nvSpPr>
        <p:spPr bwMode="auto">
          <a:xfrm>
            <a:off x="10699263" y="2998975"/>
            <a:ext cx="15838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dirty="0">
                <a:latin typeface="+mn-lt"/>
                <a:cs typeface="SimSun" charset="0"/>
              </a:rPr>
              <a:t>Move </a:t>
            </a:r>
            <a:r>
              <a:rPr lang="en-US" altLang="zh-CN" sz="1800" i="0" dirty="0">
                <a:solidFill>
                  <a:srgbClr val="FFC000"/>
                </a:solidFill>
                <a:latin typeface="+mn-lt"/>
                <a:cs typeface="SimSun" charset="0"/>
              </a:rPr>
              <a:t>L</a:t>
            </a:r>
            <a:r>
              <a:rPr lang="en-US" altLang="zh-CN" sz="1800" i="0" dirty="0">
                <a:latin typeface="+mn-lt"/>
                <a:cs typeface="SimSun" charset="0"/>
              </a:rPr>
              <a:t> once,</a:t>
            </a:r>
          </a:p>
          <a:p>
            <a:pPr eaLnBrk="1" hangingPunct="1"/>
            <a:r>
              <a:rPr lang="en-US" altLang="zh-CN" sz="1800" i="0" dirty="0">
                <a:latin typeface="+mn-lt"/>
                <a:cs typeface="SimSun" charset="0"/>
              </a:rPr>
              <a:t>perceive </a:t>
            </a:r>
            <a:r>
              <a:rPr lang="en-US" altLang="zh-CN" sz="1800" i="0" dirty="0">
                <a:solidFill>
                  <a:schemeClr val="accent1"/>
                </a:solidFill>
                <a:latin typeface="+mn-lt"/>
                <a:cs typeface="SimSun" charset="0"/>
              </a:rPr>
              <a:t>1</a:t>
            </a:r>
            <a:r>
              <a:rPr lang="en-US" altLang="zh-CN" sz="1800" i="0" dirty="0">
                <a:latin typeface="+mn-lt"/>
                <a:cs typeface="SimSun" charset="0"/>
              </a:rPr>
              <a:t> wall</a:t>
            </a:r>
          </a:p>
        </p:txBody>
      </p:sp>
      <p:sp>
        <p:nvSpPr>
          <p:cNvPr id="6" name="Down Arrow 5">
            <a:extLst>
              <a:ext uri="{FF2B5EF4-FFF2-40B4-BE49-F238E27FC236}">
                <a16:creationId xmlns:a16="http://schemas.microsoft.com/office/drawing/2014/main" id="{2766B6F1-390D-0041-9297-3AF62B3CFB70}"/>
              </a:ext>
            </a:extLst>
          </p:cNvPr>
          <p:cNvSpPr/>
          <p:nvPr/>
        </p:nvSpPr>
        <p:spPr>
          <a:xfrm>
            <a:off x="10383344" y="2903140"/>
            <a:ext cx="317375" cy="729493"/>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676557B-E41A-2596-31C0-4C97F8194F87}"/>
              </a:ext>
            </a:extLst>
          </p:cNvPr>
          <p:cNvGrpSpPr/>
          <p:nvPr/>
        </p:nvGrpSpPr>
        <p:grpSpPr>
          <a:xfrm>
            <a:off x="9022233" y="579821"/>
            <a:ext cx="2806408" cy="2549132"/>
            <a:chOff x="8955763" y="570407"/>
            <a:chExt cx="2806408" cy="2549132"/>
          </a:xfrm>
        </p:grpSpPr>
        <mc:AlternateContent xmlns:mc="http://schemas.openxmlformats.org/markup-compatibility/2006" xmlns:a14="http://schemas.microsoft.com/office/drawing/2010/main">
          <mc:Choice Requires="a14">
            <p:sp>
              <p:nvSpPr>
                <p:cNvPr id="8" name="Text Box 52">
                  <a:extLst>
                    <a:ext uri="{FF2B5EF4-FFF2-40B4-BE49-F238E27FC236}">
                      <a16:creationId xmlns:a16="http://schemas.microsoft.com/office/drawing/2014/main" id="{56149B4C-27E6-9223-F6E2-022A2CCBB417}"/>
                    </a:ext>
                  </a:extLst>
                </p:cNvPr>
                <p:cNvSpPr txBox="1">
                  <a:spLocks noChangeArrowheads="1"/>
                </p:cNvSpPr>
                <p:nvPr/>
              </p:nvSpPr>
              <p:spPr bwMode="auto">
                <a:xfrm>
                  <a:off x="9278808" y="570407"/>
                  <a:ext cx="378886"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Para xmlns:m="http://schemas.openxmlformats.org/officeDocument/2006/math">
                      <m:oMathParaPr>
                        <m:jc m:val="centerGroup"/>
                      </m:oMathParaPr>
                      <m:oMath xmlns:m="http://schemas.openxmlformats.org/officeDocument/2006/math">
                        <m:r>
                          <a:rPr lang="en-US" altLang="zh-CN" sz="1800" dirty="0">
                            <a:latin typeface="Cambria Math" panose="02040503050406030204" pitchFamily="18" charset="0"/>
                            <a:cs typeface="SimSun" charset="0"/>
                          </a:rPr>
                          <m:t>𝑏</m:t>
                        </m:r>
                      </m:oMath>
                    </m:oMathPara>
                  </a14:m>
                  <a:endParaRPr lang="en-US" altLang="zh-CN" sz="1800" i="0" dirty="0">
                    <a:cs typeface="SimSun" charset="0"/>
                  </a:endParaRPr>
                </a:p>
              </p:txBody>
            </p:sp>
          </mc:Choice>
          <mc:Fallback xmlns="">
            <p:sp>
              <p:nvSpPr>
                <p:cNvPr id="8" name="Text Box 52">
                  <a:extLst>
                    <a:ext uri="{FF2B5EF4-FFF2-40B4-BE49-F238E27FC236}">
                      <a16:creationId xmlns:a16="http://schemas.microsoft.com/office/drawing/2014/main" id="{56149B4C-27E6-9223-F6E2-022A2CCBB417}"/>
                    </a:ext>
                  </a:extLst>
                </p:cNvPr>
                <p:cNvSpPr txBox="1">
                  <a:spLocks noRot="1" noChangeAspect="1" noMove="1" noResize="1" noEditPoints="1" noAdjustHandles="1" noChangeArrowheads="1" noChangeShapeType="1" noTextEdit="1"/>
                </p:cNvSpPr>
                <p:nvPr/>
              </p:nvSpPr>
              <p:spPr bwMode="auto">
                <a:xfrm>
                  <a:off x="9278808" y="570407"/>
                  <a:ext cx="378886" cy="369332"/>
                </a:xfrm>
                <a:prstGeom prst="rect">
                  <a:avLst/>
                </a:prstGeom>
                <a:blipFill>
                  <a:blip r:embed="rId4"/>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9" name="Group 3">
              <a:extLst>
                <a:ext uri="{FF2B5EF4-FFF2-40B4-BE49-F238E27FC236}">
                  <a16:creationId xmlns:a16="http://schemas.microsoft.com/office/drawing/2014/main" id="{287F7E7D-78FC-AA4E-B832-E07C9A35F6CD}"/>
                </a:ext>
              </a:extLst>
            </p:cNvPr>
            <p:cNvGrpSpPr>
              <a:grpSpLocks/>
            </p:cNvGrpSpPr>
            <p:nvPr/>
          </p:nvGrpSpPr>
          <p:grpSpPr bwMode="auto">
            <a:xfrm>
              <a:off x="9323770" y="934470"/>
              <a:ext cx="2438400" cy="1828800"/>
              <a:chOff x="960" y="1152"/>
              <a:chExt cx="1536" cy="1152"/>
            </a:xfrm>
          </p:grpSpPr>
          <p:sp>
            <p:nvSpPr>
              <p:cNvPr id="28" name="Rectangle 4">
                <a:extLst>
                  <a:ext uri="{FF2B5EF4-FFF2-40B4-BE49-F238E27FC236}">
                    <a16:creationId xmlns:a16="http://schemas.microsoft.com/office/drawing/2014/main" id="{ADE3BFFC-BACC-0A72-6281-D7EF7AA37925}"/>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9" name="Line 5">
                <a:extLst>
                  <a:ext uri="{FF2B5EF4-FFF2-40B4-BE49-F238E27FC236}">
                    <a16:creationId xmlns:a16="http://schemas.microsoft.com/office/drawing/2014/main" id="{371EC0C9-92E4-605F-B22F-0BC615931BE6}"/>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0" name="Line 6">
                <a:extLst>
                  <a:ext uri="{FF2B5EF4-FFF2-40B4-BE49-F238E27FC236}">
                    <a16:creationId xmlns:a16="http://schemas.microsoft.com/office/drawing/2014/main" id="{093FB5A2-D855-A7E5-C0AE-36B7A9E5203F}"/>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1" name="Line 7">
                <a:extLst>
                  <a:ext uri="{FF2B5EF4-FFF2-40B4-BE49-F238E27FC236}">
                    <a16:creationId xmlns:a16="http://schemas.microsoft.com/office/drawing/2014/main" id="{C208F38A-9D5D-A034-79F7-524523D7B5D5}"/>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2" name="Line 8">
                <a:extLst>
                  <a:ext uri="{FF2B5EF4-FFF2-40B4-BE49-F238E27FC236}">
                    <a16:creationId xmlns:a16="http://schemas.microsoft.com/office/drawing/2014/main" id="{4F5A61E1-387E-B467-0A60-2D719226CA15}"/>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33" name="Line 9">
                <a:extLst>
                  <a:ext uri="{FF2B5EF4-FFF2-40B4-BE49-F238E27FC236}">
                    <a16:creationId xmlns:a16="http://schemas.microsoft.com/office/drawing/2014/main" id="{E84E21CA-94D3-2310-C2E6-8B3F0F2EBEB6}"/>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4" name="Rectangle 10">
                <a:extLst>
                  <a:ext uri="{FF2B5EF4-FFF2-40B4-BE49-F238E27FC236}">
                    <a16:creationId xmlns:a16="http://schemas.microsoft.com/office/drawing/2014/main" id="{4EA1E0B8-20E6-D248-E371-741CE5CA7B2D}"/>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CE2F5F7-EB84-A100-268F-074CFF378D4B}"/>
                    </a:ext>
                  </a:extLst>
                </p:cNvPr>
                <p:cNvSpPr>
                  <a:spLocks noChangeArrowheads="1"/>
                </p:cNvSpPr>
                <p:nvPr/>
              </p:nvSpPr>
              <p:spPr bwMode="auto">
                <a:xfrm>
                  <a:off x="11152571" y="934467"/>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GB" i="1" dirty="0">
                            <a:solidFill>
                              <a:schemeClr val="accent4"/>
                            </a:solidFill>
                            <a:latin typeface="Cambria Math" panose="02040503050406030204" pitchFamily="18" charset="0"/>
                          </a:rPr>
                          <m:t>0.</m:t>
                        </m:r>
                        <m:r>
                          <a:rPr lang="de-DE" i="1" dirty="0">
                            <a:solidFill>
                              <a:schemeClr val="accent4"/>
                            </a:solidFill>
                            <a:latin typeface="Cambria Math" panose="02040503050406030204" pitchFamily="18" charset="0"/>
                          </a:rPr>
                          <m:t>0</m:t>
                        </m:r>
                      </m:oMath>
                    </m:oMathPara>
                  </a14:m>
                  <a:endParaRPr lang="en-GB" dirty="0">
                    <a:solidFill>
                      <a:schemeClr val="accent1"/>
                    </a:solidFill>
                  </a:endParaRPr>
                </a:p>
              </p:txBody>
            </p:sp>
          </mc:Choice>
          <mc:Fallback xmlns="">
            <p:sp>
              <p:nvSpPr>
                <p:cNvPr id="10" name="Rectangle 9">
                  <a:extLst>
                    <a:ext uri="{FF2B5EF4-FFF2-40B4-BE49-F238E27FC236}">
                      <a16:creationId xmlns:a16="http://schemas.microsoft.com/office/drawing/2014/main" id="{8CE2F5F7-EB84-A100-268F-074CFF378D4B}"/>
                    </a:ext>
                  </a:extLst>
                </p:cNvPr>
                <p:cNvSpPr>
                  <a:spLocks noRot="1" noChangeAspect="1" noMove="1" noResize="1" noEditPoints="1" noAdjustHandles="1" noChangeArrowheads="1" noChangeShapeType="1" noTextEdit="1"/>
                </p:cNvSpPr>
                <p:nvPr/>
              </p:nvSpPr>
              <p:spPr bwMode="auto">
                <a:xfrm>
                  <a:off x="11152571" y="934467"/>
                  <a:ext cx="609600" cy="609600"/>
                </a:xfrm>
                <a:prstGeom prst="rect">
                  <a:avLst/>
                </a:prstGeom>
                <a:blipFill>
                  <a:blip r:embed="rId5"/>
                  <a:stretch>
                    <a:fillRect/>
                  </a:stretch>
                </a:blipFill>
                <a:ln w="9525">
                  <a:solidFill>
                    <a:schemeClr val="tx1"/>
                  </a:solidFill>
                  <a:miter lim="800000"/>
                  <a:headEnd/>
                  <a:tailEnd/>
                </a:ln>
              </p:spPr>
              <p:txBody>
                <a:bodyPr/>
                <a:lstStyle/>
                <a:p>
                  <a:r>
                    <a:rPr lang="en-DE">
                      <a:noFill/>
                    </a:rPr>
                    <a:t> </a:t>
                  </a:r>
                </a:p>
              </p:txBody>
            </p:sp>
          </mc:Fallback>
        </mc:AlternateContent>
        <p:sp>
          <p:nvSpPr>
            <p:cNvPr id="11" name="Text Box 18">
              <a:extLst>
                <a:ext uri="{FF2B5EF4-FFF2-40B4-BE49-F238E27FC236}">
                  <a16:creationId xmlns:a16="http://schemas.microsoft.com/office/drawing/2014/main" id="{74AC731F-6D7C-7D3A-3CE2-B9CFB8AAAA3F}"/>
                </a:ext>
              </a:extLst>
            </p:cNvPr>
            <p:cNvSpPr txBox="1">
              <a:spLocks noChangeArrowheads="1"/>
            </p:cNvSpPr>
            <p:nvPr/>
          </p:nvSpPr>
          <p:spPr bwMode="auto">
            <a:xfrm>
              <a:off x="8955763" y="16834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2" name="Text Box 19">
              <a:extLst>
                <a:ext uri="{FF2B5EF4-FFF2-40B4-BE49-F238E27FC236}">
                  <a16:creationId xmlns:a16="http://schemas.microsoft.com/office/drawing/2014/main" id="{0600F9A5-6464-9741-C882-F5DC4BF26E46}"/>
                </a:ext>
              </a:extLst>
            </p:cNvPr>
            <p:cNvSpPr txBox="1">
              <a:spLocks noChangeArrowheads="1"/>
            </p:cNvSpPr>
            <p:nvPr/>
          </p:nvSpPr>
          <p:spPr bwMode="auto">
            <a:xfrm>
              <a:off x="8955763" y="10738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3" name="Text Box 20">
              <a:extLst>
                <a:ext uri="{FF2B5EF4-FFF2-40B4-BE49-F238E27FC236}">
                  <a16:creationId xmlns:a16="http://schemas.microsoft.com/office/drawing/2014/main" id="{123864CA-773F-1973-5721-CEAEACD68F59}"/>
                </a:ext>
              </a:extLst>
            </p:cNvPr>
            <p:cNvSpPr txBox="1">
              <a:spLocks noChangeArrowheads="1"/>
            </p:cNvSpPr>
            <p:nvPr/>
          </p:nvSpPr>
          <p:spPr bwMode="auto">
            <a:xfrm>
              <a:off x="8955763" y="22168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4" name="Text Box 21">
              <a:extLst>
                <a:ext uri="{FF2B5EF4-FFF2-40B4-BE49-F238E27FC236}">
                  <a16:creationId xmlns:a16="http://schemas.microsoft.com/office/drawing/2014/main" id="{FA18D624-1CF1-AB0F-C2A6-0E9170D78E45}"/>
                </a:ext>
              </a:extLst>
            </p:cNvPr>
            <p:cNvSpPr txBox="1">
              <a:spLocks noChangeArrowheads="1"/>
            </p:cNvSpPr>
            <p:nvPr/>
          </p:nvSpPr>
          <p:spPr bwMode="auto">
            <a:xfrm>
              <a:off x="113179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5" name="Text Box 22">
              <a:extLst>
                <a:ext uri="{FF2B5EF4-FFF2-40B4-BE49-F238E27FC236}">
                  <a16:creationId xmlns:a16="http://schemas.microsoft.com/office/drawing/2014/main" id="{16BBE064-9F5F-2FA8-1AE7-A80F1C47FA1B}"/>
                </a:ext>
              </a:extLst>
            </p:cNvPr>
            <p:cNvSpPr txBox="1">
              <a:spLocks noChangeArrowheads="1"/>
            </p:cNvSpPr>
            <p:nvPr/>
          </p:nvSpPr>
          <p:spPr bwMode="auto">
            <a:xfrm>
              <a:off x="107083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6" name="Text Box 23">
              <a:extLst>
                <a:ext uri="{FF2B5EF4-FFF2-40B4-BE49-F238E27FC236}">
                  <a16:creationId xmlns:a16="http://schemas.microsoft.com/office/drawing/2014/main" id="{279F178E-9534-8DA5-D0CC-6786B049C305}"/>
                </a:ext>
              </a:extLst>
            </p:cNvPr>
            <p:cNvSpPr txBox="1">
              <a:spLocks noChangeArrowheads="1"/>
            </p:cNvSpPr>
            <p:nvPr/>
          </p:nvSpPr>
          <p:spPr bwMode="auto">
            <a:xfrm>
              <a:off x="100987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7" name="Text Box 24">
              <a:extLst>
                <a:ext uri="{FF2B5EF4-FFF2-40B4-BE49-F238E27FC236}">
                  <a16:creationId xmlns:a16="http://schemas.microsoft.com/office/drawing/2014/main" id="{C59FF7CC-A07C-399D-8F80-8C874E126C9E}"/>
                </a:ext>
              </a:extLst>
            </p:cNvPr>
            <p:cNvSpPr txBox="1">
              <a:spLocks noChangeArrowheads="1"/>
            </p:cNvSpPr>
            <p:nvPr/>
          </p:nvSpPr>
          <p:spPr bwMode="auto">
            <a:xfrm>
              <a:off x="94891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CCFA9DE-0658-C3AA-450B-0631E49784B2}"/>
                    </a:ext>
                  </a:extLst>
                </p:cNvPr>
                <p:cNvSpPr>
                  <a:spLocks noChangeArrowheads="1"/>
                </p:cNvSpPr>
                <p:nvPr/>
              </p:nvSpPr>
              <p:spPr bwMode="auto">
                <a:xfrm>
                  <a:off x="11152567" y="1544067"/>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US" i="1" dirty="0">
                            <a:solidFill>
                              <a:srgbClr val="FFC000"/>
                            </a:solidFill>
                            <a:latin typeface="Cambria Math" panose="02040503050406030204" pitchFamily="18" charset="0"/>
                          </a:rPr>
                          <m:t>0.0</m:t>
                        </m:r>
                      </m:oMath>
                    </m:oMathPara>
                  </a14:m>
                  <a:endParaRPr lang="en-US" sz="1400" i="1" dirty="0">
                    <a:solidFill>
                      <a:srgbClr val="FFC000"/>
                    </a:solidFill>
                  </a:endParaRPr>
                </a:p>
              </p:txBody>
            </p:sp>
          </mc:Choice>
          <mc:Fallback xmlns="">
            <p:sp>
              <p:nvSpPr>
                <p:cNvPr id="18" name="Rectangle 17">
                  <a:extLst>
                    <a:ext uri="{FF2B5EF4-FFF2-40B4-BE49-F238E27FC236}">
                      <a16:creationId xmlns:a16="http://schemas.microsoft.com/office/drawing/2014/main" id="{9CCFA9DE-0658-C3AA-450B-0631E49784B2}"/>
                    </a:ext>
                  </a:extLst>
                </p:cNvPr>
                <p:cNvSpPr>
                  <a:spLocks noRot="1" noChangeAspect="1" noMove="1" noResize="1" noEditPoints="1" noAdjustHandles="1" noChangeArrowheads="1" noChangeShapeType="1" noTextEdit="1"/>
                </p:cNvSpPr>
                <p:nvPr/>
              </p:nvSpPr>
              <p:spPr bwMode="auto">
                <a:xfrm>
                  <a:off x="11152567" y="1544067"/>
                  <a:ext cx="609600" cy="609600"/>
                </a:xfrm>
                <a:prstGeom prst="rect">
                  <a:avLst/>
                </a:prstGeom>
                <a:blipFill>
                  <a:blip r:embed="rId6"/>
                  <a:stretch>
                    <a:fillRect/>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2CA2C14-8E13-F537-7A43-7F5028EDF03A}"/>
                    </a:ext>
                  </a:extLst>
                </p:cNvPr>
                <p:cNvSpPr txBox="1"/>
                <p:nvPr/>
              </p:nvSpPr>
              <p:spPr>
                <a:xfrm>
                  <a:off x="9364638" y="108064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9" name="TextBox 18">
                  <a:extLst>
                    <a:ext uri="{FF2B5EF4-FFF2-40B4-BE49-F238E27FC236}">
                      <a16:creationId xmlns:a16="http://schemas.microsoft.com/office/drawing/2014/main" id="{62CA2C14-8E13-F537-7A43-7F5028EDF03A}"/>
                    </a:ext>
                  </a:extLst>
                </p:cNvPr>
                <p:cNvSpPr txBox="1">
                  <a:spLocks noRot="1" noChangeAspect="1" noMove="1" noResize="1" noEditPoints="1" noAdjustHandles="1" noChangeArrowheads="1" noChangeShapeType="1" noTextEdit="1"/>
                </p:cNvSpPr>
                <p:nvPr/>
              </p:nvSpPr>
              <p:spPr>
                <a:xfrm>
                  <a:off x="9364638" y="1080649"/>
                  <a:ext cx="580608" cy="369909"/>
                </a:xfrm>
                <a:prstGeom prst="rect">
                  <a:avLst/>
                </a:prstGeom>
                <a:blipFill>
                  <a:blip r:embed="rId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4B9F9CE-AE61-161E-0C23-02C908A02DD3}"/>
                    </a:ext>
                  </a:extLst>
                </p:cNvPr>
                <p:cNvSpPr txBox="1"/>
                <p:nvPr/>
              </p:nvSpPr>
              <p:spPr>
                <a:xfrm>
                  <a:off x="9948365" y="1058106"/>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0" name="TextBox 19">
                  <a:extLst>
                    <a:ext uri="{FF2B5EF4-FFF2-40B4-BE49-F238E27FC236}">
                      <a16:creationId xmlns:a16="http://schemas.microsoft.com/office/drawing/2014/main" id="{64B9F9CE-AE61-161E-0C23-02C908A02DD3}"/>
                    </a:ext>
                  </a:extLst>
                </p:cNvPr>
                <p:cNvSpPr txBox="1">
                  <a:spLocks noRot="1" noChangeAspect="1" noMove="1" noResize="1" noEditPoints="1" noAdjustHandles="1" noChangeArrowheads="1" noChangeShapeType="1" noTextEdit="1"/>
                </p:cNvSpPr>
                <p:nvPr/>
              </p:nvSpPr>
              <p:spPr>
                <a:xfrm>
                  <a:off x="9948365" y="1058106"/>
                  <a:ext cx="580608" cy="369909"/>
                </a:xfrm>
                <a:prstGeom prst="rect">
                  <a:avLst/>
                </a:prstGeom>
                <a:blipFill>
                  <a:blip r:embed="rId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0A9A5E8-08C6-D037-9D08-0FB52954E78E}"/>
                    </a:ext>
                  </a:extLst>
                </p:cNvPr>
                <p:cNvSpPr txBox="1"/>
                <p:nvPr/>
              </p:nvSpPr>
              <p:spPr>
                <a:xfrm>
                  <a:off x="10584678" y="106005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1" name="TextBox 20">
                  <a:extLst>
                    <a:ext uri="{FF2B5EF4-FFF2-40B4-BE49-F238E27FC236}">
                      <a16:creationId xmlns:a16="http://schemas.microsoft.com/office/drawing/2014/main" id="{80A9A5E8-08C6-D037-9D08-0FB52954E78E}"/>
                    </a:ext>
                  </a:extLst>
                </p:cNvPr>
                <p:cNvSpPr txBox="1">
                  <a:spLocks noRot="1" noChangeAspect="1" noMove="1" noResize="1" noEditPoints="1" noAdjustHandles="1" noChangeArrowheads="1" noChangeShapeType="1" noTextEdit="1"/>
                </p:cNvSpPr>
                <p:nvPr/>
              </p:nvSpPr>
              <p:spPr>
                <a:xfrm>
                  <a:off x="10584678" y="1060057"/>
                  <a:ext cx="580608" cy="369909"/>
                </a:xfrm>
                <a:prstGeom prst="rect">
                  <a:avLst/>
                </a:prstGeom>
                <a:blipFill>
                  <a:blip r:embed="rId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349AF3F-38BD-67AA-36BE-4F6E0C77058A}"/>
                    </a:ext>
                  </a:extLst>
                </p:cNvPr>
                <p:cNvSpPr txBox="1"/>
                <p:nvPr/>
              </p:nvSpPr>
              <p:spPr>
                <a:xfrm>
                  <a:off x="9364059" y="2246502"/>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2" name="TextBox 21">
                  <a:extLst>
                    <a:ext uri="{FF2B5EF4-FFF2-40B4-BE49-F238E27FC236}">
                      <a16:creationId xmlns:a16="http://schemas.microsoft.com/office/drawing/2014/main" id="{7349AF3F-38BD-67AA-36BE-4F6E0C77058A}"/>
                    </a:ext>
                  </a:extLst>
                </p:cNvPr>
                <p:cNvSpPr txBox="1">
                  <a:spLocks noRot="1" noChangeAspect="1" noMove="1" noResize="1" noEditPoints="1" noAdjustHandles="1" noChangeArrowheads="1" noChangeShapeType="1" noTextEdit="1"/>
                </p:cNvSpPr>
                <p:nvPr/>
              </p:nvSpPr>
              <p:spPr>
                <a:xfrm>
                  <a:off x="9364059" y="2246502"/>
                  <a:ext cx="580608" cy="369909"/>
                </a:xfrm>
                <a:prstGeom prst="rect">
                  <a:avLst/>
                </a:prstGeom>
                <a:blipFill>
                  <a:blip r:embed="rId1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AE2D0AD-56A9-A970-7E1C-BE8A22703BA6}"/>
                    </a:ext>
                  </a:extLst>
                </p:cNvPr>
                <p:cNvSpPr txBox="1"/>
                <p:nvPr/>
              </p:nvSpPr>
              <p:spPr>
                <a:xfrm>
                  <a:off x="9947141" y="224100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3" name="TextBox 22">
                  <a:extLst>
                    <a:ext uri="{FF2B5EF4-FFF2-40B4-BE49-F238E27FC236}">
                      <a16:creationId xmlns:a16="http://schemas.microsoft.com/office/drawing/2014/main" id="{2AE2D0AD-56A9-A970-7E1C-BE8A22703BA6}"/>
                    </a:ext>
                  </a:extLst>
                </p:cNvPr>
                <p:cNvSpPr txBox="1">
                  <a:spLocks noRot="1" noChangeAspect="1" noMove="1" noResize="1" noEditPoints="1" noAdjustHandles="1" noChangeArrowheads="1" noChangeShapeType="1" noTextEdit="1"/>
                </p:cNvSpPr>
                <p:nvPr/>
              </p:nvSpPr>
              <p:spPr>
                <a:xfrm>
                  <a:off x="9947141" y="2241007"/>
                  <a:ext cx="580608" cy="369909"/>
                </a:xfrm>
                <a:prstGeom prst="rect">
                  <a:avLst/>
                </a:prstGeom>
                <a:blipFill>
                  <a:blip r:embed="rId1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AF48669-DB6E-41BC-A6B4-B031C442CBFA}"/>
                    </a:ext>
                  </a:extLst>
                </p:cNvPr>
                <p:cNvSpPr txBox="1"/>
                <p:nvPr/>
              </p:nvSpPr>
              <p:spPr>
                <a:xfrm>
                  <a:off x="10583454" y="224295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4" name="TextBox 23">
                  <a:extLst>
                    <a:ext uri="{FF2B5EF4-FFF2-40B4-BE49-F238E27FC236}">
                      <a16:creationId xmlns:a16="http://schemas.microsoft.com/office/drawing/2014/main" id="{DAF48669-DB6E-41BC-A6B4-B031C442CBFA}"/>
                    </a:ext>
                  </a:extLst>
                </p:cNvPr>
                <p:cNvSpPr txBox="1">
                  <a:spLocks noRot="1" noChangeAspect="1" noMove="1" noResize="1" noEditPoints="1" noAdjustHandles="1" noChangeArrowheads="1" noChangeShapeType="1" noTextEdit="1"/>
                </p:cNvSpPr>
                <p:nvPr/>
              </p:nvSpPr>
              <p:spPr>
                <a:xfrm>
                  <a:off x="10583454" y="2242958"/>
                  <a:ext cx="580608" cy="369909"/>
                </a:xfrm>
                <a:prstGeom prst="rect">
                  <a:avLst/>
                </a:prstGeom>
                <a:blipFill>
                  <a:blip r:embed="rId1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8C5A0A-4207-9B5F-069A-11D8871297A2}"/>
                    </a:ext>
                  </a:extLst>
                </p:cNvPr>
                <p:cNvSpPr txBox="1"/>
                <p:nvPr/>
              </p:nvSpPr>
              <p:spPr>
                <a:xfrm>
                  <a:off x="9364059" y="1660013"/>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5" name="TextBox 24">
                  <a:extLst>
                    <a:ext uri="{FF2B5EF4-FFF2-40B4-BE49-F238E27FC236}">
                      <a16:creationId xmlns:a16="http://schemas.microsoft.com/office/drawing/2014/main" id="{B68C5A0A-4207-9B5F-069A-11D8871297A2}"/>
                    </a:ext>
                  </a:extLst>
                </p:cNvPr>
                <p:cNvSpPr txBox="1">
                  <a:spLocks noRot="1" noChangeAspect="1" noMove="1" noResize="1" noEditPoints="1" noAdjustHandles="1" noChangeArrowheads="1" noChangeShapeType="1" noTextEdit="1"/>
                </p:cNvSpPr>
                <p:nvPr/>
              </p:nvSpPr>
              <p:spPr>
                <a:xfrm>
                  <a:off x="9364059" y="1660013"/>
                  <a:ext cx="580608" cy="369909"/>
                </a:xfrm>
                <a:prstGeom prst="rect">
                  <a:avLst/>
                </a:prstGeom>
                <a:blipFill>
                  <a:blip r:embed="rId1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42E95EB-5669-C82A-B690-F62D53E88275}"/>
                    </a:ext>
                  </a:extLst>
                </p:cNvPr>
                <p:cNvSpPr txBox="1"/>
                <p:nvPr/>
              </p:nvSpPr>
              <p:spPr>
                <a:xfrm>
                  <a:off x="11175474" y="224100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6" name="TextBox 25">
                  <a:extLst>
                    <a:ext uri="{FF2B5EF4-FFF2-40B4-BE49-F238E27FC236}">
                      <a16:creationId xmlns:a16="http://schemas.microsoft.com/office/drawing/2014/main" id="{E42E95EB-5669-C82A-B690-F62D53E88275}"/>
                    </a:ext>
                  </a:extLst>
                </p:cNvPr>
                <p:cNvSpPr txBox="1">
                  <a:spLocks noRot="1" noChangeAspect="1" noMove="1" noResize="1" noEditPoints="1" noAdjustHandles="1" noChangeArrowheads="1" noChangeShapeType="1" noTextEdit="1"/>
                </p:cNvSpPr>
                <p:nvPr/>
              </p:nvSpPr>
              <p:spPr>
                <a:xfrm>
                  <a:off x="11175474" y="2241007"/>
                  <a:ext cx="580608" cy="369909"/>
                </a:xfrm>
                <a:prstGeom prst="rect">
                  <a:avLst/>
                </a:prstGeom>
                <a:blipFill>
                  <a:blip r:embed="rId1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3456A2D-7B1D-5B5E-0896-333185EA6225}"/>
                    </a:ext>
                  </a:extLst>
                </p:cNvPr>
                <p:cNvSpPr txBox="1"/>
                <p:nvPr/>
              </p:nvSpPr>
              <p:spPr>
                <a:xfrm>
                  <a:off x="10583454" y="165646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27" name="TextBox 26">
                  <a:extLst>
                    <a:ext uri="{FF2B5EF4-FFF2-40B4-BE49-F238E27FC236}">
                      <a16:creationId xmlns:a16="http://schemas.microsoft.com/office/drawing/2014/main" id="{23456A2D-7B1D-5B5E-0896-333185EA6225}"/>
                    </a:ext>
                  </a:extLst>
                </p:cNvPr>
                <p:cNvSpPr txBox="1">
                  <a:spLocks noRot="1" noChangeAspect="1" noMove="1" noResize="1" noEditPoints="1" noAdjustHandles="1" noChangeArrowheads="1" noChangeShapeType="1" noTextEdit="1"/>
                </p:cNvSpPr>
                <p:nvPr/>
              </p:nvSpPr>
              <p:spPr>
                <a:xfrm>
                  <a:off x="10583454" y="1656469"/>
                  <a:ext cx="580608" cy="369909"/>
                </a:xfrm>
                <a:prstGeom prst="rect">
                  <a:avLst/>
                </a:prstGeom>
                <a:blipFill>
                  <a:blip r:embed="rId8"/>
                  <a:stretch>
                    <a:fillRect/>
                  </a:stretch>
                </a:blipFill>
              </p:spPr>
              <p:txBody>
                <a:bodyPr/>
                <a:lstStyle/>
                <a:p>
                  <a:r>
                    <a:rPr lang="en-DE">
                      <a:noFill/>
                    </a:rPr>
                    <a:t> </a:t>
                  </a:r>
                </a:p>
              </p:txBody>
            </p:sp>
          </mc:Fallback>
        </mc:AlternateContent>
      </p:grpSp>
      <p:grpSp>
        <p:nvGrpSpPr>
          <p:cNvPr id="35" name="Group 34">
            <a:extLst>
              <a:ext uri="{FF2B5EF4-FFF2-40B4-BE49-F238E27FC236}">
                <a16:creationId xmlns:a16="http://schemas.microsoft.com/office/drawing/2014/main" id="{A69AE8EA-EA52-C3F8-D473-642EF3A2477A}"/>
              </a:ext>
            </a:extLst>
          </p:cNvPr>
          <p:cNvGrpSpPr/>
          <p:nvPr/>
        </p:nvGrpSpPr>
        <p:grpSpPr>
          <a:xfrm>
            <a:off x="9022233" y="3354765"/>
            <a:ext cx="2885012" cy="2545261"/>
            <a:chOff x="7648372" y="3757464"/>
            <a:chExt cx="2885012" cy="2545261"/>
          </a:xfrm>
        </p:grpSpPr>
        <mc:AlternateContent xmlns:mc="http://schemas.openxmlformats.org/markup-compatibility/2006" xmlns:a14="http://schemas.microsoft.com/office/drawing/2010/main">
          <mc:Choice Requires="a14">
            <p:sp>
              <p:nvSpPr>
                <p:cNvPr id="36" name="Text Box 52">
                  <a:extLst>
                    <a:ext uri="{FF2B5EF4-FFF2-40B4-BE49-F238E27FC236}">
                      <a16:creationId xmlns:a16="http://schemas.microsoft.com/office/drawing/2014/main" id="{56747D75-71AD-3EA2-7E66-486DCD1EC0A2}"/>
                    </a:ext>
                  </a:extLst>
                </p:cNvPr>
                <p:cNvSpPr txBox="1">
                  <a:spLocks noChangeArrowheads="1"/>
                </p:cNvSpPr>
                <p:nvPr/>
              </p:nvSpPr>
              <p:spPr bwMode="auto">
                <a:xfrm>
                  <a:off x="8035344" y="3757464"/>
                  <a:ext cx="44999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 xmlns:m="http://schemas.openxmlformats.org/officeDocument/2006/math">
                      <m:sSup>
                        <m:sSupPr>
                          <m:ctrlPr>
                            <a:rPr lang="de-DE" altLang="zh-CN" sz="1800" i="1" dirty="0">
                              <a:latin typeface="Cambria Math" panose="02040503050406030204" pitchFamily="18" charset="0"/>
                              <a:cs typeface="SimSun" charset="0"/>
                            </a:rPr>
                          </m:ctrlPr>
                        </m:sSupPr>
                        <m:e>
                          <m:r>
                            <a:rPr lang="en-US" altLang="zh-CN" sz="1800" dirty="0">
                              <a:latin typeface="Cambria Math" panose="02040503050406030204" pitchFamily="18" charset="0"/>
                              <a:cs typeface="SimSun" charset="0"/>
                            </a:rPr>
                            <m:t>𝑏</m:t>
                          </m:r>
                        </m:e>
                        <m:sup>
                          <m:r>
                            <a:rPr lang="de-DE" altLang="zh-CN" sz="1800" dirty="0">
                              <a:latin typeface="Cambria Math" panose="02040503050406030204" pitchFamily="18" charset="0"/>
                              <a:cs typeface="SimSun" charset="0"/>
                            </a:rPr>
                            <m:t>′</m:t>
                          </m:r>
                        </m:sup>
                      </m:sSup>
                    </m:oMath>
                  </a14:m>
                  <a:r>
                    <a:rPr lang="en-US" altLang="zh-CN" sz="1800" i="0" dirty="0">
                      <a:cs typeface="SimSun" charset="0"/>
                    </a:rPr>
                    <a:t> </a:t>
                  </a:r>
                </a:p>
              </p:txBody>
            </p:sp>
          </mc:Choice>
          <mc:Fallback xmlns="">
            <p:sp>
              <p:nvSpPr>
                <p:cNvPr id="36" name="Text Box 52">
                  <a:extLst>
                    <a:ext uri="{FF2B5EF4-FFF2-40B4-BE49-F238E27FC236}">
                      <a16:creationId xmlns:a16="http://schemas.microsoft.com/office/drawing/2014/main" id="{56747D75-71AD-3EA2-7E66-486DCD1EC0A2}"/>
                    </a:ext>
                  </a:extLst>
                </p:cNvPr>
                <p:cNvSpPr txBox="1">
                  <a:spLocks noRot="1" noChangeAspect="1" noMove="1" noResize="1" noEditPoints="1" noAdjustHandles="1" noChangeArrowheads="1" noChangeShapeType="1" noTextEdit="1"/>
                </p:cNvSpPr>
                <p:nvPr/>
              </p:nvSpPr>
              <p:spPr bwMode="auto">
                <a:xfrm>
                  <a:off x="8035344" y="3757464"/>
                  <a:ext cx="449995" cy="369332"/>
                </a:xfrm>
                <a:prstGeom prst="rect">
                  <a:avLst/>
                </a:prstGeom>
                <a:blipFill>
                  <a:blip r:embed="rId14"/>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37" name="Group 3">
              <a:extLst>
                <a:ext uri="{FF2B5EF4-FFF2-40B4-BE49-F238E27FC236}">
                  <a16:creationId xmlns:a16="http://schemas.microsoft.com/office/drawing/2014/main" id="{D21D0598-D428-6095-90A7-971FBE631A05}"/>
                </a:ext>
              </a:extLst>
            </p:cNvPr>
            <p:cNvGrpSpPr>
              <a:grpSpLocks/>
            </p:cNvGrpSpPr>
            <p:nvPr/>
          </p:nvGrpSpPr>
          <p:grpSpPr bwMode="auto">
            <a:xfrm>
              <a:off x="8016379" y="4117656"/>
              <a:ext cx="2438400" cy="1828800"/>
              <a:chOff x="960" y="1152"/>
              <a:chExt cx="1536" cy="1152"/>
            </a:xfrm>
          </p:grpSpPr>
          <p:sp>
            <p:nvSpPr>
              <p:cNvPr id="56" name="Rectangle 4">
                <a:extLst>
                  <a:ext uri="{FF2B5EF4-FFF2-40B4-BE49-F238E27FC236}">
                    <a16:creationId xmlns:a16="http://schemas.microsoft.com/office/drawing/2014/main" id="{C6AE544F-7679-F2A9-ECBA-579DA59A9B97}"/>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7" name="Line 5">
                <a:extLst>
                  <a:ext uri="{FF2B5EF4-FFF2-40B4-BE49-F238E27FC236}">
                    <a16:creationId xmlns:a16="http://schemas.microsoft.com/office/drawing/2014/main" id="{F1CD52AF-226D-3727-FCA9-DA1FC41E6B2C}"/>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58" name="Line 6">
                <a:extLst>
                  <a:ext uri="{FF2B5EF4-FFF2-40B4-BE49-F238E27FC236}">
                    <a16:creationId xmlns:a16="http://schemas.microsoft.com/office/drawing/2014/main" id="{E02E25CC-6794-52EA-769B-20B09AAE3A69}"/>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59" name="Line 7">
                <a:extLst>
                  <a:ext uri="{FF2B5EF4-FFF2-40B4-BE49-F238E27FC236}">
                    <a16:creationId xmlns:a16="http://schemas.microsoft.com/office/drawing/2014/main" id="{0BE48F69-E857-E0E4-F69C-40D3BB849888}"/>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60" name="Line 8">
                <a:extLst>
                  <a:ext uri="{FF2B5EF4-FFF2-40B4-BE49-F238E27FC236}">
                    <a16:creationId xmlns:a16="http://schemas.microsoft.com/office/drawing/2014/main" id="{008489A8-680B-60E5-09CF-C13B875A5BAD}"/>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61" name="Line 9">
                <a:extLst>
                  <a:ext uri="{FF2B5EF4-FFF2-40B4-BE49-F238E27FC236}">
                    <a16:creationId xmlns:a16="http://schemas.microsoft.com/office/drawing/2014/main" id="{8F8C7AE4-8334-C8F9-263C-FB60105DB017}"/>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18" name="Rectangle 10">
                <a:extLst>
                  <a:ext uri="{FF2B5EF4-FFF2-40B4-BE49-F238E27FC236}">
                    <a16:creationId xmlns:a16="http://schemas.microsoft.com/office/drawing/2014/main" id="{48807D2D-5714-11BC-93A5-03A00389483C}"/>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7CC2A2E9-B0F7-2CC1-B0D0-4F0C8F42A07F}"/>
                    </a:ext>
                  </a:extLst>
                </p:cNvPr>
                <p:cNvSpPr>
                  <a:spLocks noChangeArrowheads="1"/>
                </p:cNvSpPr>
                <p:nvPr/>
              </p:nvSpPr>
              <p:spPr bwMode="auto">
                <a:xfrm>
                  <a:off x="9845180" y="4117653"/>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
                      </m:oMathParaPr>
                      <m:oMath xmlns:m="http://schemas.openxmlformats.org/officeDocument/2006/math">
                        <m:r>
                          <a:rPr lang="en-GB" sz="1200" i="1" dirty="0" smtClean="0">
                            <a:solidFill>
                              <a:schemeClr val="accent6"/>
                            </a:solidFill>
                            <a:latin typeface="Cambria Math" panose="02040503050406030204" pitchFamily="18" charset="0"/>
                          </a:rPr>
                          <m:t>0.</m:t>
                        </m:r>
                        <m:r>
                          <a:rPr lang="de-DE" sz="1200"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38" name="Rectangle 37">
                  <a:extLst>
                    <a:ext uri="{FF2B5EF4-FFF2-40B4-BE49-F238E27FC236}">
                      <a16:creationId xmlns:a16="http://schemas.microsoft.com/office/drawing/2014/main" id="{7CC2A2E9-B0F7-2CC1-B0D0-4F0C8F42A07F}"/>
                    </a:ext>
                  </a:extLst>
                </p:cNvPr>
                <p:cNvSpPr>
                  <a:spLocks noRot="1" noChangeAspect="1" noMove="1" noResize="1" noEditPoints="1" noAdjustHandles="1" noChangeArrowheads="1" noChangeShapeType="1" noTextEdit="1"/>
                </p:cNvSpPr>
                <p:nvPr/>
              </p:nvSpPr>
              <p:spPr bwMode="auto">
                <a:xfrm>
                  <a:off x="9845180" y="4117653"/>
                  <a:ext cx="609600" cy="609600"/>
                </a:xfrm>
                <a:prstGeom prst="rect">
                  <a:avLst/>
                </a:prstGeom>
                <a:blipFill>
                  <a:blip r:embed="rId15"/>
                  <a:stretch>
                    <a:fillRect/>
                  </a:stretch>
                </a:blipFill>
                <a:ln w="9525">
                  <a:solidFill>
                    <a:schemeClr val="tx1"/>
                  </a:solidFill>
                  <a:miter lim="800000"/>
                  <a:headEnd/>
                  <a:tailEnd/>
                </a:ln>
              </p:spPr>
              <p:txBody>
                <a:bodyPr/>
                <a:lstStyle/>
                <a:p>
                  <a:r>
                    <a:rPr lang="en-DE">
                      <a:noFill/>
                    </a:rPr>
                    <a:t> </a:t>
                  </a:r>
                </a:p>
              </p:txBody>
            </p:sp>
          </mc:Fallback>
        </mc:AlternateContent>
        <p:sp>
          <p:nvSpPr>
            <p:cNvPr id="39" name="Text Box 18">
              <a:extLst>
                <a:ext uri="{FF2B5EF4-FFF2-40B4-BE49-F238E27FC236}">
                  <a16:creationId xmlns:a16="http://schemas.microsoft.com/office/drawing/2014/main" id="{CF33CDF4-9FC0-663B-EB75-29391944F919}"/>
                </a:ext>
              </a:extLst>
            </p:cNvPr>
            <p:cNvSpPr txBox="1">
              <a:spLocks noChangeArrowheads="1"/>
            </p:cNvSpPr>
            <p:nvPr/>
          </p:nvSpPr>
          <p:spPr bwMode="auto">
            <a:xfrm>
              <a:off x="7648372" y="48665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40" name="Text Box 19">
              <a:extLst>
                <a:ext uri="{FF2B5EF4-FFF2-40B4-BE49-F238E27FC236}">
                  <a16:creationId xmlns:a16="http://schemas.microsoft.com/office/drawing/2014/main" id="{4BD539AD-0006-B143-6F73-70BE3131063A}"/>
                </a:ext>
              </a:extLst>
            </p:cNvPr>
            <p:cNvSpPr txBox="1">
              <a:spLocks noChangeArrowheads="1"/>
            </p:cNvSpPr>
            <p:nvPr/>
          </p:nvSpPr>
          <p:spPr bwMode="auto">
            <a:xfrm>
              <a:off x="7648372" y="4256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41" name="Text Box 20">
              <a:extLst>
                <a:ext uri="{FF2B5EF4-FFF2-40B4-BE49-F238E27FC236}">
                  <a16:creationId xmlns:a16="http://schemas.microsoft.com/office/drawing/2014/main" id="{DCEEFA0C-358E-5CC3-50D9-44F68F1200A1}"/>
                </a:ext>
              </a:extLst>
            </p:cNvPr>
            <p:cNvSpPr txBox="1">
              <a:spLocks noChangeArrowheads="1"/>
            </p:cNvSpPr>
            <p:nvPr/>
          </p:nvSpPr>
          <p:spPr bwMode="auto">
            <a:xfrm>
              <a:off x="7648372" y="5399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42" name="Text Box 21">
              <a:extLst>
                <a:ext uri="{FF2B5EF4-FFF2-40B4-BE49-F238E27FC236}">
                  <a16:creationId xmlns:a16="http://schemas.microsoft.com/office/drawing/2014/main" id="{CB16A535-7631-DC6B-AEC0-1229D439F92E}"/>
                </a:ext>
              </a:extLst>
            </p:cNvPr>
            <p:cNvSpPr txBox="1">
              <a:spLocks noChangeArrowheads="1"/>
            </p:cNvSpPr>
            <p:nvPr/>
          </p:nvSpPr>
          <p:spPr bwMode="auto">
            <a:xfrm>
              <a:off x="100105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43" name="Text Box 22">
              <a:extLst>
                <a:ext uri="{FF2B5EF4-FFF2-40B4-BE49-F238E27FC236}">
                  <a16:creationId xmlns:a16="http://schemas.microsoft.com/office/drawing/2014/main" id="{EEC1BFF4-4B2A-AFA0-0F2A-1984F830678A}"/>
                </a:ext>
              </a:extLst>
            </p:cNvPr>
            <p:cNvSpPr txBox="1">
              <a:spLocks noChangeArrowheads="1"/>
            </p:cNvSpPr>
            <p:nvPr/>
          </p:nvSpPr>
          <p:spPr bwMode="auto">
            <a:xfrm>
              <a:off x="94009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44" name="Text Box 23">
              <a:extLst>
                <a:ext uri="{FF2B5EF4-FFF2-40B4-BE49-F238E27FC236}">
                  <a16:creationId xmlns:a16="http://schemas.microsoft.com/office/drawing/2014/main" id="{BB55D5C3-2C75-5EC6-C010-F77CAA5C9CCB}"/>
                </a:ext>
              </a:extLst>
            </p:cNvPr>
            <p:cNvSpPr txBox="1">
              <a:spLocks noChangeArrowheads="1"/>
            </p:cNvSpPr>
            <p:nvPr/>
          </p:nvSpPr>
          <p:spPr bwMode="auto">
            <a:xfrm>
              <a:off x="87913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45" name="Text Box 24">
              <a:extLst>
                <a:ext uri="{FF2B5EF4-FFF2-40B4-BE49-F238E27FC236}">
                  <a16:creationId xmlns:a16="http://schemas.microsoft.com/office/drawing/2014/main" id="{1303A52F-957E-6607-8D44-F9F84A693CB2}"/>
                </a:ext>
              </a:extLst>
            </p:cNvPr>
            <p:cNvSpPr txBox="1">
              <a:spLocks noChangeArrowheads="1"/>
            </p:cNvSpPr>
            <p:nvPr/>
          </p:nvSpPr>
          <p:spPr bwMode="auto">
            <a:xfrm>
              <a:off x="81817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06B50665-6A5B-CF1C-15A2-4E25B7D55EB0}"/>
                    </a:ext>
                  </a:extLst>
                </p:cNvPr>
                <p:cNvSpPr>
                  <a:spLocks noChangeArrowheads="1"/>
                </p:cNvSpPr>
                <p:nvPr/>
              </p:nvSpPr>
              <p:spPr bwMode="auto">
                <a:xfrm>
                  <a:off x="9845176" y="4727253"/>
                  <a:ext cx="609600" cy="609600"/>
                </a:xfrm>
                <a:prstGeom prst="rect">
                  <a:avLst/>
                </a:prstGeom>
                <a:solidFill>
                  <a:schemeClr val="bg1"/>
                </a:solidFill>
                <a:ln w="9525">
                  <a:solidFill>
                    <a:schemeClr val="tx1"/>
                  </a:solidFill>
                  <a:miter lim="800000"/>
                  <a:headEnd/>
                  <a:tailEnd/>
                </a:ln>
              </p:spPr>
              <p:txBody>
                <a:bodyPr wrap="none" lIns="144000" anchor="ctr"/>
                <a:lstStyle/>
                <a:p>
                  <a:pPr algn="ctr"/>
                  <a14:m>
                    <m:oMathPara xmlns:m="http://schemas.openxmlformats.org/officeDocument/2006/math">
                      <m:oMathParaPr>
                        <m:jc m:val="center"/>
                      </m:oMathParaPr>
                      <m:oMath xmlns:m="http://schemas.openxmlformats.org/officeDocument/2006/math">
                        <m:r>
                          <a:rPr lang="de-DE" sz="1200" i="1" dirty="0">
                            <a:solidFill>
                              <a:srgbClr val="FFC000"/>
                            </a:solidFill>
                            <a:latin typeface="Cambria Math" panose="02040503050406030204" pitchFamily="18" charset="0"/>
                          </a:rPr>
                          <m:t>0.03285</m:t>
                        </m:r>
                      </m:oMath>
                    </m:oMathPara>
                  </a14:m>
                  <a:endParaRPr lang="en-GB" sz="1200" dirty="0">
                    <a:solidFill>
                      <a:srgbClr val="FFC000"/>
                    </a:solidFill>
                  </a:endParaRPr>
                </a:p>
              </p:txBody>
            </p:sp>
          </mc:Choice>
          <mc:Fallback xmlns="">
            <p:sp>
              <p:nvSpPr>
                <p:cNvPr id="46" name="Rectangle 45">
                  <a:extLst>
                    <a:ext uri="{FF2B5EF4-FFF2-40B4-BE49-F238E27FC236}">
                      <a16:creationId xmlns:a16="http://schemas.microsoft.com/office/drawing/2014/main" id="{06B50665-6A5B-CF1C-15A2-4E25B7D55EB0}"/>
                    </a:ext>
                  </a:extLst>
                </p:cNvPr>
                <p:cNvSpPr>
                  <a:spLocks noRot="1" noChangeAspect="1" noMove="1" noResize="1" noEditPoints="1" noAdjustHandles="1" noChangeArrowheads="1" noChangeShapeType="1" noTextEdit="1"/>
                </p:cNvSpPr>
                <p:nvPr/>
              </p:nvSpPr>
              <p:spPr bwMode="auto">
                <a:xfrm>
                  <a:off x="9845176" y="4727253"/>
                  <a:ext cx="609600" cy="609600"/>
                </a:xfrm>
                <a:prstGeom prst="rect">
                  <a:avLst/>
                </a:prstGeom>
                <a:blipFill>
                  <a:blip r:embed="rId16"/>
                  <a:stretch>
                    <a:fillRect r="-4000"/>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1E4FEA2-8F2D-C447-7D93-6AF8B74001F5}"/>
                    </a:ext>
                  </a:extLst>
                </p:cNvPr>
                <p:cNvSpPr txBox="1"/>
                <p:nvPr/>
              </p:nvSpPr>
              <p:spPr>
                <a:xfrm>
                  <a:off x="7970636" y="4298446"/>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47" name="TextBox 46">
                  <a:extLst>
                    <a:ext uri="{FF2B5EF4-FFF2-40B4-BE49-F238E27FC236}">
                      <a16:creationId xmlns:a16="http://schemas.microsoft.com/office/drawing/2014/main" id="{01E4FEA2-8F2D-C447-7D93-6AF8B74001F5}"/>
                    </a:ext>
                  </a:extLst>
                </p:cNvPr>
                <p:cNvSpPr txBox="1">
                  <a:spLocks noRot="1" noChangeAspect="1" noMove="1" noResize="1" noEditPoints="1" noAdjustHandles="1" noChangeArrowheads="1" noChangeShapeType="1" noTextEdit="1"/>
                </p:cNvSpPr>
                <p:nvPr/>
              </p:nvSpPr>
              <p:spPr>
                <a:xfrm>
                  <a:off x="7970636" y="4298446"/>
                  <a:ext cx="761747" cy="276999"/>
                </a:xfrm>
                <a:prstGeom prst="rect">
                  <a:avLst/>
                </a:prstGeom>
                <a:blipFill>
                  <a:blip r:embed="rId1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D9431F3-E12E-29B9-2F0D-EC1C668BAA05}"/>
                    </a:ext>
                  </a:extLst>
                </p:cNvPr>
                <p:cNvSpPr txBox="1"/>
                <p:nvPr/>
              </p:nvSpPr>
              <p:spPr>
                <a:xfrm>
                  <a:off x="8556085" y="4283958"/>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48" name="TextBox 47">
                  <a:extLst>
                    <a:ext uri="{FF2B5EF4-FFF2-40B4-BE49-F238E27FC236}">
                      <a16:creationId xmlns:a16="http://schemas.microsoft.com/office/drawing/2014/main" id="{5D9431F3-E12E-29B9-2F0D-EC1C668BAA05}"/>
                    </a:ext>
                  </a:extLst>
                </p:cNvPr>
                <p:cNvSpPr txBox="1">
                  <a:spLocks noRot="1" noChangeAspect="1" noMove="1" noResize="1" noEditPoints="1" noAdjustHandles="1" noChangeArrowheads="1" noChangeShapeType="1" noTextEdit="1"/>
                </p:cNvSpPr>
                <p:nvPr/>
              </p:nvSpPr>
              <p:spPr>
                <a:xfrm>
                  <a:off x="8556085" y="4283958"/>
                  <a:ext cx="761747" cy="276999"/>
                </a:xfrm>
                <a:prstGeom prst="rect">
                  <a:avLst/>
                </a:prstGeom>
                <a:blipFill>
                  <a:blip r:embed="rId1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788B73D-39AB-86E3-754E-614B2BF8D31F}"/>
                    </a:ext>
                  </a:extLst>
                </p:cNvPr>
                <p:cNvSpPr txBox="1"/>
                <p:nvPr/>
              </p:nvSpPr>
              <p:spPr>
                <a:xfrm>
                  <a:off x="9180920" y="4294866"/>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06569</m:t>
                        </m:r>
                      </m:oMath>
                    </m:oMathPara>
                  </a14:m>
                  <a:endParaRPr lang="en-GB" sz="1200" dirty="0">
                    <a:solidFill>
                      <a:srgbClr val="4472C4"/>
                    </a:solidFill>
                  </a:endParaRPr>
                </a:p>
              </p:txBody>
            </p:sp>
          </mc:Choice>
          <mc:Fallback xmlns="">
            <p:sp>
              <p:nvSpPr>
                <p:cNvPr id="49" name="TextBox 48">
                  <a:extLst>
                    <a:ext uri="{FF2B5EF4-FFF2-40B4-BE49-F238E27FC236}">
                      <a16:creationId xmlns:a16="http://schemas.microsoft.com/office/drawing/2014/main" id="{2788B73D-39AB-86E3-754E-614B2BF8D31F}"/>
                    </a:ext>
                  </a:extLst>
                </p:cNvPr>
                <p:cNvSpPr txBox="1">
                  <a:spLocks noRot="1" noChangeAspect="1" noMove="1" noResize="1" noEditPoints="1" noAdjustHandles="1" noChangeArrowheads="1" noChangeShapeType="1" noTextEdit="1"/>
                </p:cNvSpPr>
                <p:nvPr/>
              </p:nvSpPr>
              <p:spPr>
                <a:xfrm>
                  <a:off x="9180920" y="4294866"/>
                  <a:ext cx="761747" cy="276999"/>
                </a:xfrm>
                <a:prstGeom prst="rect">
                  <a:avLst/>
                </a:prstGeom>
                <a:blipFill>
                  <a:blip r:embed="rId1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CEB7C51-F896-6673-C4BE-9D5496E21031}"/>
                    </a:ext>
                  </a:extLst>
                </p:cNvPr>
                <p:cNvSpPr txBox="1"/>
                <p:nvPr/>
              </p:nvSpPr>
              <p:spPr>
                <a:xfrm>
                  <a:off x="7970636" y="5479730"/>
                  <a:ext cx="761747" cy="2769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50" name="TextBox 49">
                  <a:extLst>
                    <a:ext uri="{FF2B5EF4-FFF2-40B4-BE49-F238E27FC236}">
                      <a16:creationId xmlns:a16="http://schemas.microsoft.com/office/drawing/2014/main" id="{7CEB7C51-F896-6673-C4BE-9D5496E21031}"/>
                    </a:ext>
                  </a:extLst>
                </p:cNvPr>
                <p:cNvSpPr txBox="1">
                  <a:spLocks noRot="1" noChangeAspect="1" noMove="1" noResize="1" noEditPoints="1" noAdjustHandles="1" noChangeArrowheads="1" noChangeShapeType="1" noTextEdit="1"/>
                </p:cNvSpPr>
                <p:nvPr/>
              </p:nvSpPr>
              <p:spPr>
                <a:xfrm>
                  <a:off x="7970636" y="5479730"/>
                  <a:ext cx="761747" cy="276999"/>
                </a:xfrm>
                <a:prstGeom prst="rect">
                  <a:avLst/>
                </a:prstGeom>
                <a:blipFill>
                  <a:blip r:embed="rId1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8A59FFE-6EDC-30E2-BE00-2DC2F46F7B3D}"/>
                    </a:ext>
                  </a:extLst>
                </p:cNvPr>
                <p:cNvSpPr txBox="1"/>
                <p:nvPr/>
              </p:nvSpPr>
              <p:spPr>
                <a:xfrm>
                  <a:off x="8562966" y="5484631"/>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51" name="TextBox 50">
                  <a:extLst>
                    <a:ext uri="{FF2B5EF4-FFF2-40B4-BE49-F238E27FC236}">
                      <a16:creationId xmlns:a16="http://schemas.microsoft.com/office/drawing/2014/main" id="{38A59FFE-6EDC-30E2-BE00-2DC2F46F7B3D}"/>
                    </a:ext>
                  </a:extLst>
                </p:cNvPr>
                <p:cNvSpPr txBox="1">
                  <a:spLocks noRot="1" noChangeAspect="1" noMove="1" noResize="1" noEditPoints="1" noAdjustHandles="1" noChangeArrowheads="1" noChangeShapeType="1" noTextEdit="1"/>
                </p:cNvSpPr>
                <p:nvPr/>
              </p:nvSpPr>
              <p:spPr>
                <a:xfrm>
                  <a:off x="8562966" y="5484631"/>
                  <a:ext cx="761747" cy="276999"/>
                </a:xfrm>
                <a:prstGeom prst="rect">
                  <a:avLst/>
                </a:prstGeom>
                <a:blipFill>
                  <a:blip r:embed="rId2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F0C587E-42CB-922B-B25A-C91EDABCA278}"/>
                    </a:ext>
                  </a:extLst>
                </p:cNvPr>
                <p:cNvSpPr txBox="1"/>
                <p:nvPr/>
              </p:nvSpPr>
              <p:spPr>
                <a:xfrm>
                  <a:off x="9170823" y="5479729"/>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32847</m:t>
                        </m:r>
                      </m:oMath>
                    </m:oMathPara>
                  </a14:m>
                  <a:endParaRPr lang="en-GB" sz="1200" dirty="0">
                    <a:solidFill>
                      <a:schemeClr val="accent1"/>
                    </a:solidFill>
                  </a:endParaRPr>
                </a:p>
              </p:txBody>
            </p:sp>
          </mc:Choice>
          <mc:Fallback xmlns="">
            <p:sp>
              <p:nvSpPr>
                <p:cNvPr id="52" name="TextBox 51">
                  <a:extLst>
                    <a:ext uri="{FF2B5EF4-FFF2-40B4-BE49-F238E27FC236}">
                      <a16:creationId xmlns:a16="http://schemas.microsoft.com/office/drawing/2014/main" id="{EF0C587E-42CB-922B-B25A-C91EDABCA278}"/>
                    </a:ext>
                  </a:extLst>
                </p:cNvPr>
                <p:cNvSpPr txBox="1">
                  <a:spLocks noRot="1" noChangeAspect="1" noMove="1" noResize="1" noEditPoints="1" noAdjustHandles="1" noChangeArrowheads="1" noChangeShapeType="1" noTextEdit="1"/>
                </p:cNvSpPr>
                <p:nvPr/>
              </p:nvSpPr>
              <p:spPr>
                <a:xfrm>
                  <a:off x="9170823" y="5479729"/>
                  <a:ext cx="761747" cy="276999"/>
                </a:xfrm>
                <a:prstGeom prst="rect">
                  <a:avLst/>
                </a:prstGeom>
                <a:blipFill>
                  <a:blip r:embed="rId2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99B2E27-7B06-FAB5-5B42-8893A62F66E7}"/>
                    </a:ext>
                  </a:extLst>
                </p:cNvPr>
                <p:cNvSpPr txBox="1"/>
                <p:nvPr/>
              </p:nvSpPr>
              <p:spPr>
                <a:xfrm>
                  <a:off x="7962030" y="4879268"/>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03650</m:t>
                        </m:r>
                      </m:oMath>
                    </m:oMathPara>
                  </a14:m>
                  <a:endParaRPr lang="en-GB" sz="1200" dirty="0">
                    <a:solidFill>
                      <a:schemeClr val="accent1"/>
                    </a:solidFill>
                  </a:endParaRPr>
                </a:p>
              </p:txBody>
            </p:sp>
          </mc:Choice>
          <mc:Fallback xmlns="">
            <p:sp>
              <p:nvSpPr>
                <p:cNvPr id="53" name="TextBox 52">
                  <a:extLst>
                    <a:ext uri="{FF2B5EF4-FFF2-40B4-BE49-F238E27FC236}">
                      <a16:creationId xmlns:a16="http://schemas.microsoft.com/office/drawing/2014/main" id="{799B2E27-7B06-FAB5-5B42-8893A62F66E7}"/>
                    </a:ext>
                  </a:extLst>
                </p:cNvPr>
                <p:cNvSpPr txBox="1">
                  <a:spLocks noRot="1" noChangeAspect="1" noMove="1" noResize="1" noEditPoints="1" noAdjustHandles="1" noChangeArrowheads="1" noChangeShapeType="1" noTextEdit="1"/>
                </p:cNvSpPr>
                <p:nvPr/>
              </p:nvSpPr>
              <p:spPr>
                <a:xfrm>
                  <a:off x="7962030" y="4879268"/>
                  <a:ext cx="761747" cy="276999"/>
                </a:xfrm>
                <a:prstGeom prst="rect">
                  <a:avLst/>
                </a:prstGeom>
                <a:blipFill>
                  <a:blip r:embed="rId2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76FE756-CB2C-3D96-DA2E-76D5644F862A}"/>
                    </a:ext>
                  </a:extLst>
                </p:cNvPr>
                <p:cNvSpPr txBox="1"/>
                <p:nvPr/>
              </p:nvSpPr>
              <p:spPr>
                <a:xfrm>
                  <a:off x="9771637" y="5484631"/>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a:solidFill>
                              <a:schemeClr val="accent1"/>
                            </a:solidFill>
                            <a:latin typeface="Cambria Math" panose="02040503050406030204" pitchFamily="18" charset="0"/>
                          </a:rPr>
                          <m:t>0.00365</m:t>
                        </m:r>
                      </m:oMath>
                    </m:oMathPara>
                  </a14:m>
                  <a:endParaRPr lang="en-GB" sz="1200" dirty="0">
                    <a:solidFill>
                      <a:schemeClr val="accent1"/>
                    </a:solidFill>
                  </a:endParaRPr>
                </a:p>
              </p:txBody>
            </p:sp>
          </mc:Choice>
          <mc:Fallback xmlns="">
            <p:sp>
              <p:nvSpPr>
                <p:cNvPr id="54" name="TextBox 53">
                  <a:extLst>
                    <a:ext uri="{FF2B5EF4-FFF2-40B4-BE49-F238E27FC236}">
                      <a16:creationId xmlns:a16="http://schemas.microsoft.com/office/drawing/2014/main" id="{C76FE756-CB2C-3D96-DA2E-76D5644F862A}"/>
                    </a:ext>
                  </a:extLst>
                </p:cNvPr>
                <p:cNvSpPr txBox="1">
                  <a:spLocks noRot="1" noChangeAspect="1" noMove="1" noResize="1" noEditPoints="1" noAdjustHandles="1" noChangeArrowheads="1" noChangeShapeType="1" noTextEdit="1"/>
                </p:cNvSpPr>
                <p:nvPr/>
              </p:nvSpPr>
              <p:spPr>
                <a:xfrm>
                  <a:off x="9771637" y="5484631"/>
                  <a:ext cx="761747" cy="276999"/>
                </a:xfrm>
                <a:prstGeom prst="rect">
                  <a:avLst/>
                </a:prstGeom>
                <a:blipFill>
                  <a:blip r:embed="rId2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32BF23D-E194-4366-2E80-7074FDC5C262}"/>
                    </a:ext>
                  </a:extLst>
                </p:cNvPr>
                <p:cNvSpPr txBox="1"/>
                <p:nvPr/>
              </p:nvSpPr>
              <p:spPr>
                <a:xfrm>
                  <a:off x="9170823" y="4901493"/>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32847</m:t>
                        </m:r>
                      </m:oMath>
                    </m:oMathPara>
                  </a14:m>
                  <a:endParaRPr lang="en-GB" sz="1200" dirty="0">
                    <a:solidFill>
                      <a:srgbClr val="4472C4"/>
                    </a:solidFill>
                  </a:endParaRPr>
                </a:p>
              </p:txBody>
            </p:sp>
          </mc:Choice>
          <mc:Fallback xmlns="">
            <p:sp>
              <p:nvSpPr>
                <p:cNvPr id="55" name="TextBox 54">
                  <a:extLst>
                    <a:ext uri="{FF2B5EF4-FFF2-40B4-BE49-F238E27FC236}">
                      <a16:creationId xmlns:a16="http://schemas.microsoft.com/office/drawing/2014/main" id="{432BF23D-E194-4366-2E80-7074FDC5C262}"/>
                    </a:ext>
                  </a:extLst>
                </p:cNvPr>
                <p:cNvSpPr txBox="1">
                  <a:spLocks noRot="1" noChangeAspect="1" noMove="1" noResize="1" noEditPoints="1" noAdjustHandles="1" noChangeArrowheads="1" noChangeShapeType="1" noTextEdit="1"/>
                </p:cNvSpPr>
                <p:nvPr/>
              </p:nvSpPr>
              <p:spPr>
                <a:xfrm>
                  <a:off x="9170823" y="4901493"/>
                  <a:ext cx="761747" cy="276999"/>
                </a:xfrm>
                <a:prstGeom prst="rect">
                  <a:avLst/>
                </a:prstGeom>
                <a:blipFill>
                  <a:blip r:embed="rId24"/>
                  <a:stretch>
                    <a:fillRect/>
                  </a:stretch>
                </a:blipFill>
              </p:spPr>
              <p:txBody>
                <a:bodyPr/>
                <a:lstStyle/>
                <a:p>
                  <a:r>
                    <a:rPr lang="en-DE">
                      <a:noFill/>
                    </a:rPr>
                    <a:t> </a:t>
                  </a:r>
                </a:p>
              </p:txBody>
            </p:sp>
          </mc:Fallback>
        </mc:AlternateContent>
      </p:grpSp>
    </p:spTree>
    <p:extLst>
      <p:ext uri="{BB962C8B-B14F-4D97-AF65-F5344CB8AC3E}">
        <p14:creationId xmlns:p14="http://schemas.microsoft.com/office/powerpoint/2010/main" val="351320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el 1"/>
          <p:cNvSpPr>
            <a:spLocks noGrp="1"/>
          </p:cNvSpPr>
          <p:nvPr>
            <p:ph type="title"/>
          </p:nvPr>
        </p:nvSpPr>
        <p:spPr/>
        <p:txBody>
          <a:bodyPr/>
          <a:lstStyle/>
          <a:p>
            <a:r>
              <a:rPr lang="de-DE"/>
              <a:t>Example Scenario</a:t>
            </a:r>
          </a:p>
        </p:txBody>
      </p:sp>
      <p:sp>
        <p:nvSpPr>
          <p:cNvPr id="3" name="Date Placeholder 2">
            <a:extLst>
              <a:ext uri="{FF2B5EF4-FFF2-40B4-BE49-F238E27FC236}">
                <a16:creationId xmlns:a16="http://schemas.microsoft.com/office/drawing/2014/main" id="{DE9D8942-C2DF-E24B-B6AE-CC4CA85CCCA8}"/>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C91F3494-9F32-0434-3FD9-8A9384E659B5}"/>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BD10834A-4D27-1A47-BD10-CB569D8D0283}"/>
              </a:ext>
            </a:extLst>
          </p:cNvPr>
          <p:cNvSpPr>
            <a:spLocks noGrp="1"/>
          </p:cNvSpPr>
          <p:nvPr>
            <p:ph type="sldNum" sz="quarter" idx="4"/>
          </p:nvPr>
        </p:nvSpPr>
        <p:spPr/>
        <p:txBody>
          <a:bodyPr/>
          <a:lstStyle/>
          <a:p>
            <a:fld id="{67C9959E-8E6B-B04C-9955-EA096F41CA7A}" type="slidenum">
              <a:rPr lang="en-GB" smtClean="0"/>
              <a:pPr/>
              <a:t>12</a:t>
            </a:fld>
            <a:endParaRPr lang="en-GB"/>
          </a:p>
        </p:txBody>
      </p:sp>
      <p:grpSp>
        <p:nvGrpSpPr>
          <p:cNvPr id="6" name="Group 5">
            <a:extLst>
              <a:ext uri="{FF2B5EF4-FFF2-40B4-BE49-F238E27FC236}">
                <a16:creationId xmlns:a16="http://schemas.microsoft.com/office/drawing/2014/main" id="{A2653532-6BF3-0F03-0A2A-5252B73FB264}"/>
              </a:ext>
            </a:extLst>
          </p:cNvPr>
          <p:cNvGrpSpPr/>
          <p:nvPr/>
        </p:nvGrpSpPr>
        <p:grpSpPr>
          <a:xfrm>
            <a:off x="4499426" y="3415122"/>
            <a:ext cx="2864301" cy="2487718"/>
            <a:chOff x="4069899" y="3421951"/>
            <a:chExt cx="2864301" cy="2487718"/>
          </a:xfrm>
        </p:grpSpPr>
        <p:grpSp>
          <p:nvGrpSpPr>
            <p:cNvPr id="29" name="Group 28">
              <a:extLst>
                <a:ext uri="{FF2B5EF4-FFF2-40B4-BE49-F238E27FC236}">
                  <a16:creationId xmlns:a16="http://schemas.microsoft.com/office/drawing/2014/main" id="{5AEC5BE7-1FBF-3E45-9F52-A8E14918AF5D}"/>
                </a:ext>
              </a:extLst>
            </p:cNvPr>
            <p:cNvGrpSpPr/>
            <p:nvPr/>
          </p:nvGrpSpPr>
          <p:grpSpPr>
            <a:xfrm>
              <a:off x="4069899" y="3421951"/>
              <a:ext cx="2864301" cy="2185072"/>
              <a:chOff x="628650" y="1264833"/>
              <a:chExt cx="2864301" cy="2185072"/>
            </a:xfrm>
          </p:grpSpPr>
          <p:grpSp>
            <p:nvGrpSpPr>
              <p:cNvPr id="57" name="Group 3">
                <a:extLst>
                  <a:ext uri="{FF2B5EF4-FFF2-40B4-BE49-F238E27FC236}">
                    <a16:creationId xmlns:a16="http://schemas.microsoft.com/office/drawing/2014/main" id="{7336857B-9606-0F4C-A70D-F888E7A1D9DD}"/>
                  </a:ext>
                </a:extLst>
              </p:cNvPr>
              <p:cNvGrpSpPr>
                <a:grpSpLocks/>
              </p:cNvGrpSpPr>
              <p:nvPr/>
            </p:nvGrpSpPr>
            <p:grpSpPr bwMode="auto">
              <a:xfrm>
                <a:off x="996657" y="1264836"/>
                <a:ext cx="2438400" cy="1828800"/>
                <a:chOff x="960" y="1152"/>
                <a:chExt cx="1536" cy="1152"/>
              </a:xfrm>
            </p:grpSpPr>
            <p:sp>
              <p:nvSpPr>
                <p:cNvPr id="58" name="Rectangle 4">
                  <a:extLst>
                    <a:ext uri="{FF2B5EF4-FFF2-40B4-BE49-F238E27FC236}">
                      <a16:creationId xmlns:a16="http://schemas.microsoft.com/office/drawing/2014/main" id="{BA1455B2-077F-E04F-8C12-5347BB6878CB}"/>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9" name="Line 5">
                  <a:extLst>
                    <a:ext uri="{FF2B5EF4-FFF2-40B4-BE49-F238E27FC236}">
                      <a16:creationId xmlns:a16="http://schemas.microsoft.com/office/drawing/2014/main" id="{A4058E93-AA55-3C45-9972-897238F3438F}"/>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60" name="Line 6">
                  <a:extLst>
                    <a:ext uri="{FF2B5EF4-FFF2-40B4-BE49-F238E27FC236}">
                      <a16:creationId xmlns:a16="http://schemas.microsoft.com/office/drawing/2014/main" id="{C7DB2EC0-6DB9-7447-8FE8-E24E2D2B345B}"/>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61" name="Line 7">
                  <a:extLst>
                    <a:ext uri="{FF2B5EF4-FFF2-40B4-BE49-F238E27FC236}">
                      <a16:creationId xmlns:a16="http://schemas.microsoft.com/office/drawing/2014/main" id="{781B6CCE-94B7-5844-BF93-6403998D9932}"/>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62" name="Line 8">
                  <a:extLst>
                    <a:ext uri="{FF2B5EF4-FFF2-40B4-BE49-F238E27FC236}">
                      <a16:creationId xmlns:a16="http://schemas.microsoft.com/office/drawing/2014/main" id="{3FFA19BC-D143-3342-B0FE-D587794D0875}"/>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63" name="Line 9">
                  <a:extLst>
                    <a:ext uri="{FF2B5EF4-FFF2-40B4-BE49-F238E27FC236}">
                      <a16:creationId xmlns:a16="http://schemas.microsoft.com/office/drawing/2014/main" id="{2F5BD17E-32DC-784C-99F5-7A4520A60002}"/>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64" name="Rectangle 10">
                  <a:extLst>
                    <a:ext uri="{FF2B5EF4-FFF2-40B4-BE49-F238E27FC236}">
                      <a16:creationId xmlns:a16="http://schemas.microsoft.com/office/drawing/2014/main" id="{0A07CC4A-742E-0C49-BD09-F786B5CA99BC}"/>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p:sp>
            <p:nvSpPr>
              <p:cNvPr id="65" name="Rectangle 64">
                <a:extLst>
                  <a:ext uri="{FF2B5EF4-FFF2-40B4-BE49-F238E27FC236}">
                    <a16:creationId xmlns:a16="http://schemas.microsoft.com/office/drawing/2014/main" id="{7D567A04-E2E6-5543-81C6-4CFB8A44B870}"/>
                  </a:ext>
                </a:extLst>
              </p:cNvPr>
              <p:cNvSpPr>
                <a:spLocks noChangeArrowheads="1"/>
              </p:cNvSpPr>
              <p:nvPr/>
            </p:nvSpPr>
            <p:spPr bwMode="auto">
              <a:xfrm>
                <a:off x="2825458" y="12648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chemeClr val="accent6"/>
                    </a:solidFill>
                  </a:rPr>
                  <a:t>0.000</a:t>
                </a:r>
                <a:endParaRPr lang="en-US" i="1" dirty="0">
                  <a:solidFill>
                    <a:schemeClr val="accent6"/>
                  </a:solidFill>
                </a:endParaRPr>
              </a:p>
            </p:txBody>
          </p:sp>
          <p:sp>
            <p:nvSpPr>
              <p:cNvPr id="66" name="Text Box 18">
                <a:extLst>
                  <a:ext uri="{FF2B5EF4-FFF2-40B4-BE49-F238E27FC236}">
                    <a16:creationId xmlns:a16="http://schemas.microsoft.com/office/drawing/2014/main" id="{3BE4947C-2198-6941-ABF2-6CBBF88B3633}"/>
                  </a:ext>
                </a:extLst>
              </p:cNvPr>
              <p:cNvSpPr txBox="1">
                <a:spLocks noChangeArrowheads="1"/>
              </p:cNvSpPr>
              <p:nvPr/>
            </p:nvSpPr>
            <p:spPr bwMode="auto">
              <a:xfrm>
                <a:off x="628650" y="20137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67" name="Text Box 19">
                <a:extLst>
                  <a:ext uri="{FF2B5EF4-FFF2-40B4-BE49-F238E27FC236}">
                    <a16:creationId xmlns:a16="http://schemas.microsoft.com/office/drawing/2014/main" id="{C187FF44-9D2A-BF4F-BBF1-7DA423E57A09}"/>
                  </a:ext>
                </a:extLst>
              </p:cNvPr>
              <p:cNvSpPr txBox="1">
                <a:spLocks noChangeArrowheads="1"/>
              </p:cNvSpPr>
              <p:nvPr/>
            </p:nvSpPr>
            <p:spPr bwMode="auto">
              <a:xfrm>
                <a:off x="628650" y="1404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3</a:t>
                </a:r>
              </a:p>
            </p:txBody>
          </p:sp>
          <p:sp>
            <p:nvSpPr>
              <p:cNvPr id="68" name="Text Box 20">
                <a:extLst>
                  <a:ext uri="{FF2B5EF4-FFF2-40B4-BE49-F238E27FC236}">
                    <a16:creationId xmlns:a16="http://schemas.microsoft.com/office/drawing/2014/main" id="{F2D52D67-A12D-6F4A-ACB7-88C7BCB63EE1}"/>
                  </a:ext>
                </a:extLst>
              </p:cNvPr>
              <p:cNvSpPr txBox="1">
                <a:spLocks noChangeArrowheads="1"/>
              </p:cNvSpPr>
              <p:nvPr/>
            </p:nvSpPr>
            <p:spPr bwMode="auto">
              <a:xfrm>
                <a:off x="628650" y="2547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69" name="Text Box 21">
                <a:extLst>
                  <a:ext uri="{FF2B5EF4-FFF2-40B4-BE49-F238E27FC236}">
                    <a16:creationId xmlns:a16="http://schemas.microsoft.com/office/drawing/2014/main" id="{CB285240-A049-4548-9B1B-63D8B9FDA692}"/>
                  </a:ext>
                </a:extLst>
              </p:cNvPr>
              <p:cNvSpPr txBox="1">
                <a:spLocks noChangeArrowheads="1"/>
              </p:cNvSpPr>
              <p:nvPr/>
            </p:nvSpPr>
            <p:spPr bwMode="auto">
              <a:xfrm>
                <a:off x="29908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70" name="Text Box 22">
                <a:extLst>
                  <a:ext uri="{FF2B5EF4-FFF2-40B4-BE49-F238E27FC236}">
                    <a16:creationId xmlns:a16="http://schemas.microsoft.com/office/drawing/2014/main" id="{8945E148-B3BA-3D48-873C-2DBA0BC465F8}"/>
                  </a:ext>
                </a:extLst>
              </p:cNvPr>
              <p:cNvSpPr txBox="1">
                <a:spLocks noChangeArrowheads="1"/>
              </p:cNvSpPr>
              <p:nvPr/>
            </p:nvSpPr>
            <p:spPr bwMode="auto">
              <a:xfrm>
                <a:off x="23812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71" name="Text Box 23">
                <a:extLst>
                  <a:ext uri="{FF2B5EF4-FFF2-40B4-BE49-F238E27FC236}">
                    <a16:creationId xmlns:a16="http://schemas.microsoft.com/office/drawing/2014/main" id="{9602D7A8-2E18-5C40-8352-2D31111FE2A4}"/>
                  </a:ext>
                </a:extLst>
              </p:cNvPr>
              <p:cNvSpPr txBox="1">
                <a:spLocks noChangeArrowheads="1"/>
              </p:cNvSpPr>
              <p:nvPr/>
            </p:nvSpPr>
            <p:spPr bwMode="auto">
              <a:xfrm>
                <a:off x="17716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72" name="Text Box 24">
                <a:extLst>
                  <a:ext uri="{FF2B5EF4-FFF2-40B4-BE49-F238E27FC236}">
                    <a16:creationId xmlns:a16="http://schemas.microsoft.com/office/drawing/2014/main" id="{61DBBFF4-8CC3-2C47-AAB4-4E72472EA30C}"/>
                  </a:ext>
                </a:extLst>
              </p:cNvPr>
              <p:cNvSpPr txBox="1">
                <a:spLocks noChangeArrowheads="1"/>
              </p:cNvSpPr>
              <p:nvPr/>
            </p:nvSpPr>
            <p:spPr bwMode="auto">
              <a:xfrm>
                <a:off x="11620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p:sp>
            <p:nvSpPr>
              <p:cNvPr id="73" name="Rectangle 72">
                <a:extLst>
                  <a:ext uri="{FF2B5EF4-FFF2-40B4-BE49-F238E27FC236}">
                    <a16:creationId xmlns:a16="http://schemas.microsoft.com/office/drawing/2014/main" id="{2A4FC120-7546-E744-A70F-F0DEAF0AF1FA}"/>
                  </a:ext>
                </a:extLst>
              </p:cNvPr>
              <p:cNvSpPr>
                <a:spLocks noChangeArrowheads="1"/>
              </p:cNvSpPr>
              <p:nvPr/>
            </p:nvSpPr>
            <p:spPr bwMode="auto">
              <a:xfrm>
                <a:off x="2825454" y="18744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rgbClr val="FFC000"/>
                    </a:solidFill>
                  </a:rPr>
                  <a:t>0.000</a:t>
                </a:r>
                <a:endParaRPr lang="en-US" i="1" dirty="0">
                  <a:solidFill>
                    <a:srgbClr val="FFC000"/>
                  </a:solidFill>
                </a:endParaRPr>
              </a:p>
            </p:txBody>
          </p:sp>
          <p:sp>
            <p:nvSpPr>
              <p:cNvPr id="74" name="TextBox 73">
                <a:extLst>
                  <a:ext uri="{FF2B5EF4-FFF2-40B4-BE49-F238E27FC236}">
                    <a16:creationId xmlns:a16="http://schemas.microsoft.com/office/drawing/2014/main" id="{D74CA54B-A114-5241-966D-C503A481DC39}"/>
                  </a:ext>
                </a:extLst>
              </p:cNvPr>
              <p:cNvSpPr txBox="1"/>
              <p:nvPr/>
            </p:nvSpPr>
            <p:spPr>
              <a:xfrm>
                <a:off x="972309" y="1393966"/>
                <a:ext cx="710451" cy="369332"/>
              </a:xfrm>
              <a:prstGeom prst="rect">
                <a:avLst/>
              </a:prstGeom>
              <a:noFill/>
            </p:spPr>
            <p:txBody>
              <a:bodyPr wrap="none" rtlCol="0">
                <a:spAutoFit/>
              </a:bodyPr>
              <a:lstStyle/>
              <a:p>
                <a:r>
                  <a:rPr lang="en-GB" dirty="0">
                    <a:solidFill>
                      <a:schemeClr val="accent1"/>
                    </a:solidFill>
                  </a:rPr>
                  <a:t>0.111</a:t>
                </a:r>
              </a:p>
            </p:txBody>
          </p:sp>
          <p:sp>
            <p:nvSpPr>
              <p:cNvPr id="75" name="TextBox 74">
                <a:extLst>
                  <a:ext uri="{FF2B5EF4-FFF2-40B4-BE49-F238E27FC236}">
                    <a16:creationId xmlns:a16="http://schemas.microsoft.com/office/drawing/2014/main" id="{72BF3666-5AEE-9B4C-9B23-9F17D80B3ACF}"/>
                  </a:ext>
                </a:extLst>
              </p:cNvPr>
              <p:cNvSpPr txBox="1"/>
              <p:nvPr/>
            </p:nvSpPr>
            <p:spPr>
              <a:xfrm>
                <a:off x="1555391" y="1388471"/>
                <a:ext cx="710451" cy="369332"/>
              </a:xfrm>
              <a:prstGeom prst="rect">
                <a:avLst/>
              </a:prstGeom>
              <a:noFill/>
            </p:spPr>
            <p:txBody>
              <a:bodyPr wrap="none" rtlCol="0">
                <a:spAutoFit/>
              </a:bodyPr>
              <a:lstStyle/>
              <a:p>
                <a:r>
                  <a:rPr lang="en-GB" dirty="0">
                    <a:solidFill>
                      <a:schemeClr val="accent1"/>
                    </a:solidFill>
                  </a:rPr>
                  <a:t>0.111</a:t>
                </a:r>
              </a:p>
            </p:txBody>
          </p:sp>
          <p:sp>
            <p:nvSpPr>
              <p:cNvPr id="76" name="TextBox 75">
                <a:extLst>
                  <a:ext uri="{FF2B5EF4-FFF2-40B4-BE49-F238E27FC236}">
                    <a16:creationId xmlns:a16="http://schemas.microsoft.com/office/drawing/2014/main" id="{A35FE785-5116-174D-9F00-B8C99253DA6D}"/>
                  </a:ext>
                </a:extLst>
              </p:cNvPr>
              <p:cNvSpPr txBox="1"/>
              <p:nvPr/>
            </p:nvSpPr>
            <p:spPr>
              <a:xfrm>
                <a:off x="2191704" y="1390422"/>
                <a:ext cx="710451" cy="369332"/>
              </a:xfrm>
              <a:prstGeom prst="rect">
                <a:avLst/>
              </a:prstGeom>
              <a:noFill/>
            </p:spPr>
            <p:txBody>
              <a:bodyPr wrap="none" rtlCol="0">
                <a:spAutoFit/>
              </a:bodyPr>
              <a:lstStyle/>
              <a:p>
                <a:r>
                  <a:rPr lang="en-GB" dirty="0">
                    <a:solidFill>
                      <a:schemeClr val="accent1"/>
                    </a:solidFill>
                  </a:rPr>
                  <a:t>0.111</a:t>
                </a:r>
              </a:p>
            </p:txBody>
          </p:sp>
          <p:sp>
            <p:nvSpPr>
              <p:cNvPr id="77" name="TextBox 76">
                <a:extLst>
                  <a:ext uri="{FF2B5EF4-FFF2-40B4-BE49-F238E27FC236}">
                    <a16:creationId xmlns:a16="http://schemas.microsoft.com/office/drawing/2014/main" id="{FBCD5C4E-56EF-C640-93CD-79FA8C77E985}"/>
                  </a:ext>
                </a:extLst>
              </p:cNvPr>
              <p:cNvSpPr txBox="1"/>
              <p:nvPr/>
            </p:nvSpPr>
            <p:spPr>
              <a:xfrm>
                <a:off x="971085" y="2576867"/>
                <a:ext cx="710451" cy="369332"/>
              </a:xfrm>
              <a:prstGeom prst="rect">
                <a:avLst/>
              </a:prstGeom>
              <a:noFill/>
            </p:spPr>
            <p:txBody>
              <a:bodyPr wrap="none" rtlCol="0">
                <a:spAutoFit/>
              </a:bodyPr>
              <a:lstStyle/>
              <a:p>
                <a:r>
                  <a:rPr lang="en-GB" dirty="0">
                    <a:solidFill>
                      <a:schemeClr val="accent1"/>
                    </a:solidFill>
                  </a:rPr>
                  <a:t>0.111</a:t>
                </a:r>
              </a:p>
            </p:txBody>
          </p:sp>
          <p:sp>
            <p:nvSpPr>
              <p:cNvPr id="78" name="TextBox 77">
                <a:extLst>
                  <a:ext uri="{FF2B5EF4-FFF2-40B4-BE49-F238E27FC236}">
                    <a16:creationId xmlns:a16="http://schemas.microsoft.com/office/drawing/2014/main" id="{FEF4FB95-46F5-D545-883C-C6177E992116}"/>
                  </a:ext>
                </a:extLst>
              </p:cNvPr>
              <p:cNvSpPr txBox="1"/>
              <p:nvPr/>
            </p:nvSpPr>
            <p:spPr>
              <a:xfrm>
                <a:off x="1554167" y="2571372"/>
                <a:ext cx="710451" cy="369332"/>
              </a:xfrm>
              <a:prstGeom prst="rect">
                <a:avLst/>
              </a:prstGeom>
              <a:noFill/>
            </p:spPr>
            <p:txBody>
              <a:bodyPr wrap="none" rtlCol="0">
                <a:spAutoFit/>
              </a:bodyPr>
              <a:lstStyle/>
              <a:p>
                <a:r>
                  <a:rPr lang="en-GB" dirty="0">
                    <a:solidFill>
                      <a:schemeClr val="accent1"/>
                    </a:solidFill>
                  </a:rPr>
                  <a:t>0.111</a:t>
                </a:r>
              </a:p>
            </p:txBody>
          </p:sp>
          <p:sp>
            <p:nvSpPr>
              <p:cNvPr id="79" name="TextBox 78">
                <a:extLst>
                  <a:ext uri="{FF2B5EF4-FFF2-40B4-BE49-F238E27FC236}">
                    <a16:creationId xmlns:a16="http://schemas.microsoft.com/office/drawing/2014/main" id="{B533F449-41B5-1548-95DD-ABAE46CA4D36}"/>
                  </a:ext>
                </a:extLst>
              </p:cNvPr>
              <p:cNvSpPr txBox="1"/>
              <p:nvPr/>
            </p:nvSpPr>
            <p:spPr>
              <a:xfrm>
                <a:off x="2190480" y="2573323"/>
                <a:ext cx="710451" cy="369332"/>
              </a:xfrm>
              <a:prstGeom prst="rect">
                <a:avLst/>
              </a:prstGeom>
              <a:noFill/>
            </p:spPr>
            <p:txBody>
              <a:bodyPr wrap="none" rtlCol="0">
                <a:spAutoFit/>
              </a:bodyPr>
              <a:lstStyle/>
              <a:p>
                <a:r>
                  <a:rPr lang="en-GB" dirty="0">
                    <a:solidFill>
                      <a:schemeClr val="accent1"/>
                    </a:solidFill>
                  </a:rPr>
                  <a:t>0.111</a:t>
                </a:r>
              </a:p>
            </p:txBody>
          </p:sp>
          <p:sp>
            <p:nvSpPr>
              <p:cNvPr id="80" name="TextBox 79">
                <a:extLst>
                  <a:ext uri="{FF2B5EF4-FFF2-40B4-BE49-F238E27FC236}">
                    <a16:creationId xmlns:a16="http://schemas.microsoft.com/office/drawing/2014/main" id="{659A8A07-7E64-B84A-9EAE-9993D34ED839}"/>
                  </a:ext>
                </a:extLst>
              </p:cNvPr>
              <p:cNvSpPr txBox="1"/>
              <p:nvPr/>
            </p:nvSpPr>
            <p:spPr>
              <a:xfrm>
                <a:off x="971085" y="1990378"/>
                <a:ext cx="710451" cy="369332"/>
              </a:xfrm>
              <a:prstGeom prst="rect">
                <a:avLst/>
              </a:prstGeom>
              <a:noFill/>
            </p:spPr>
            <p:txBody>
              <a:bodyPr wrap="none" rtlCol="0">
                <a:spAutoFit/>
              </a:bodyPr>
              <a:lstStyle/>
              <a:p>
                <a:r>
                  <a:rPr lang="en-GB" dirty="0">
                    <a:solidFill>
                      <a:schemeClr val="accent1"/>
                    </a:solidFill>
                  </a:rPr>
                  <a:t>0.111</a:t>
                </a:r>
              </a:p>
            </p:txBody>
          </p:sp>
          <p:sp>
            <p:nvSpPr>
              <p:cNvPr id="81" name="TextBox 80">
                <a:extLst>
                  <a:ext uri="{FF2B5EF4-FFF2-40B4-BE49-F238E27FC236}">
                    <a16:creationId xmlns:a16="http://schemas.microsoft.com/office/drawing/2014/main" id="{B66B9BA7-E13D-924B-98F3-B6D845A1E9D3}"/>
                  </a:ext>
                </a:extLst>
              </p:cNvPr>
              <p:cNvSpPr txBox="1"/>
              <p:nvPr/>
            </p:nvSpPr>
            <p:spPr>
              <a:xfrm>
                <a:off x="2782500" y="2571372"/>
                <a:ext cx="710451" cy="369332"/>
              </a:xfrm>
              <a:prstGeom prst="rect">
                <a:avLst/>
              </a:prstGeom>
              <a:noFill/>
            </p:spPr>
            <p:txBody>
              <a:bodyPr wrap="none" rtlCol="0">
                <a:spAutoFit/>
              </a:bodyPr>
              <a:lstStyle/>
              <a:p>
                <a:r>
                  <a:rPr lang="en-GB" dirty="0">
                    <a:solidFill>
                      <a:schemeClr val="accent1"/>
                    </a:solidFill>
                  </a:rPr>
                  <a:t>0.111</a:t>
                </a:r>
              </a:p>
            </p:txBody>
          </p:sp>
          <p:sp>
            <p:nvSpPr>
              <p:cNvPr id="82" name="TextBox 81">
                <a:extLst>
                  <a:ext uri="{FF2B5EF4-FFF2-40B4-BE49-F238E27FC236}">
                    <a16:creationId xmlns:a16="http://schemas.microsoft.com/office/drawing/2014/main" id="{3C322A6A-5E6C-FD46-9508-3463303C1433}"/>
                  </a:ext>
                </a:extLst>
              </p:cNvPr>
              <p:cNvSpPr txBox="1"/>
              <p:nvPr/>
            </p:nvSpPr>
            <p:spPr>
              <a:xfrm>
                <a:off x="2190480" y="1986834"/>
                <a:ext cx="710451" cy="369332"/>
              </a:xfrm>
              <a:prstGeom prst="rect">
                <a:avLst/>
              </a:prstGeom>
              <a:noFill/>
            </p:spPr>
            <p:txBody>
              <a:bodyPr wrap="none" rtlCol="0">
                <a:spAutoFit/>
              </a:bodyPr>
              <a:lstStyle/>
              <a:p>
                <a:r>
                  <a:rPr lang="en-GB" dirty="0">
                    <a:solidFill>
                      <a:schemeClr val="accent1"/>
                    </a:solidFill>
                  </a:rPr>
                  <a:t>0.111</a:t>
                </a:r>
              </a:p>
            </p:txBody>
          </p:sp>
        </p:grpSp>
        <p:sp>
          <p:nvSpPr>
            <p:cNvPr id="28" name="TextBox 27">
              <a:extLst>
                <a:ext uri="{FF2B5EF4-FFF2-40B4-BE49-F238E27FC236}">
                  <a16:creationId xmlns:a16="http://schemas.microsoft.com/office/drawing/2014/main" id="{1721AB6D-4C7A-2D4E-86D5-D0C7BCF507F9}"/>
                </a:ext>
              </a:extLst>
            </p:cNvPr>
            <p:cNvSpPr txBox="1"/>
            <p:nvPr/>
          </p:nvSpPr>
          <p:spPr>
            <a:xfrm>
              <a:off x="4730890" y="5540337"/>
              <a:ext cx="1852430" cy="369332"/>
            </a:xfrm>
            <a:prstGeom prst="rect">
              <a:avLst/>
            </a:prstGeom>
            <a:noFill/>
          </p:spPr>
          <p:txBody>
            <a:bodyPr wrap="none" rtlCol="0">
              <a:spAutoFit/>
            </a:bodyPr>
            <a:lstStyle/>
            <a:p>
              <a:r>
                <a:rPr lang="en-GB" dirty="0"/>
                <a:t>Initial distribution</a:t>
              </a:r>
            </a:p>
          </p:txBody>
        </p:sp>
      </p:grpSp>
      <p:grpSp>
        <p:nvGrpSpPr>
          <p:cNvPr id="83" name="Group 82">
            <a:extLst>
              <a:ext uri="{FF2B5EF4-FFF2-40B4-BE49-F238E27FC236}">
                <a16:creationId xmlns:a16="http://schemas.microsoft.com/office/drawing/2014/main" id="{201C0216-124D-664C-8A02-6783C9014763}"/>
              </a:ext>
            </a:extLst>
          </p:cNvPr>
          <p:cNvGrpSpPr/>
          <p:nvPr/>
        </p:nvGrpSpPr>
        <p:grpSpPr>
          <a:xfrm>
            <a:off x="777978" y="3415122"/>
            <a:ext cx="2864301" cy="2483743"/>
            <a:chOff x="5025799" y="1262878"/>
            <a:chExt cx="2864301" cy="2483743"/>
          </a:xfrm>
        </p:grpSpPr>
        <p:sp>
          <p:nvSpPr>
            <p:cNvPr id="84" name="TextBox 83">
              <a:extLst>
                <a:ext uri="{FF2B5EF4-FFF2-40B4-BE49-F238E27FC236}">
                  <a16:creationId xmlns:a16="http://schemas.microsoft.com/office/drawing/2014/main" id="{31065A7F-3D7E-5A4C-910A-A47C33EC4E26}"/>
                </a:ext>
              </a:extLst>
            </p:cNvPr>
            <p:cNvSpPr txBox="1"/>
            <p:nvPr/>
          </p:nvSpPr>
          <p:spPr>
            <a:xfrm>
              <a:off x="5369217" y="3377289"/>
              <a:ext cx="2520883" cy="369332"/>
            </a:xfrm>
            <a:prstGeom prst="rect">
              <a:avLst/>
            </a:prstGeom>
            <a:noFill/>
          </p:spPr>
          <p:txBody>
            <a:bodyPr wrap="none" rtlCol="0">
              <a:spAutoFit/>
            </a:bodyPr>
            <a:lstStyle/>
            <a:p>
              <a:r>
                <a:rPr lang="en-GB" dirty="0"/>
                <a:t>After moving </a:t>
              </a:r>
              <a:r>
                <a:rPr lang="en-GB" dirty="0">
                  <a:solidFill>
                    <a:srgbClr val="FFC000"/>
                  </a:solidFill>
                </a:rPr>
                <a:t>L</a:t>
              </a:r>
              <a:r>
                <a:rPr lang="en-GB" dirty="0"/>
                <a:t> five times</a:t>
              </a:r>
            </a:p>
          </p:txBody>
        </p:sp>
        <p:grpSp>
          <p:nvGrpSpPr>
            <p:cNvPr id="108" name="Group 107">
              <a:extLst>
                <a:ext uri="{FF2B5EF4-FFF2-40B4-BE49-F238E27FC236}">
                  <a16:creationId xmlns:a16="http://schemas.microsoft.com/office/drawing/2014/main" id="{CFBF3302-C597-6040-953E-49FAFC492FD5}"/>
                </a:ext>
              </a:extLst>
            </p:cNvPr>
            <p:cNvGrpSpPr/>
            <p:nvPr/>
          </p:nvGrpSpPr>
          <p:grpSpPr>
            <a:xfrm>
              <a:off x="5025799" y="1262878"/>
              <a:ext cx="2864301" cy="2185072"/>
              <a:chOff x="628650" y="1264833"/>
              <a:chExt cx="2864301" cy="2185072"/>
            </a:xfrm>
          </p:grpSpPr>
          <p:grpSp>
            <p:nvGrpSpPr>
              <p:cNvPr id="109" name="Group 3">
                <a:extLst>
                  <a:ext uri="{FF2B5EF4-FFF2-40B4-BE49-F238E27FC236}">
                    <a16:creationId xmlns:a16="http://schemas.microsoft.com/office/drawing/2014/main" id="{BCBD674C-2F9B-2141-8E45-71BFBF66891F}"/>
                  </a:ext>
                </a:extLst>
              </p:cNvPr>
              <p:cNvGrpSpPr>
                <a:grpSpLocks/>
              </p:cNvGrpSpPr>
              <p:nvPr/>
            </p:nvGrpSpPr>
            <p:grpSpPr bwMode="auto">
              <a:xfrm>
                <a:off x="996657" y="1264836"/>
                <a:ext cx="2438400" cy="1828800"/>
                <a:chOff x="960" y="1152"/>
                <a:chExt cx="1536" cy="1152"/>
              </a:xfrm>
            </p:grpSpPr>
            <p:sp>
              <p:nvSpPr>
                <p:cNvPr id="128" name="Rectangle 4">
                  <a:extLst>
                    <a:ext uri="{FF2B5EF4-FFF2-40B4-BE49-F238E27FC236}">
                      <a16:creationId xmlns:a16="http://schemas.microsoft.com/office/drawing/2014/main" id="{48604552-B10F-974D-B948-5C8394BD9135}"/>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9" name="Line 5">
                  <a:extLst>
                    <a:ext uri="{FF2B5EF4-FFF2-40B4-BE49-F238E27FC236}">
                      <a16:creationId xmlns:a16="http://schemas.microsoft.com/office/drawing/2014/main" id="{77EE07C8-8764-634D-8A9A-97C0E4741BA4}"/>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0" name="Line 6">
                  <a:extLst>
                    <a:ext uri="{FF2B5EF4-FFF2-40B4-BE49-F238E27FC236}">
                      <a16:creationId xmlns:a16="http://schemas.microsoft.com/office/drawing/2014/main" id="{286153BB-EDC4-3848-9E88-9F793ACB535A}"/>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1" name="Line 7">
                  <a:extLst>
                    <a:ext uri="{FF2B5EF4-FFF2-40B4-BE49-F238E27FC236}">
                      <a16:creationId xmlns:a16="http://schemas.microsoft.com/office/drawing/2014/main" id="{CFC39017-484D-A948-BA6E-D25D476EAF5A}"/>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2" name="Line 8">
                  <a:extLst>
                    <a:ext uri="{FF2B5EF4-FFF2-40B4-BE49-F238E27FC236}">
                      <a16:creationId xmlns:a16="http://schemas.microsoft.com/office/drawing/2014/main" id="{D680D41C-3659-8E42-8FCA-1663D73FB19B}"/>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133" name="Line 9">
                  <a:extLst>
                    <a:ext uri="{FF2B5EF4-FFF2-40B4-BE49-F238E27FC236}">
                      <a16:creationId xmlns:a16="http://schemas.microsoft.com/office/drawing/2014/main" id="{9C9D087B-C902-FD46-9EA0-BD077241027C}"/>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4" name="Rectangle 10">
                  <a:extLst>
                    <a:ext uri="{FF2B5EF4-FFF2-40B4-BE49-F238E27FC236}">
                      <a16:creationId xmlns:a16="http://schemas.microsoft.com/office/drawing/2014/main" id="{2047BF53-6E12-E045-88A0-2B82CB730B33}"/>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p:sp>
            <p:nvSpPr>
              <p:cNvPr id="110" name="Rectangle 109">
                <a:extLst>
                  <a:ext uri="{FF2B5EF4-FFF2-40B4-BE49-F238E27FC236}">
                    <a16:creationId xmlns:a16="http://schemas.microsoft.com/office/drawing/2014/main" id="{DA5BDCA3-C9DB-AC41-848E-7BE8022253A9}"/>
                  </a:ext>
                </a:extLst>
              </p:cNvPr>
              <p:cNvSpPr>
                <a:spLocks noChangeArrowheads="1"/>
              </p:cNvSpPr>
              <p:nvPr/>
            </p:nvSpPr>
            <p:spPr bwMode="auto">
              <a:xfrm>
                <a:off x="2825458" y="12648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chemeClr val="accent6"/>
                    </a:solidFill>
                  </a:rPr>
                  <a:t>0.000</a:t>
                </a:r>
                <a:endParaRPr lang="en-US" i="1" dirty="0">
                  <a:solidFill>
                    <a:schemeClr val="accent6"/>
                  </a:solidFill>
                </a:endParaRPr>
              </a:p>
            </p:txBody>
          </p:sp>
          <p:sp>
            <p:nvSpPr>
              <p:cNvPr id="111" name="Text Box 18">
                <a:extLst>
                  <a:ext uri="{FF2B5EF4-FFF2-40B4-BE49-F238E27FC236}">
                    <a16:creationId xmlns:a16="http://schemas.microsoft.com/office/drawing/2014/main" id="{4ED53F8E-0EA2-3D4E-A73F-3A29519A2E46}"/>
                  </a:ext>
                </a:extLst>
              </p:cNvPr>
              <p:cNvSpPr txBox="1">
                <a:spLocks noChangeArrowheads="1"/>
              </p:cNvSpPr>
              <p:nvPr/>
            </p:nvSpPr>
            <p:spPr bwMode="auto">
              <a:xfrm>
                <a:off x="628650" y="20137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12" name="Text Box 19">
                <a:extLst>
                  <a:ext uri="{FF2B5EF4-FFF2-40B4-BE49-F238E27FC236}">
                    <a16:creationId xmlns:a16="http://schemas.microsoft.com/office/drawing/2014/main" id="{CE89F3AD-B773-964D-A55F-87B96D9CDDE5}"/>
                  </a:ext>
                </a:extLst>
              </p:cNvPr>
              <p:cNvSpPr txBox="1">
                <a:spLocks noChangeArrowheads="1"/>
              </p:cNvSpPr>
              <p:nvPr/>
            </p:nvSpPr>
            <p:spPr bwMode="auto">
              <a:xfrm>
                <a:off x="628650" y="1404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13" name="Text Box 20">
                <a:extLst>
                  <a:ext uri="{FF2B5EF4-FFF2-40B4-BE49-F238E27FC236}">
                    <a16:creationId xmlns:a16="http://schemas.microsoft.com/office/drawing/2014/main" id="{232E754B-CE62-9E46-805E-1A7421AD68C7}"/>
                  </a:ext>
                </a:extLst>
              </p:cNvPr>
              <p:cNvSpPr txBox="1">
                <a:spLocks noChangeArrowheads="1"/>
              </p:cNvSpPr>
              <p:nvPr/>
            </p:nvSpPr>
            <p:spPr bwMode="auto">
              <a:xfrm>
                <a:off x="628650" y="2547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14" name="Text Box 21">
                <a:extLst>
                  <a:ext uri="{FF2B5EF4-FFF2-40B4-BE49-F238E27FC236}">
                    <a16:creationId xmlns:a16="http://schemas.microsoft.com/office/drawing/2014/main" id="{B23363DA-998C-D642-8EB0-05F744640F8E}"/>
                  </a:ext>
                </a:extLst>
              </p:cNvPr>
              <p:cNvSpPr txBox="1">
                <a:spLocks noChangeArrowheads="1"/>
              </p:cNvSpPr>
              <p:nvPr/>
            </p:nvSpPr>
            <p:spPr bwMode="auto">
              <a:xfrm>
                <a:off x="29908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15" name="Text Box 22">
                <a:extLst>
                  <a:ext uri="{FF2B5EF4-FFF2-40B4-BE49-F238E27FC236}">
                    <a16:creationId xmlns:a16="http://schemas.microsoft.com/office/drawing/2014/main" id="{39E5CCC1-20E0-A945-9AC5-78D095CFF04C}"/>
                  </a:ext>
                </a:extLst>
              </p:cNvPr>
              <p:cNvSpPr txBox="1">
                <a:spLocks noChangeArrowheads="1"/>
              </p:cNvSpPr>
              <p:nvPr/>
            </p:nvSpPr>
            <p:spPr bwMode="auto">
              <a:xfrm>
                <a:off x="23812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16" name="Text Box 23">
                <a:extLst>
                  <a:ext uri="{FF2B5EF4-FFF2-40B4-BE49-F238E27FC236}">
                    <a16:creationId xmlns:a16="http://schemas.microsoft.com/office/drawing/2014/main" id="{3FCB414D-CF5A-1249-BE5E-6F51EE69B753}"/>
                  </a:ext>
                </a:extLst>
              </p:cNvPr>
              <p:cNvSpPr txBox="1">
                <a:spLocks noChangeArrowheads="1"/>
              </p:cNvSpPr>
              <p:nvPr/>
            </p:nvSpPr>
            <p:spPr bwMode="auto">
              <a:xfrm>
                <a:off x="17716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17" name="Text Box 24">
                <a:extLst>
                  <a:ext uri="{FF2B5EF4-FFF2-40B4-BE49-F238E27FC236}">
                    <a16:creationId xmlns:a16="http://schemas.microsoft.com/office/drawing/2014/main" id="{48EBA392-17D6-3B46-B541-1D5737AE6A80}"/>
                  </a:ext>
                </a:extLst>
              </p:cNvPr>
              <p:cNvSpPr txBox="1">
                <a:spLocks noChangeArrowheads="1"/>
              </p:cNvSpPr>
              <p:nvPr/>
            </p:nvSpPr>
            <p:spPr bwMode="auto">
              <a:xfrm>
                <a:off x="11620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p:sp>
            <p:nvSpPr>
              <p:cNvPr id="118" name="Rectangle 117">
                <a:extLst>
                  <a:ext uri="{FF2B5EF4-FFF2-40B4-BE49-F238E27FC236}">
                    <a16:creationId xmlns:a16="http://schemas.microsoft.com/office/drawing/2014/main" id="{396E8758-4AF9-FA4B-B532-E4427CCE9E11}"/>
                  </a:ext>
                </a:extLst>
              </p:cNvPr>
              <p:cNvSpPr>
                <a:spLocks noChangeArrowheads="1"/>
              </p:cNvSpPr>
              <p:nvPr/>
            </p:nvSpPr>
            <p:spPr bwMode="auto">
              <a:xfrm>
                <a:off x="2825454" y="18744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rgbClr val="FFC000"/>
                    </a:solidFill>
                  </a:rPr>
                  <a:t>0.012</a:t>
                </a:r>
                <a:endParaRPr lang="en-US" i="1" dirty="0">
                  <a:solidFill>
                    <a:srgbClr val="FFC000"/>
                  </a:solidFill>
                </a:endParaRPr>
              </a:p>
            </p:txBody>
          </p:sp>
          <p:sp>
            <p:nvSpPr>
              <p:cNvPr id="119" name="TextBox 118">
                <a:extLst>
                  <a:ext uri="{FF2B5EF4-FFF2-40B4-BE49-F238E27FC236}">
                    <a16:creationId xmlns:a16="http://schemas.microsoft.com/office/drawing/2014/main" id="{4DD07E1C-B206-ED4D-83D6-EB87C4FC76B2}"/>
                  </a:ext>
                </a:extLst>
              </p:cNvPr>
              <p:cNvSpPr txBox="1"/>
              <p:nvPr/>
            </p:nvSpPr>
            <p:spPr>
              <a:xfrm>
                <a:off x="972309" y="1393966"/>
                <a:ext cx="710451" cy="369332"/>
              </a:xfrm>
              <a:prstGeom prst="rect">
                <a:avLst/>
              </a:prstGeom>
              <a:noFill/>
            </p:spPr>
            <p:txBody>
              <a:bodyPr wrap="none" rtlCol="0">
                <a:spAutoFit/>
              </a:bodyPr>
              <a:lstStyle/>
              <a:p>
                <a:r>
                  <a:rPr lang="en-GB" dirty="0">
                    <a:solidFill>
                      <a:schemeClr val="accent1"/>
                    </a:solidFill>
                  </a:rPr>
                  <a:t>0.300</a:t>
                </a:r>
              </a:p>
            </p:txBody>
          </p:sp>
          <p:sp>
            <p:nvSpPr>
              <p:cNvPr id="120" name="TextBox 119">
                <a:extLst>
                  <a:ext uri="{FF2B5EF4-FFF2-40B4-BE49-F238E27FC236}">
                    <a16:creationId xmlns:a16="http://schemas.microsoft.com/office/drawing/2014/main" id="{8D5C3B7D-7CB6-354F-8ED1-5E12B2D874EC}"/>
                  </a:ext>
                </a:extLst>
              </p:cNvPr>
              <p:cNvSpPr txBox="1"/>
              <p:nvPr/>
            </p:nvSpPr>
            <p:spPr>
              <a:xfrm>
                <a:off x="1555391" y="1388471"/>
                <a:ext cx="710451" cy="369332"/>
              </a:xfrm>
              <a:prstGeom prst="rect">
                <a:avLst/>
              </a:prstGeom>
              <a:noFill/>
            </p:spPr>
            <p:txBody>
              <a:bodyPr wrap="none" rtlCol="0">
                <a:spAutoFit/>
              </a:bodyPr>
              <a:lstStyle/>
              <a:p>
                <a:r>
                  <a:rPr lang="en-GB" dirty="0">
                    <a:solidFill>
                      <a:schemeClr val="accent1"/>
                    </a:solidFill>
                  </a:rPr>
                  <a:t>0.010</a:t>
                </a:r>
              </a:p>
            </p:txBody>
          </p:sp>
          <p:sp>
            <p:nvSpPr>
              <p:cNvPr id="121" name="TextBox 120">
                <a:extLst>
                  <a:ext uri="{FF2B5EF4-FFF2-40B4-BE49-F238E27FC236}">
                    <a16:creationId xmlns:a16="http://schemas.microsoft.com/office/drawing/2014/main" id="{AF93695B-08E5-9F4A-BA90-977E4A946263}"/>
                  </a:ext>
                </a:extLst>
              </p:cNvPr>
              <p:cNvSpPr txBox="1"/>
              <p:nvPr/>
            </p:nvSpPr>
            <p:spPr>
              <a:xfrm>
                <a:off x="2191704" y="1390422"/>
                <a:ext cx="710451" cy="369332"/>
              </a:xfrm>
              <a:prstGeom prst="rect">
                <a:avLst/>
              </a:prstGeom>
              <a:noFill/>
            </p:spPr>
            <p:txBody>
              <a:bodyPr wrap="none" rtlCol="0">
                <a:spAutoFit/>
              </a:bodyPr>
              <a:lstStyle/>
              <a:p>
                <a:r>
                  <a:rPr lang="en-GB" dirty="0">
                    <a:solidFill>
                      <a:schemeClr val="accent1"/>
                    </a:solidFill>
                  </a:rPr>
                  <a:t>0.008</a:t>
                </a:r>
              </a:p>
            </p:txBody>
          </p:sp>
          <p:sp>
            <p:nvSpPr>
              <p:cNvPr id="122" name="TextBox 121">
                <a:extLst>
                  <a:ext uri="{FF2B5EF4-FFF2-40B4-BE49-F238E27FC236}">
                    <a16:creationId xmlns:a16="http://schemas.microsoft.com/office/drawing/2014/main" id="{3768D231-7276-B046-92DC-5554E2CC49C6}"/>
                  </a:ext>
                </a:extLst>
              </p:cNvPr>
              <p:cNvSpPr txBox="1"/>
              <p:nvPr/>
            </p:nvSpPr>
            <p:spPr>
              <a:xfrm>
                <a:off x="971085" y="2576867"/>
                <a:ext cx="710451" cy="369332"/>
              </a:xfrm>
              <a:prstGeom prst="rect">
                <a:avLst/>
              </a:prstGeom>
              <a:noFill/>
            </p:spPr>
            <p:txBody>
              <a:bodyPr wrap="none" rtlCol="0">
                <a:spAutoFit/>
              </a:bodyPr>
              <a:lstStyle/>
              <a:p>
                <a:r>
                  <a:rPr lang="en-GB" dirty="0">
                    <a:solidFill>
                      <a:schemeClr val="accent1"/>
                    </a:solidFill>
                  </a:rPr>
                  <a:t>0.371</a:t>
                </a:r>
              </a:p>
            </p:txBody>
          </p:sp>
          <p:sp>
            <p:nvSpPr>
              <p:cNvPr id="123" name="TextBox 122">
                <a:extLst>
                  <a:ext uri="{FF2B5EF4-FFF2-40B4-BE49-F238E27FC236}">
                    <a16:creationId xmlns:a16="http://schemas.microsoft.com/office/drawing/2014/main" id="{54CFB15E-1E22-B443-8784-F905B630E760}"/>
                  </a:ext>
                </a:extLst>
              </p:cNvPr>
              <p:cNvSpPr txBox="1"/>
              <p:nvPr/>
            </p:nvSpPr>
            <p:spPr>
              <a:xfrm>
                <a:off x="1554167" y="2571372"/>
                <a:ext cx="710451" cy="369332"/>
              </a:xfrm>
              <a:prstGeom prst="rect">
                <a:avLst/>
              </a:prstGeom>
              <a:noFill/>
            </p:spPr>
            <p:txBody>
              <a:bodyPr wrap="none" rtlCol="0">
                <a:spAutoFit/>
              </a:bodyPr>
              <a:lstStyle/>
              <a:p>
                <a:r>
                  <a:rPr lang="en-GB" dirty="0">
                    <a:solidFill>
                      <a:schemeClr val="accent1"/>
                    </a:solidFill>
                  </a:rPr>
                  <a:t>0.012</a:t>
                </a:r>
              </a:p>
            </p:txBody>
          </p:sp>
          <p:sp>
            <p:nvSpPr>
              <p:cNvPr id="124" name="TextBox 123">
                <a:extLst>
                  <a:ext uri="{FF2B5EF4-FFF2-40B4-BE49-F238E27FC236}">
                    <a16:creationId xmlns:a16="http://schemas.microsoft.com/office/drawing/2014/main" id="{54001143-DE40-284E-BABE-C367BA0F5404}"/>
                  </a:ext>
                </a:extLst>
              </p:cNvPr>
              <p:cNvSpPr txBox="1"/>
              <p:nvPr/>
            </p:nvSpPr>
            <p:spPr>
              <a:xfrm>
                <a:off x="2190480" y="2573323"/>
                <a:ext cx="710451" cy="369332"/>
              </a:xfrm>
              <a:prstGeom prst="rect">
                <a:avLst/>
              </a:prstGeom>
              <a:noFill/>
            </p:spPr>
            <p:txBody>
              <a:bodyPr wrap="none" rtlCol="0">
                <a:spAutoFit/>
              </a:bodyPr>
              <a:lstStyle/>
              <a:p>
                <a:r>
                  <a:rPr lang="en-GB" dirty="0">
                    <a:solidFill>
                      <a:schemeClr val="accent1"/>
                    </a:solidFill>
                  </a:rPr>
                  <a:t>0.008</a:t>
                </a:r>
              </a:p>
            </p:txBody>
          </p:sp>
          <p:sp>
            <p:nvSpPr>
              <p:cNvPr id="125" name="TextBox 124">
                <a:extLst>
                  <a:ext uri="{FF2B5EF4-FFF2-40B4-BE49-F238E27FC236}">
                    <a16:creationId xmlns:a16="http://schemas.microsoft.com/office/drawing/2014/main" id="{1F3DE6FC-B962-1549-BC5B-AEF82A4E9C6F}"/>
                  </a:ext>
                </a:extLst>
              </p:cNvPr>
              <p:cNvSpPr txBox="1"/>
              <p:nvPr/>
            </p:nvSpPr>
            <p:spPr>
              <a:xfrm>
                <a:off x="971085" y="1990378"/>
                <a:ext cx="710451" cy="369332"/>
              </a:xfrm>
              <a:prstGeom prst="rect">
                <a:avLst/>
              </a:prstGeom>
              <a:noFill/>
            </p:spPr>
            <p:txBody>
              <a:bodyPr wrap="none" rtlCol="0">
                <a:spAutoFit/>
              </a:bodyPr>
              <a:lstStyle/>
              <a:p>
                <a:r>
                  <a:rPr lang="en-GB" dirty="0">
                    <a:solidFill>
                      <a:schemeClr val="accent1"/>
                    </a:solidFill>
                  </a:rPr>
                  <a:t>0.221</a:t>
                </a:r>
              </a:p>
            </p:txBody>
          </p:sp>
          <p:sp>
            <p:nvSpPr>
              <p:cNvPr id="126" name="TextBox 125">
                <a:extLst>
                  <a:ext uri="{FF2B5EF4-FFF2-40B4-BE49-F238E27FC236}">
                    <a16:creationId xmlns:a16="http://schemas.microsoft.com/office/drawing/2014/main" id="{18B5ABD4-0887-3B42-9B0E-3DC1A4915B2C}"/>
                  </a:ext>
                </a:extLst>
              </p:cNvPr>
              <p:cNvSpPr txBox="1"/>
              <p:nvPr/>
            </p:nvSpPr>
            <p:spPr>
              <a:xfrm>
                <a:off x="2782500" y="2571372"/>
                <a:ext cx="710451" cy="369332"/>
              </a:xfrm>
              <a:prstGeom prst="rect">
                <a:avLst/>
              </a:prstGeom>
              <a:noFill/>
            </p:spPr>
            <p:txBody>
              <a:bodyPr wrap="none" rtlCol="0">
                <a:spAutoFit/>
              </a:bodyPr>
              <a:lstStyle/>
              <a:p>
                <a:r>
                  <a:rPr lang="en-GB" dirty="0">
                    <a:solidFill>
                      <a:schemeClr val="accent1"/>
                    </a:solidFill>
                  </a:rPr>
                  <a:t>0.000</a:t>
                </a:r>
              </a:p>
            </p:txBody>
          </p:sp>
          <p:sp>
            <p:nvSpPr>
              <p:cNvPr id="127" name="TextBox 126">
                <a:extLst>
                  <a:ext uri="{FF2B5EF4-FFF2-40B4-BE49-F238E27FC236}">
                    <a16:creationId xmlns:a16="http://schemas.microsoft.com/office/drawing/2014/main" id="{A81A9F06-2855-D045-9C34-A0CFE6A2A66E}"/>
                  </a:ext>
                </a:extLst>
              </p:cNvPr>
              <p:cNvSpPr txBox="1"/>
              <p:nvPr/>
            </p:nvSpPr>
            <p:spPr>
              <a:xfrm>
                <a:off x="2190480" y="1986834"/>
                <a:ext cx="710451" cy="369332"/>
              </a:xfrm>
              <a:prstGeom prst="rect">
                <a:avLst/>
              </a:prstGeom>
              <a:noFill/>
            </p:spPr>
            <p:txBody>
              <a:bodyPr wrap="none" rtlCol="0">
                <a:spAutoFit/>
              </a:bodyPr>
              <a:lstStyle/>
              <a:p>
                <a:r>
                  <a:rPr lang="en-GB" dirty="0">
                    <a:solidFill>
                      <a:schemeClr val="accent1"/>
                    </a:solidFill>
                  </a:rPr>
                  <a:t>0.059</a:t>
                </a:r>
              </a:p>
            </p:txBody>
          </p:sp>
        </p:grpSp>
      </p:grpSp>
      <p:grpSp>
        <p:nvGrpSpPr>
          <p:cNvPr id="191" name="Group 190">
            <a:extLst>
              <a:ext uri="{FF2B5EF4-FFF2-40B4-BE49-F238E27FC236}">
                <a16:creationId xmlns:a16="http://schemas.microsoft.com/office/drawing/2014/main" id="{23748E6C-8919-CD49-84B8-A5CBE711E982}"/>
              </a:ext>
            </a:extLst>
          </p:cNvPr>
          <p:cNvGrpSpPr/>
          <p:nvPr/>
        </p:nvGrpSpPr>
        <p:grpSpPr>
          <a:xfrm>
            <a:off x="8220873" y="3422171"/>
            <a:ext cx="2891551" cy="2483743"/>
            <a:chOff x="5025799" y="1262878"/>
            <a:chExt cx="2891551" cy="2483743"/>
          </a:xfrm>
        </p:grpSpPr>
        <p:sp>
          <p:nvSpPr>
            <p:cNvPr id="192" name="TextBox 191">
              <a:extLst>
                <a:ext uri="{FF2B5EF4-FFF2-40B4-BE49-F238E27FC236}">
                  <a16:creationId xmlns:a16="http://schemas.microsoft.com/office/drawing/2014/main" id="{272A45D0-F41A-BC48-AE31-FBC65025D3B2}"/>
                </a:ext>
              </a:extLst>
            </p:cNvPr>
            <p:cNvSpPr txBox="1"/>
            <p:nvPr/>
          </p:nvSpPr>
          <p:spPr>
            <a:xfrm>
              <a:off x="5369217" y="3377289"/>
              <a:ext cx="2548133" cy="369332"/>
            </a:xfrm>
            <a:prstGeom prst="rect">
              <a:avLst/>
            </a:prstGeom>
            <a:noFill/>
          </p:spPr>
          <p:txBody>
            <a:bodyPr wrap="none" rtlCol="0">
              <a:spAutoFit/>
            </a:bodyPr>
            <a:lstStyle/>
            <a:p>
              <a:r>
                <a:rPr lang="en-GB" dirty="0"/>
                <a:t>After moving </a:t>
              </a:r>
              <a:r>
                <a:rPr lang="en-GB" dirty="0">
                  <a:solidFill>
                    <a:srgbClr val="FFC000"/>
                  </a:solidFill>
                </a:rPr>
                <a:t>R</a:t>
              </a:r>
              <a:r>
                <a:rPr lang="en-GB" dirty="0"/>
                <a:t> five times</a:t>
              </a:r>
            </a:p>
          </p:txBody>
        </p:sp>
        <p:grpSp>
          <p:nvGrpSpPr>
            <p:cNvPr id="193" name="Group 192">
              <a:extLst>
                <a:ext uri="{FF2B5EF4-FFF2-40B4-BE49-F238E27FC236}">
                  <a16:creationId xmlns:a16="http://schemas.microsoft.com/office/drawing/2014/main" id="{056C988C-0C01-594B-827C-EB39C77B08A0}"/>
                </a:ext>
              </a:extLst>
            </p:cNvPr>
            <p:cNvGrpSpPr/>
            <p:nvPr/>
          </p:nvGrpSpPr>
          <p:grpSpPr>
            <a:xfrm>
              <a:off x="5025799" y="1262878"/>
              <a:ext cx="2864301" cy="2185072"/>
              <a:chOff x="628650" y="1264833"/>
              <a:chExt cx="2864301" cy="2185072"/>
            </a:xfrm>
          </p:grpSpPr>
          <p:grpSp>
            <p:nvGrpSpPr>
              <p:cNvPr id="194" name="Group 3">
                <a:extLst>
                  <a:ext uri="{FF2B5EF4-FFF2-40B4-BE49-F238E27FC236}">
                    <a16:creationId xmlns:a16="http://schemas.microsoft.com/office/drawing/2014/main" id="{AD898525-638C-AC46-80BD-4B3530F93C43}"/>
                  </a:ext>
                </a:extLst>
              </p:cNvPr>
              <p:cNvGrpSpPr>
                <a:grpSpLocks/>
              </p:cNvGrpSpPr>
              <p:nvPr/>
            </p:nvGrpSpPr>
            <p:grpSpPr bwMode="auto">
              <a:xfrm>
                <a:off x="996657" y="1264836"/>
                <a:ext cx="2438400" cy="1828800"/>
                <a:chOff x="960" y="1152"/>
                <a:chExt cx="1536" cy="1152"/>
              </a:xfrm>
            </p:grpSpPr>
            <p:sp>
              <p:nvSpPr>
                <p:cNvPr id="213" name="Rectangle 4">
                  <a:extLst>
                    <a:ext uri="{FF2B5EF4-FFF2-40B4-BE49-F238E27FC236}">
                      <a16:creationId xmlns:a16="http://schemas.microsoft.com/office/drawing/2014/main" id="{CED0AE14-2F95-934A-9F8F-8506235A0F8C}"/>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4" name="Line 5">
                  <a:extLst>
                    <a:ext uri="{FF2B5EF4-FFF2-40B4-BE49-F238E27FC236}">
                      <a16:creationId xmlns:a16="http://schemas.microsoft.com/office/drawing/2014/main" id="{391D2C3D-F697-7C46-8F72-2A2605595A57}"/>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15" name="Line 6">
                  <a:extLst>
                    <a:ext uri="{FF2B5EF4-FFF2-40B4-BE49-F238E27FC236}">
                      <a16:creationId xmlns:a16="http://schemas.microsoft.com/office/drawing/2014/main" id="{2E94B45D-7048-184E-8588-9E83B0EDFBB5}"/>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16" name="Line 7">
                  <a:extLst>
                    <a:ext uri="{FF2B5EF4-FFF2-40B4-BE49-F238E27FC236}">
                      <a16:creationId xmlns:a16="http://schemas.microsoft.com/office/drawing/2014/main" id="{D7218197-8B38-EE47-97E3-5098A72FA754}"/>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17" name="Line 8">
                  <a:extLst>
                    <a:ext uri="{FF2B5EF4-FFF2-40B4-BE49-F238E27FC236}">
                      <a16:creationId xmlns:a16="http://schemas.microsoft.com/office/drawing/2014/main" id="{AC3B3435-53A2-6140-9FB9-79725D71E806}"/>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218" name="Line 9">
                  <a:extLst>
                    <a:ext uri="{FF2B5EF4-FFF2-40B4-BE49-F238E27FC236}">
                      <a16:creationId xmlns:a16="http://schemas.microsoft.com/office/drawing/2014/main" id="{EBC204A6-9A7E-6546-B4AD-4564530FEE47}"/>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19" name="Rectangle 10">
                  <a:extLst>
                    <a:ext uri="{FF2B5EF4-FFF2-40B4-BE49-F238E27FC236}">
                      <a16:creationId xmlns:a16="http://schemas.microsoft.com/office/drawing/2014/main" id="{6FC9DFFE-B929-2244-AEA0-9A5EE3C3C08B}"/>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p:sp>
            <p:nvSpPr>
              <p:cNvPr id="195" name="Rectangle 194">
                <a:extLst>
                  <a:ext uri="{FF2B5EF4-FFF2-40B4-BE49-F238E27FC236}">
                    <a16:creationId xmlns:a16="http://schemas.microsoft.com/office/drawing/2014/main" id="{B30AB02E-1DF7-9347-9AA8-AB02BC2513A0}"/>
                  </a:ext>
                </a:extLst>
              </p:cNvPr>
              <p:cNvSpPr>
                <a:spLocks noChangeArrowheads="1"/>
              </p:cNvSpPr>
              <p:nvPr/>
            </p:nvSpPr>
            <p:spPr bwMode="auto">
              <a:xfrm>
                <a:off x="2825458" y="12648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chemeClr val="accent6"/>
                    </a:solidFill>
                  </a:rPr>
                  <a:t>0.775</a:t>
                </a:r>
                <a:endParaRPr lang="en-US" i="1" dirty="0">
                  <a:solidFill>
                    <a:schemeClr val="accent6"/>
                  </a:solidFill>
                </a:endParaRPr>
              </a:p>
            </p:txBody>
          </p:sp>
          <p:sp>
            <p:nvSpPr>
              <p:cNvPr id="196" name="Text Box 18">
                <a:extLst>
                  <a:ext uri="{FF2B5EF4-FFF2-40B4-BE49-F238E27FC236}">
                    <a16:creationId xmlns:a16="http://schemas.microsoft.com/office/drawing/2014/main" id="{EADEAB10-9FF0-614A-AA04-25B258911BC9}"/>
                  </a:ext>
                </a:extLst>
              </p:cNvPr>
              <p:cNvSpPr txBox="1">
                <a:spLocks noChangeArrowheads="1"/>
              </p:cNvSpPr>
              <p:nvPr/>
            </p:nvSpPr>
            <p:spPr bwMode="auto">
              <a:xfrm>
                <a:off x="628650" y="20137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97" name="Text Box 19">
                <a:extLst>
                  <a:ext uri="{FF2B5EF4-FFF2-40B4-BE49-F238E27FC236}">
                    <a16:creationId xmlns:a16="http://schemas.microsoft.com/office/drawing/2014/main" id="{ED44CA06-0F87-F744-8852-B34891B98657}"/>
                  </a:ext>
                </a:extLst>
              </p:cNvPr>
              <p:cNvSpPr txBox="1">
                <a:spLocks noChangeArrowheads="1"/>
              </p:cNvSpPr>
              <p:nvPr/>
            </p:nvSpPr>
            <p:spPr bwMode="auto">
              <a:xfrm>
                <a:off x="628650" y="1404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98" name="Text Box 20">
                <a:extLst>
                  <a:ext uri="{FF2B5EF4-FFF2-40B4-BE49-F238E27FC236}">
                    <a16:creationId xmlns:a16="http://schemas.microsoft.com/office/drawing/2014/main" id="{02416C07-88C9-0A49-9E87-875280AE6D68}"/>
                  </a:ext>
                </a:extLst>
              </p:cNvPr>
              <p:cNvSpPr txBox="1">
                <a:spLocks noChangeArrowheads="1"/>
              </p:cNvSpPr>
              <p:nvPr/>
            </p:nvSpPr>
            <p:spPr bwMode="auto">
              <a:xfrm>
                <a:off x="628650" y="2547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99" name="Text Box 21">
                <a:extLst>
                  <a:ext uri="{FF2B5EF4-FFF2-40B4-BE49-F238E27FC236}">
                    <a16:creationId xmlns:a16="http://schemas.microsoft.com/office/drawing/2014/main" id="{51C3390A-06C6-DE44-9878-583BE9FE4F0C}"/>
                  </a:ext>
                </a:extLst>
              </p:cNvPr>
              <p:cNvSpPr txBox="1">
                <a:spLocks noChangeArrowheads="1"/>
              </p:cNvSpPr>
              <p:nvPr/>
            </p:nvSpPr>
            <p:spPr bwMode="auto">
              <a:xfrm>
                <a:off x="29908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200" name="Text Box 22">
                <a:extLst>
                  <a:ext uri="{FF2B5EF4-FFF2-40B4-BE49-F238E27FC236}">
                    <a16:creationId xmlns:a16="http://schemas.microsoft.com/office/drawing/2014/main" id="{9A22454E-FEAC-F44B-BD57-A2016E180F7B}"/>
                  </a:ext>
                </a:extLst>
              </p:cNvPr>
              <p:cNvSpPr txBox="1">
                <a:spLocks noChangeArrowheads="1"/>
              </p:cNvSpPr>
              <p:nvPr/>
            </p:nvSpPr>
            <p:spPr bwMode="auto">
              <a:xfrm>
                <a:off x="23812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201" name="Text Box 23">
                <a:extLst>
                  <a:ext uri="{FF2B5EF4-FFF2-40B4-BE49-F238E27FC236}">
                    <a16:creationId xmlns:a16="http://schemas.microsoft.com/office/drawing/2014/main" id="{DF40D70E-1067-1849-9607-F2F84FEC8F1B}"/>
                  </a:ext>
                </a:extLst>
              </p:cNvPr>
              <p:cNvSpPr txBox="1">
                <a:spLocks noChangeArrowheads="1"/>
              </p:cNvSpPr>
              <p:nvPr/>
            </p:nvSpPr>
            <p:spPr bwMode="auto">
              <a:xfrm>
                <a:off x="17716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202" name="Text Box 24">
                <a:extLst>
                  <a:ext uri="{FF2B5EF4-FFF2-40B4-BE49-F238E27FC236}">
                    <a16:creationId xmlns:a16="http://schemas.microsoft.com/office/drawing/2014/main" id="{91B7AEDA-E863-2D47-9DDE-3F2CEF1D108C}"/>
                  </a:ext>
                </a:extLst>
              </p:cNvPr>
              <p:cNvSpPr txBox="1">
                <a:spLocks noChangeArrowheads="1"/>
              </p:cNvSpPr>
              <p:nvPr/>
            </p:nvSpPr>
            <p:spPr bwMode="auto">
              <a:xfrm>
                <a:off x="11620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p:sp>
            <p:nvSpPr>
              <p:cNvPr id="203" name="Rectangle 202">
                <a:extLst>
                  <a:ext uri="{FF2B5EF4-FFF2-40B4-BE49-F238E27FC236}">
                    <a16:creationId xmlns:a16="http://schemas.microsoft.com/office/drawing/2014/main" id="{BB3F1426-979E-7F44-BA78-C278ED612637}"/>
                  </a:ext>
                </a:extLst>
              </p:cNvPr>
              <p:cNvSpPr>
                <a:spLocks noChangeArrowheads="1"/>
              </p:cNvSpPr>
              <p:nvPr/>
            </p:nvSpPr>
            <p:spPr bwMode="auto">
              <a:xfrm>
                <a:off x="2825454" y="18744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rgbClr val="FFC000"/>
                    </a:solidFill>
                  </a:rPr>
                  <a:t>0.105</a:t>
                </a:r>
                <a:endParaRPr lang="en-US" i="1" dirty="0">
                  <a:solidFill>
                    <a:srgbClr val="FFC000"/>
                  </a:solidFill>
                </a:endParaRPr>
              </a:p>
            </p:txBody>
          </p:sp>
          <p:sp>
            <p:nvSpPr>
              <p:cNvPr id="204" name="TextBox 203">
                <a:extLst>
                  <a:ext uri="{FF2B5EF4-FFF2-40B4-BE49-F238E27FC236}">
                    <a16:creationId xmlns:a16="http://schemas.microsoft.com/office/drawing/2014/main" id="{73AF0565-26A0-554F-9E9D-D53F4A601D93}"/>
                  </a:ext>
                </a:extLst>
              </p:cNvPr>
              <p:cNvSpPr txBox="1"/>
              <p:nvPr/>
            </p:nvSpPr>
            <p:spPr>
              <a:xfrm>
                <a:off x="972309" y="1393966"/>
                <a:ext cx="710451" cy="369332"/>
              </a:xfrm>
              <a:prstGeom prst="rect">
                <a:avLst/>
              </a:prstGeom>
              <a:noFill/>
            </p:spPr>
            <p:txBody>
              <a:bodyPr wrap="none" rtlCol="0">
                <a:spAutoFit/>
              </a:bodyPr>
              <a:lstStyle/>
              <a:p>
                <a:r>
                  <a:rPr lang="en-GB" dirty="0">
                    <a:solidFill>
                      <a:schemeClr val="accent1"/>
                    </a:solidFill>
                  </a:rPr>
                  <a:t>0.005</a:t>
                </a:r>
              </a:p>
            </p:txBody>
          </p:sp>
          <p:sp>
            <p:nvSpPr>
              <p:cNvPr id="205" name="TextBox 204">
                <a:extLst>
                  <a:ext uri="{FF2B5EF4-FFF2-40B4-BE49-F238E27FC236}">
                    <a16:creationId xmlns:a16="http://schemas.microsoft.com/office/drawing/2014/main" id="{7663AD83-D5BF-934F-A9D5-FF91CF762636}"/>
                  </a:ext>
                </a:extLst>
              </p:cNvPr>
              <p:cNvSpPr txBox="1"/>
              <p:nvPr/>
            </p:nvSpPr>
            <p:spPr>
              <a:xfrm>
                <a:off x="1555391" y="1388471"/>
                <a:ext cx="710451" cy="369332"/>
              </a:xfrm>
              <a:prstGeom prst="rect">
                <a:avLst/>
              </a:prstGeom>
              <a:noFill/>
            </p:spPr>
            <p:txBody>
              <a:bodyPr wrap="none" rtlCol="0">
                <a:spAutoFit/>
              </a:bodyPr>
              <a:lstStyle/>
              <a:p>
                <a:r>
                  <a:rPr lang="en-GB" dirty="0">
                    <a:solidFill>
                      <a:schemeClr val="accent1"/>
                    </a:solidFill>
                  </a:rPr>
                  <a:t>0.007</a:t>
                </a:r>
              </a:p>
            </p:txBody>
          </p:sp>
          <p:sp>
            <p:nvSpPr>
              <p:cNvPr id="206" name="TextBox 205">
                <a:extLst>
                  <a:ext uri="{FF2B5EF4-FFF2-40B4-BE49-F238E27FC236}">
                    <a16:creationId xmlns:a16="http://schemas.microsoft.com/office/drawing/2014/main" id="{4BC1AB36-96B1-6B43-8855-C341D7E4EFDF}"/>
                  </a:ext>
                </a:extLst>
              </p:cNvPr>
              <p:cNvSpPr txBox="1"/>
              <p:nvPr/>
            </p:nvSpPr>
            <p:spPr>
              <a:xfrm>
                <a:off x="2191704" y="1390422"/>
                <a:ext cx="710451" cy="369332"/>
              </a:xfrm>
              <a:prstGeom prst="rect">
                <a:avLst/>
              </a:prstGeom>
              <a:noFill/>
            </p:spPr>
            <p:txBody>
              <a:bodyPr wrap="none" rtlCol="0">
                <a:spAutoFit/>
              </a:bodyPr>
              <a:lstStyle/>
              <a:p>
                <a:r>
                  <a:rPr lang="en-GB" dirty="0">
                    <a:solidFill>
                      <a:schemeClr val="accent1"/>
                    </a:solidFill>
                  </a:rPr>
                  <a:t>0.019</a:t>
                </a:r>
              </a:p>
            </p:txBody>
          </p:sp>
          <p:sp>
            <p:nvSpPr>
              <p:cNvPr id="207" name="TextBox 206">
                <a:extLst>
                  <a:ext uri="{FF2B5EF4-FFF2-40B4-BE49-F238E27FC236}">
                    <a16:creationId xmlns:a16="http://schemas.microsoft.com/office/drawing/2014/main" id="{FB635850-28A0-374D-8E81-15F00D18F885}"/>
                  </a:ext>
                </a:extLst>
              </p:cNvPr>
              <p:cNvSpPr txBox="1"/>
              <p:nvPr/>
            </p:nvSpPr>
            <p:spPr>
              <a:xfrm>
                <a:off x="971085" y="2576867"/>
                <a:ext cx="710451" cy="369332"/>
              </a:xfrm>
              <a:prstGeom prst="rect">
                <a:avLst/>
              </a:prstGeom>
              <a:noFill/>
            </p:spPr>
            <p:txBody>
              <a:bodyPr wrap="none" rtlCol="0">
                <a:spAutoFit/>
              </a:bodyPr>
              <a:lstStyle/>
              <a:p>
                <a:r>
                  <a:rPr lang="en-GB" dirty="0">
                    <a:solidFill>
                      <a:schemeClr val="accent1"/>
                    </a:solidFill>
                  </a:rPr>
                  <a:t>0.005</a:t>
                </a:r>
              </a:p>
            </p:txBody>
          </p:sp>
          <p:sp>
            <p:nvSpPr>
              <p:cNvPr id="208" name="TextBox 207">
                <a:extLst>
                  <a:ext uri="{FF2B5EF4-FFF2-40B4-BE49-F238E27FC236}">
                    <a16:creationId xmlns:a16="http://schemas.microsoft.com/office/drawing/2014/main" id="{BCBE40A4-C15B-E24E-A259-9968499E3533}"/>
                  </a:ext>
                </a:extLst>
              </p:cNvPr>
              <p:cNvSpPr txBox="1"/>
              <p:nvPr/>
            </p:nvSpPr>
            <p:spPr>
              <a:xfrm>
                <a:off x="1554167" y="2571372"/>
                <a:ext cx="710451" cy="369332"/>
              </a:xfrm>
              <a:prstGeom prst="rect">
                <a:avLst/>
              </a:prstGeom>
              <a:noFill/>
            </p:spPr>
            <p:txBody>
              <a:bodyPr wrap="none" rtlCol="0">
                <a:spAutoFit/>
              </a:bodyPr>
              <a:lstStyle/>
              <a:p>
                <a:r>
                  <a:rPr lang="en-GB" dirty="0">
                    <a:solidFill>
                      <a:schemeClr val="accent1"/>
                    </a:solidFill>
                  </a:rPr>
                  <a:t>0.006</a:t>
                </a:r>
              </a:p>
            </p:txBody>
          </p:sp>
          <p:sp>
            <p:nvSpPr>
              <p:cNvPr id="209" name="TextBox 208">
                <a:extLst>
                  <a:ext uri="{FF2B5EF4-FFF2-40B4-BE49-F238E27FC236}">
                    <a16:creationId xmlns:a16="http://schemas.microsoft.com/office/drawing/2014/main" id="{6BA9E79F-2346-4D40-A1C2-4122AD87D027}"/>
                  </a:ext>
                </a:extLst>
              </p:cNvPr>
              <p:cNvSpPr txBox="1"/>
              <p:nvPr/>
            </p:nvSpPr>
            <p:spPr>
              <a:xfrm>
                <a:off x="2190480" y="2573323"/>
                <a:ext cx="710451" cy="369332"/>
              </a:xfrm>
              <a:prstGeom prst="rect">
                <a:avLst/>
              </a:prstGeom>
              <a:noFill/>
            </p:spPr>
            <p:txBody>
              <a:bodyPr wrap="none" rtlCol="0">
                <a:spAutoFit/>
              </a:bodyPr>
              <a:lstStyle/>
              <a:p>
                <a:r>
                  <a:rPr lang="en-GB" dirty="0">
                    <a:solidFill>
                      <a:schemeClr val="accent1"/>
                    </a:solidFill>
                  </a:rPr>
                  <a:t>0.008</a:t>
                </a:r>
              </a:p>
            </p:txBody>
          </p:sp>
          <p:sp>
            <p:nvSpPr>
              <p:cNvPr id="210" name="TextBox 209">
                <a:extLst>
                  <a:ext uri="{FF2B5EF4-FFF2-40B4-BE49-F238E27FC236}">
                    <a16:creationId xmlns:a16="http://schemas.microsoft.com/office/drawing/2014/main" id="{01637D18-A73D-464A-8018-2830E62CCF63}"/>
                  </a:ext>
                </a:extLst>
              </p:cNvPr>
              <p:cNvSpPr txBox="1"/>
              <p:nvPr/>
            </p:nvSpPr>
            <p:spPr>
              <a:xfrm>
                <a:off x="971085" y="1990378"/>
                <a:ext cx="710451" cy="369332"/>
              </a:xfrm>
              <a:prstGeom prst="rect">
                <a:avLst/>
              </a:prstGeom>
              <a:noFill/>
            </p:spPr>
            <p:txBody>
              <a:bodyPr wrap="none" rtlCol="0">
                <a:spAutoFit/>
              </a:bodyPr>
              <a:lstStyle/>
              <a:p>
                <a:r>
                  <a:rPr lang="en-GB" dirty="0">
                    <a:solidFill>
                      <a:schemeClr val="accent1"/>
                    </a:solidFill>
                  </a:rPr>
                  <a:t>0.034</a:t>
                </a:r>
              </a:p>
            </p:txBody>
          </p:sp>
          <p:sp>
            <p:nvSpPr>
              <p:cNvPr id="211" name="TextBox 210">
                <a:extLst>
                  <a:ext uri="{FF2B5EF4-FFF2-40B4-BE49-F238E27FC236}">
                    <a16:creationId xmlns:a16="http://schemas.microsoft.com/office/drawing/2014/main" id="{AB28B288-DED1-F648-A471-951228F71CE3}"/>
                  </a:ext>
                </a:extLst>
              </p:cNvPr>
              <p:cNvSpPr txBox="1"/>
              <p:nvPr/>
            </p:nvSpPr>
            <p:spPr>
              <a:xfrm>
                <a:off x="2782500" y="2571372"/>
                <a:ext cx="710451" cy="369332"/>
              </a:xfrm>
              <a:prstGeom prst="rect">
                <a:avLst/>
              </a:prstGeom>
              <a:noFill/>
            </p:spPr>
            <p:txBody>
              <a:bodyPr wrap="none" rtlCol="0">
                <a:spAutoFit/>
              </a:bodyPr>
              <a:lstStyle/>
              <a:p>
                <a:r>
                  <a:rPr lang="en-GB" dirty="0">
                    <a:solidFill>
                      <a:schemeClr val="accent1"/>
                    </a:solidFill>
                  </a:rPr>
                  <a:t>0.030</a:t>
                </a:r>
              </a:p>
            </p:txBody>
          </p:sp>
          <p:sp>
            <p:nvSpPr>
              <p:cNvPr id="212" name="TextBox 211">
                <a:extLst>
                  <a:ext uri="{FF2B5EF4-FFF2-40B4-BE49-F238E27FC236}">
                    <a16:creationId xmlns:a16="http://schemas.microsoft.com/office/drawing/2014/main" id="{57006AD5-1843-5642-B635-608A89C10177}"/>
                  </a:ext>
                </a:extLst>
              </p:cNvPr>
              <p:cNvSpPr txBox="1"/>
              <p:nvPr/>
            </p:nvSpPr>
            <p:spPr>
              <a:xfrm>
                <a:off x="2190480" y="1986834"/>
                <a:ext cx="710451" cy="369332"/>
              </a:xfrm>
              <a:prstGeom prst="rect">
                <a:avLst/>
              </a:prstGeom>
              <a:noFill/>
            </p:spPr>
            <p:txBody>
              <a:bodyPr wrap="none" rtlCol="0">
                <a:spAutoFit/>
              </a:bodyPr>
              <a:lstStyle/>
              <a:p>
                <a:r>
                  <a:rPr lang="en-GB" dirty="0">
                    <a:solidFill>
                      <a:schemeClr val="accent1"/>
                    </a:solidFill>
                  </a:rPr>
                  <a:t>0.007</a:t>
                </a:r>
              </a:p>
            </p:txBody>
          </p:sp>
        </p:grpSp>
      </p:grpSp>
      <p:grpSp>
        <p:nvGrpSpPr>
          <p:cNvPr id="220" name="Group 219">
            <a:extLst>
              <a:ext uri="{FF2B5EF4-FFF2-40B4-BE49-F238E27FC236}">
                <a16:creationId xmlns:a16="http://schemas.microsoft.com/office/drawing/2014/main" id="{D6FBB764-CF3F-2E45-BE1A-809A6651696D}"/>
              </a:ext>
            </a:extLst>
          </p:cNvPr>
          <p:cNvGrpSpPr/>
          <p:nvPr/>
        </p:nvGrpSpPr>
        <p:grpSpPr>
          <a:xfrm>
            <a:off x="4499426" y="281134"/>
            <a:ext cx="2913993" cy="2483743"/>
            <a:chOff x="5025799" y="1262878"/>
            <a:chExt cx="2913993" cy="2483743"/>
          </a:xfrm>
        </p:grpSpPr>
        <p:sp>
          <p:nvSpPr>
            <p:cNvPr id="221" name="TextBox 220">
              <a:extLst>
                <a:ext uri="{FF2B5EF4-FFF2-40B4-BE49-F238E27FC236}">
                  <a16:creationId xmlns:a16="http://schemas.microsoft.com/office/drawing/2014/main" id="{AACA96E1-545F-094A-9EF4-CFD333843FF2}"/>
                </a:ext>
              </a:extLst>
            </p:cNvPr>
            <p:cNvSpPr txBox="1"/>
            <p:nvPr/>
          </p:nvSpPr>
          <p:spPr>
            <a:xfrm>
              <a:off x="5369217" y="3377289"/>
              <a:ext cx="2570575" cy="369332"/>
            </a:xfrm>
            <a:prstGeom prst="rect">
              <a:avLst/>
            </a:prstGeom>
            <a:noFill/>
          </p:spPr>
          <p:txBody>
            <a:bodyPr wrap="none" rtlCol="0">
              <a:spAutoFit/>
            </a:bodyPr>
            <a:lstStyle/>
            <a:p>
              <a:r>
                <a:rPr lang="en-GB" dirty="0"/>
                <a:t>After moving </a:t>
              </a:r>
              <a:r>
                <a:rPr lang="en-GB" dirty="0">
                  <a:solidFill>
                    <a:srgbClr val="FFC000"/>
                  </a:solidFill>
                </a:rPr>
                <a:t>U</a:t>
              </a:r>
              <a:r>
                <a:rPr lang="en-GB" dirty="0"/>
                <a:t> five times</a:t>
              </a:r>
            </a:p>
          </p:txBody>
        </p:sp>
        <p:grpSp>
          <p:nvGrpSpPr>
            <p:cNvPr id="222" name="Group 221">
              <a:extLst>
                <a:ext uri="{FF2B5EF4-FFF2-40B4-BE49-F238E27FC236}">
                  <a16:creationId xmlns:a16="http://schemas.microsoft.com/office/drawing/2014/main" id="{8F686843-13E4-D441-99A1-9C490005FAAB}"/>
                </a:ext>
              </a:extLst>
            </p:cNvPr>
            <p:cNvGrpSpPr/>
            <p:nvPr/>
          </p:nvGrpSpPr>
          <p:grpSpPr>
            <a:xfrm>
              <a:off x="5025799" y="1262878"/>
              <a:ext cx="2864301" cy="2185072"/>
              <a:chOff x="628650" y="1264833"/>
              <a:chExt cx="2864301" cy="2185072"/>
            </a:xfrm>
          </p:grpSpPr>
          <p:grpSp>
            <p:nvGrpSpPr>
              <p:cNvPr id="223" name="Group 3">
                <a:extLst>
                  <a:ext uri="{FF2B5EF4-FFF2-40B4-BE49-F238E27FC236}">
                    <a16:creationId xmlns:a16="http://schemas.microsoft.com/office/drawing/2014/main" id="{62824D64-CE86-0746-A0D1-5F9765585400}"/>
                  </a:ext>
                </a:extLst>
              </p:cNvPr>
              <p:cNvGrpSpPr>
                <a:grpSpLocks/>
              </p:cNvGrpSpPr>
              <p:nvPr/>
            </p:nvGrpSpPr>
            <p:grpSpPr bwMode="auto">
              <a:xfrm>
                <a:off x="996657" y="1264836"/>
                <a:ext cx="2438400" cy="1828800"/>
                <a:chOff x="960" y="1152"/>
                <a:chExt cx="1536" cy="1152"/>
              </a:xfrm>
            </p:grpSpPr>
            <p:sp>
              <p:nvSpPr>
                <p:cNvPr id="242" name="Rectangle 4">
                  <a:extLst>
                    <a:ext uri="{FF2B5EF4-FFF2-40B4-BE49-F238E27FC236}">
                      <a16:creationId xmlns:a16="http://schemas.microsoft.com/office/drawing/2014/main" id="{00EFFEEA-CFCF-0947-9DB3-75D0B7A0FDB1}"/>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43" name="Line 5">
                  <a:extLst>
                    <a:ext uri="{FF2B5EF4-FFF2-40B4-BE49-F238E27FC236}">
                      <a16:creationId xmlns:a16="http://schemas.microsoft.com/office/drawing/2014/main" id="{3918B3EB-9C70-A04A-AC7A-98DA43D0F18D}"/>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44" name="Line 6">
                  <a:extLst>
                    <a:ext uri="{FF2B5EF4-FFF2-40B4-BE49-F238E27FC236}">
                      <a16:creationId xmlns:a16="http://schemas.microsoft.com/office/drawing/2014/main" id="{5B537F0F-1065-CB43-8638-8EE8425878DD}"/>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45" name="Line 7">
                  <a:extLst>
                    <a:ext uri="{FF2B5EF4-FFF2-40B4-BE49-F238E27FC236}">
                      <a16:creationId xmlns:a16="http://schemas.microsoft.com/office/drawing/2014/main" id="{AF3A001B-67A7-A144-97DF-E3B0A7763D0C}"/>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46" name="Line 8">
                  <a:extLst>
                    <a:ext uri="{FF2B5EF4-FFF2-40B4-BE49-F238E27FC236}">
                      <a16:creationId xmlns:a16="http://schemas.microsoft.com/office/drawing/2014/main" id="{0F288F72-8A2F-2D42-92A6-1AAA092D1DA0}"/>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247" name="Line 9">
                  <a:extLst>
                    <a:ext uri="{FF2B5EF4-FFF2-40B4-BE49-F238E27FC236}">
                      <a16:creationId xmlns:a16="http://schemas.microsoft.com/office/drawing/2014/main" id="{2262B02C-D006-F940-9B1D-4C7DACC66C2F}"/>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48" name="Rectangle 10">
                  <a:extLst>
                    <a:ext uri="{FF2B5EF4-FFF2-40B4-BE49-F238E27FC236}">
                      <a16:creationId xmlns:a16="http://schemas.microsoft.com/office/drawing/2014/main" id="{7B1444F1-9CE6-3443-9CA0-13845E3C8BDB}"/>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p:sp>
            <p:nvSpPr>
              <p:cNvPr id="224" name="Rectangle 223">
                <a:extLst>
                  <a:ext uri="{FF2B5EF4-FFF2-40B4-BE49-F238E27FC236}">
                    <a16:creationId xmlns:a16="http://schemas.microsoft.com/office/drawing/2014/main" id="{CBA2F94D-7B75-1D44-A673-F673E1BB7C69}"/>
                  </a:ext>
                </a:extLst>
              </p:cNvPr>
              <p:cNvSpPr>
                <a:spLocks noChangeArrowheads="1"/>
              </p:cNvSpPr>
              <p:nvPr/>
            </p:nvSpPr>
            <p:spPr bwMode="auto">
              <a:xfrm>
                <a:off x="2825458" y="12648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chemeClr val="accent6"/>
                    </a:solidFill>
                  </a:rPr>
                  <a:t>0.024</a:t>
                </a:r>
                <a:endParaRPr lang="en-US" i="1" dirty="0">
                  <a:solidFill>
                    <a:schemeClr val="accent6"/>
                  </a:solidFill>
                </a:endParaRPr>
              </a:p>
            </p:txBody>
          </p:sp>
          <p:sp>
            <p:nvSpPr>
              <p:cNvPr id="225" name="Text Box 18">
                <a:extLst>
                  <a:ext uri="{FF2B5EF4-FFF2-40B4-BE49-F238E27FC236}">
                    <a16:creationId xmlns:a16="http://schemas.microsoft.com/office/drawing/2014/main" id="{322C8681-B20A-DF45-BFB7-E0A2C95489A4}"/>
                  </a:ext>
                </a:extLst>
              </p:cNvPr>
              <p:cNvSpPr txBox="1">
                <a:spLocks noChangeArrowheads="1"/>
              </p:cNvSpPr>
              <p:nvPr/>
            </p:nvSpPr>
            <p:spPr bwMode="auto">
              <a:xfrm>
                <a:off x="628650" y="20137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226" name="Text Box 19">
                <a:extLst>
                  <a:ext uri="{FF2B5EF4-FFF2-40B4-BE49-F238E27FC236}">
                    <a16:creationId xmlns:a16="http://schemas.microsoft.com/office/drawing/2014/main" id="{BC83DAEE-C8A2-274B-A2F3-F3148E3631F1}"/>
                  </a:ext>
                </a:extLst>
              </p:cNvPr>
              <p:cNvSpPr txBox="1">
                <a:spLocks noChangeArrowheads="1"/>
              </p:cNvSpPr>
              <p:nvPr/>
            </p:nvSpPr>
            <p:spPr bwMode="auto">
              <a:xfrm>
                <a:off x="628650" y="1404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227" name="Text Box 20">
                <a:extLst>
                  <a:ext uri="{FF2B5EF4-FFF2-40B4-BE49-F238E27FC236}">
                    <a16:creationId xmlns:a16="http://schemas.microsoft.com/office/drawing/2014/main" id="{88E52C39-5C16-7B45-80D2-0CD7BCA1DFAF}"/>
                  </a:ext>
                </a:extLst>
              </p:cNvPr>
              <p:cNvSpPr txBox="1">
                <a:spLocks noChangeArrowheads="1"/>
              </p:cNvSpPr>
              <p:nvPr/>
            </p:nvSpPr>
            <p:spPr bwMode="auto">
              <a:xfrm>
                <a:off x="628650" y="25471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228" name="Text Box 21">
                <a:extLst>
                  <a:ext uri="{FF2B5EF4-FFF2-40B4-BE49-F238E27FC236}">
                    <a16:creationId xmlns:a16="http://schemas.microsoft.com/office/drawing/2014/main" id="{6576D794-2B97-E44C-B27C-5B7FD5565FDB}"/>
                  </a:ext>
                </a:extLst>
              </p:cNvPr>
              <p:cNvSpPr txBox="1">
                <a:spLocks noChangeArrowheads="1"/>
              </p:cNvSpPr>
              <p:nvPr/>
            </p:nvSpPr>
            <p:spPr bwMode="auto">
              <a:xfrm>
                <a:off x="29908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229" name="Text Box 22">
                <a:extLst>
                  <a:ext uri="{FF2B5EF4-FFF2-40B4-BE49-F238E27FC236}">
                    <a16:creationId xmlns:a16="http://schemas.microsoft.com/office/drawing/2014/main" id="{A6DC0520-675E-9049-9EEC-97E35EF8AF46}"/>
                  </a:ext>
                </a:extLst>
              </p:cNvPr>
              <p:cNvSpPr txBox="1">
                <a:spLocks noChangeArrowheads="1"/>
              </p:cNvSpPr>
              <p:nvPr/>
            </p:nvSpPr>
            <p:spPr bwMode="auto">
              <a:xfrm>
                <a:off x="23812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230" name="Text Box 23">
                <a:extLst>
                  <a:ext uri="{FF2B5EF4-FFF2-40B4-BE49-F238E27FC236}">
                    <a16:creationId xmlns:a16="http://schemas.microsoft.com/office/drawing/2014/main" id="{4BF02BCE-BEBB-7A4F-9535-9DE01EF1C5D6}"/>
                  </a:ext>
                </a:extLst>
              </p:cNvPr>
              <p:cNvSpPr txBox="1">
                <a:spLocks noChangeArrowheads="1"/>
              </p:cNvSpPr>
              <p:nvPr/>
            </p:nvSpPr>
            <p:spPr bwMode="auto">
              <a:xfrm>
                <a:off x="17716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2</a:t>
                </a:r>
              </a:p>
            </p:txBody>
          </p:sp>
          <p:sp>
            <p:nvSpPr>
              <p:cNvPr id="231" name="Text Box 24">
                <a:extLst>
                  <a:ext uri="{FF2B5EF4-FFF2-40B4-BE49-F238E27FC236}">
                    <a16:creationId xmlns:a16="http://schemas.microsoft.com/office/drawing/2014/main" id="{63C9F608-4747-924E-A2E6-30070D513AA3}"/>
                  </a:ext>
                </a:extLst>
              </p:cNvPr>
              <p:cNvSpPr txBox="1">
                <a:spLocks noChangeArrowheads="1"/>
              </p:cNvSpPr>
              <p:nvPr/>
            </p:nvSpPr>
            <p:spPr bwMode="auto">
              <a:xfrm>
                <a:off x="1162050" y="308057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p:sp>
            <p:nvSpPr>
              <p:cNvPr id="232" name="Rectangle 231">
                <a:extLst>
                  <a:ext uri="{FF2B5EF4-FFF2-40B4-BE49-F238E27FC236}">
                    <a16:creationId xmlns:a16="http://schemas.microsoft.com/office/drawing/2014/main" id="{03FF23B5-C03F-A14D-B1DE-851219DF87C8}"/>
                  </a:ext>
                </a:extLst>
              </p:cNvPr>
              <p:cNvSpPr>
                <a:spLocks noChangeArrowheads="1"/>
              </p:cNvSpPr>
              <p:nvPr/>
            </p:nvSpPr>
            <p:spPr bwMode="auto">
              <a:xfrm>
                <a:off x="2825454" y="1874433"/>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rgbClr val="FFC000"/>
                    </a:solidFill>
                  </a:rPr>
                  <a:t>0.022</a:t>
                </a:r>
                <a:endParaRPr lang="en-US" i="1" dirty="0">
                  <a:solidFill>
                    <a:srgbClr val="FFC000"/>
                  </a:solidFill>
                </a:endParaRPr>
              </a:p>
            </p:txBody>
          </p:sp>
          <p:sp>
            <p:nvSpPr>
              <p:cNvPr id="233" name="TextBox 232">
                <a:extLst>
                  <a:ext uri="{FF2B5EF4-FFF2-40B4-BE49-F238E27FC236}">
                    <a16:creationId xmlns:a16="http://schemas.microsoft.com/office/drawing/2014/main" id="{6E76BD23-0F38-8D4B-AB19-936354F01F4F}"/>
                  </a:ext>
                </a:extLst>
              </p:cNvPr>
              <p:cNvSpPr txBox="1"/>
              <p:nvPr/>
            </p:nvSpPr>
            <p:spPr>
              <a:xfrm>
                <a:off x="972309" y="1393966"/>
                <a:ext cx="710451" cy="369332"/>
              </a:xfrm>
              <a:prstGeom prst="rect">
                <a:avLst/>
              </a:prstGeom>
              <a:noFill/>
            </p:spPr>
            <p:txBody>
              <a:bodyPr wrap="none" rtlCol="0">
                <a:spAutoFit/>
              </a:bodyPr>
              <a:lstStyle/>
              <a:p>
                <a:r>
                  <a:rPr lang="en-GB" dirty="0">
                    <a:solidFill>
                      <a:schemeClr val="accent1"/>
                    </a:solidFill>
                  </a:rPr>
                  <a:t>0.622</a:t>
                </a:r>
              </a:p>
            </p:txBody>
          </p:sp>
          <p:sp>
            <p:nvSpPr>
              <p:cNvPr id="234" name="TextBox 233">
                <a:extLst>
                  <a:ext uri="{FF2B5EF4-FFF2-40B4-BE49-F238E27FC236}">
                    <a16:creationId xmlns:a16="http://schemas.microsoft.com/office/drawing/2014/main" id="{194BE2A6-2469-954B-A972-91D2A607BEF9}"/>
                  </a:ext>
                </a:extLst>
              </p:cNvPr>
              <p:cNvSpPr txBox="1"/>
              <p:nvPr/>
            </p:nvSpPr>
            <p:spPr>
              <a:xfrm>
                <a:off x="1555391" y="1388471"/>
                <a:ext cx="710451" cy="369332"/>
              </a:xfrm>
              <a:prstGeom prst="rect">
                <a:avLst/>
              </a:prstGeom>
              <a:noFill/>
            </p:spPr>
            <p:txBody>
              <a:bodyPr wrap="none" rtlCol="0">
                <a:spAutoFit/>
              </a:bodyPr>
              <a:lstStyle/>
              <a:p>
                <a:r>
                  <a:rPr lang="en-GB" dirty="0">
                    <a:solidFill>
                      <a:schemeClr val="accent1"/>
                    </a:solidFill>
                  </a:rPr>
                  <a:t>0.221</a:t>
                </a:r>
              </a:p>
            </p:txBody>
          </p:sp>
          <p:sp>
            <p:nvSpPr>
              <p:cNvPr id="235" name="TextBox 234">
                <a:extLst>
                  <a:ext uri="{FF2B5EF4-FFF2-40B4-BE49-F238E27FC236}">
                    <a16:creationId xmlns:a16="http://schemas.microsoft.com/office/drawing/2014/main" id="{2BE040AE-87D1-3D47-A2AA-DA52CE54B4B1}"/>
                  </a:ext>
                </a:extLst>
              </p:cNvPr>
              <p:cNvSpPr txBox="1"/>
              <p:nvPr/>
            </p:nvSpPr>
            <p:spPr>
              <a:xfrm>
                <a:off x="2191704" y="1390422"/>
                <a:ext cx="710451" cy="369332"/>
              </a:xfrm>
              <a:prstGeom prst="rect">
                <a:avLst/>
              </a:prstGeom>
              <a:noFill/>
            </p:spPr>
            <p:txBody>
              <a:bodyPr wrap="none" rtlCol="0">
                <a:spAutoFit/>
              </a:bodyPr>
              <a:lstStyle/>
              <a:p>
                <a:r>
                  <a:rPr lang="en-GB" dirty="0">
                    <a:solidFill>
                      <a:schemeClr val="accent1"/>
                    </a:solidFill>
                  </a:rPr>
                  <a:t>0.071</a:t>
                </a:r>
              </a:p>
            </p:txBody>
          </p:sp>
          <p:sp>
            <p:nvSpPr>
              <p:cNvPr id="236" name="TextBox 235">
                <a:extLst>
                  <a:ext uri="{FF2B5EF4-FFF2-40B4-BE49-F238E27FC236}">
                    <a16:creationId xmlns:a16="http://schemas.microsoft.com/office/drawing/2014/main" id="{86F281BA-F89D-4E43-B19D-B0549F528196}"/>
                  </a:ext>
                </a:extLst>
              </p:cNvPr>
              <p:cNvSpPr txBox="1"/>
              <p:nvPr/>
            </p:nvSpPr>
            <p:spPr>
              <a:xfrm>
                <a:off x="971085" y="2576867"/>
                <a:ext cx="710451" cy="369332"/>
              </a:xfrm>
              <a:prstGeom prst="rect">
                <a:avLst/>
              </a:prstGeom>
              <a:noFill/>
            </p:spPr>
            <p:txBody>
              <a:bodyPr wrap="none" rtlCol="0">
                <a:spAutoFit/>
              </a:bodyPr>
              <a:lstStyle/>
              <a:p>
                <a:r>
                  <a:rPr lang="en-GB" dirty="0">
                    <a:solidFill>
                      <a:schemeClr val="accent1"/>
                    </a:solidFill>
                  </a:rPr>
                  <a:t>0.003</a:t>
                </a:r>
              </a:p>
            </p:txBody>
          </p:sp>
          <p:sp>
            <p:nvSpPr>
              <p:cNvPr id="237" name="TextBox 236">
                <a:extLst>
                  <a:ext uri="{FF2B5EF4-FFF2-40B4-BE49-F238E27FC236}">
                    <a16:creationId xmlns:a16="http://schemas.microsoft.com/office/drawing/2014/main" id="{E37B15CB-D333-6F46-8C3B-C29AF4A56A6C}"/>
                  </a:ext>
                </a:extLst>
              </p:cNvPr>
              <p:cNvSpPr txBox="1"/>
              <p:nvPr/>
            </p:nvSpPr>
            <p:spPr>
              <a:xfrm>
                <a:off x="1554167" y="2571372"/>
                <a:ext cx="710451" cy="369332"/>
              </a:xfrm>
              <a:prstGeom prst="rect">
                <a:avLst/>
              </a:prstGeom>
              <a:noFill/>
            </p:spPr>
            <p:txBody>
              <a:bodyPr wrap="none" rtlCol="0">
                <a:spAutoFit/>
              </a:bodyPr>
              <a:lstStyle/>
              <a:p>
                <a:r>
                  <a:rPr lang="en-GB" dirty="0">
                    <a:solidFill>
                      <a:schemeClr val="accent1"/>
                    </a:solidFill>
                  </a:rPr>
                  <a:t>0.024</a:t>
                </a:r>
              </a:p>
            </p:txBody>
          </p:sp>
          <p:sp>
            <p:nvSpPr>
              <p:cNvPr id="238" name="TextBox 237">
                <a:extLst>
                  <a:ext uri="{FF2B5EF4-FFF2-40B4-BE49-F238E27FC236}">
                    <a16:creationId xmlns:a16="http://schemas.microsoft.com/office/drawing/2014/main" id="{4379114A-1B81-324E-AB13-C34B0051E404}"/>
                  </a:ext>
                </a:extLst>
              </p:cNvPr>
              <p:cNvSpPr txBox="1"/>
              <p:nvPr/>
            </p:nvSpPr>
            <p:spPr>
              <a:xfrm>
                <a:off x="2190480" y="2573323"/>
                <a:ext cx="710451" cy="369332"/>
              </a:xfrm>
              <a:prstGeom prst="rect">
                <a:avLst/>
              </a:prstGeom>
              <a:noFill/>
            </p:spPr>
            <p:txBody>
              <a:bodyPr wrap="none" rtlCol="0">
                <a:spAutoFit/>
              </a:bodyPr>
              <a:lstStyle/>
              <a:p>
                <a:r>
                  <a:rPr lang="en-GB" dirty="0">
                    <a:solidFill>
                      <a:schemeClr val="accent1"/>
                    </a:solidFill>
                  </a:rPr>
                  <a:t>0.003</a:t>
                </a:r>
              </a:p>
            </p:txBody>
          </p:sp>
          <p:sp>
            <p:nvSpPr>
              <p:cNvPr id="239" name="TextBox 238">
                <a:extLst>
                  <a:ext uri="{FF2B5EF4-FFF2-40B4-BE49-F238E27FC236}">
                    <a16:creationId xmlns:a16="http://schemas.microsoft.com/office/drawing/2014/main" id="{79403C75-BAF0-244B-90F7-4DB8B5212F8C}"/>
                  </a:ext>
                </a:extLst>
              </p:cNvPr>
              <p:cNvSpPr txBox="1"/>
              <p:nvPr/>
            </p:nvSpPr>
            <p:spPr>
              <a:xfrm>
                <a:off x="971085" y="1990378"/>
                <a:ext cx="710451" cy="369332"/>
              </a:xfrm>
              <a:prstGeom prst="rect">
                <a:avLst/>
              </a:prstGeom>
              <a:noFill/>
            </p:spPr>
            <p:txBody>
              <a:bodyPr wrap="none" rtlCol="0">
                <a:spAutoFit/>
              </a:bodyPr>
              <a:lstStyle/>
              <a:p>
                <a:r>
                  <a:rPr lang="en-GB" dirty="0">
                    <a:solidFill>
                      <a:schemeClr val="accent1"/>
                    </a:solidFill>
                  </a:rPr>
                  <a:t>0.005</a:t>
                </a:r>
              </a:p>
            </p:txBody>
          </p:sp>
          <p:sp>
            <p:nvSpPr>
              <p:cNvPr id="240" name="TextBox 239">
                <a:extLst>
                  <a:ext uri="{FF2B5EF4-FFF2-40B4-BE49-F238E27FC236}">
                    <a16:creationId xmlns:a16="http://schemas.microsoft.com/office/drawing/2014/main" id="{77B13FBD-CABF-9343-B8EC-0D6443816762}"/>
                  </a:ext>
                </a:extLst>
              </p:cNvPr>
              <p:cNvSpPr txBox="1"/>
              <p:nvPr/>
            </p:nvSpPr>
            <p:spPr>
              <a:xfrm>
                <a:off x="2782500" y="2571372"/>
                <a:ext cx="710451" cy="369332"/>
              </a:xfrm>
              <a:prstGeom prst="rect">
                <a:avLst/>
              </a:prstGeom>
              <a:noFill/>
            </p:spPr>
            <p:txBody>
              <a:bodyPr wrap="none" rtlCol="0">
                <a:spAutoFit/>
              </a:bodyPr>
              <a:lstStyle/>
              <a:p>
                <a:r>
                  <a:rPr lang="en-GB" dirty="0">
                    <a:solidFill>
                      <a:schemeClr val="accent1"/>
                    </a:solidFill>
                  </a:rPr>
                  <a:t>0.000</a:t>
                </a:r>
              </a:p>
            </p:txBody>
          </p:sp>
          <p:sp>
            <p:nvSpPr>
              <p:cNvPr id="241" name="TextBox 240">
                <a:extLst>
                  <a:ext uri="{FF2B5EF4-FFF2-40B4-BE49-F238E27FC236}">
                    <a16:creationId xmlns:a16="http://schemas.microsoft.com/office/drawing/2014/main" id="{B0C73202-E88D-8944-AF7D-7CF81D6DC33C}"/>
                  </a:ext>
                </a:extLst>
              </p:cNvPr>
              <p:cNvSpPr txBox="1"/>
              <p:nvPr/>
            </p:nvSpPr>
            <p:spPr>
              <a:xfrm>
                <a:off x="2190480" y="1986834"/>
                <a:ext cx="710451" cy="369332"/>
              </a:xfrm>
              <a:prstGeom prst="rect">
                <a:avLst/>
              </a:prstGeom>
              <a:noFill/>
            </p:spPr>
            <p:txBody>
              <a:bodyPr wrap="none" rtlCol="0">
                <a:spAutoFit/>
              </a:bodyPr>
              <a:lstStyle/>
              <a:p>
                <a:r>
                  <a:rPr lang="en-GB" dirty="0">
                    <a:solidFill>
                      <a:schemeClr val="accent1"/>
                    </a:solidFill>
                  </a:rPr>
                  <a:t>0.003</a:t>
                </a:r>
              </a:p>
            </p:txBody>
          </p:sp>
        </p:grpSp>
      </p:grpSp>
      <p:sp>
        <p:nvSpPr>
          <p:cNvPr id="135" name="Down Arrow 134">
            <a:extLst>
              <a:ext uri="{FF2B5EF4-FFF2-40B4-BE49-F238E27FC236}">
                <a16:creationId xmlns:a16="http://schemas.microsoft.com/office/drawing/2014/main" id="{94DC3DAC-97EE-E646-8382-92C249F0EFBC}"/>
              </a:ext>
            </a:extLst>
          </p:cNvPr>
          <p:cNvSpPr/>
          <p:nvPr/>
        </p:nvSpPr>
        <p:spPr>
          <a:xfrm rot="10800000">
            <a:off x="5928102" y="2760169"/>
            <a:ext cx="317375" cy="612000"/>
          </a:xfrm>
          <a:prstGeom prst="down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36" name="Down Arrow 135">
            <a:extLst>
              <a:ext uri="{FF2B5EF4-FFF2-40B4-BE49-F238E27FC236}">
                <a16:creationId xmlns:a16="http://schemas.microsoft.com/office/drawing/2014/main" id="{1A346126-D536-EE49-B71E-CDB37943C51A}"/>
              </a:ext>
            </a:extLst>
          </p:cNvPr>
          <p:cNvSpPr/>
          <p:nvPr/>
        </p:nvSpPr>
        <p:spPr>
          <a:xfrm rot="16200000">
            <a:off x="7659514" y="4030570"/>
            <a:ext cx="317375" cy="612000"/>
          </a:xfrm>
          <a:prstGeom prst="down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37" name="Down Arrow 136">
            <a:extLst>
              <a:ext uri="{FF2B5EF4-FFF2-40B4-BE49-F238E27FC236}">
                <a16:creationId xmlns:a16="http://schemas.microsoft.com/office/drawing/2014/main" id="{2762177C-69F1-2D41-B7CF-1C953B393B4F}"/>
              </a:ext>
            </a:extLst>
          </p:cNvPr>
          <p:cNvSpPr/>
          <p:nvPr/>
        </p:nvSpPr>
        <p:spPr>
          <a:xfrm rot="5400000">
            <a:off x="3935666" y="4030571"/>
            <a:ext cx="317375" cy="612000"/>
          </a:xfrm>
          <a:prstGeom prst="down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556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el 1"/>
          <p:cNvSpPr>
            <a:spLocks noGrp="1"/>
          </p:cNvSpPr>
          <p:nvPr>
            <p:ph type="title"/>
          </p:nvPr>
        </p:nvSpPr>
        <p:spPr/>
        <p:txBody>
          <a:bodyPr/>
          <a:lstStyle/>
          <a:p>
            <a:r>
              <a:rPr lang="en-US"/>
              <a:t>Conditional Plans</a:t>
            </a:r>
          </a:p>
        </p:txBody>
      </p:sp>
      <mc:AlternateContent xmlns:mc="http://schemas.openxmlformats.org/markup-compatibility/2006" xmlns:a14="http://schemas.microsoft.com/office/drawing/2010/main">
        <mc:Choice Requires="a14">
          <p:sp>
            <p:nvSpPr>
              <p:cNvPr id="114690" name="Inhaltsplatzhalter 2"/>
              <p:cNvSpPr>
                <a:spLocks noGrp="1"/>
              </p:cNvSpPr>
              <p:nvPr>
                <p:ph idx="1"/>
              </p:nvPr>
            </p:nvSpPr>
            <p:spPr/>
            <p:txBody>
              <a:bodyPr>
                <a:normAutofit/>
              </a:bodyPr>
              <a:lstStyle/>
              <a:p>
                <a:r>
                  <a:rPr lang="en-US" dirty="0"/>
                  <a:t>Example: </a:t>
                </a:r>
              </a:p>
              <a:p>
                <a:pPr lvl="1"/>
                <a:r>
                  <a:rPr lang="en-US" dirty="0"/>
                  <a:t>Two state world </a:t>
                </a:r>
                <a14:m>
                  <m:oMath xmlns:m="http://schemas.openxmlformats.org/officeDocument/2006/math">
                    <m:r>
                      <a:rPr lang="en-US" i="1" dirty="0" smtClean="0">
                        <a:latin typeface="Cambria Math" panose="02040503050406030204" pitchFamily="18" charset="0"/>
                      </a:rPr>
                      <m:t>0,1</m:t>
                    </m:r>
                  </m:oMath>
                </a14:m>
                <a:endParaRPr lang="en-US" dirty="0"/>
              </a:p>
              <a:p>
                <a:pPr lvl="1"/>
                <a:r>
                  <a:rPr lang="en-US" dirty="0"/>
                  <a:t>Two actions: </a:t>
                </a:r>
                <a14:m>
                  <m:oMath xmlns:m="http://schemas.openxmlformats.org/officeDocument/2006/math">
                    <m:r>
                      <a:rPr lang="en-US" i="1" dirty="0" smtClean="0">
                        <a:latin typeface="Cambria Math" panose="02040503050406030204" pitchFamily="18" charset="0"/>
                      </a:rPr>
                      <m:t>𝑠𝑡𝑎𝑦</m:t>
                    </m:r>
                    <m:d>
                      <m:dPr>
                        <m:ctrlPr>
                          <a:rPr lang="en-US" i="1" dirty="0" smtClean="0">
                            <a:latin typeface="Cambria Math" panose="02040503050406030204" pitchFamily="18" charset="0"/>
                          </a:rPr>
                        </m:ctrlPr>
                      </m:dPr>
                      <m:e>
                        <m:r>
                          <a:rPr lang="de-DE" b="0" i="1" dirty="0" smtClean="0">
                            <a:latin typeface="Cambria Math" panose="02040503050406030204" pitchFamily="18" charset="0"/>
                          </a:rPr>
                          <m:t>𝑃</m:t>
                        </m:r>
                      </m:e>
                    </m:d>
                    <m:r>
                      <a:rPr lang="en-US" i="1" dirty="0" smtClean="0">
                        <a:latin typeface="Cambria Math" panose="02040503050406030204" pitchFamily="18" charset="0"/>
                      </a:rPr>
                      <m:t>, </m:t>
                    </m:r>
                    <m:r>
                      <a:rPr lang="en-US" i="1" dirty="0" smtClean="0">
                        <a:latin typeface="Cambria Math" panose="02040503050406030204" pitchFamily="18" charset="0"/>
                      </a:rPr>
                      <m:t>𝑔𝑜</m:t>
                    </m:r>
                    <m:d>
                      <m:dPr>
                        <m:ctrlPr>
                          <a:rPr lang="en-US" i="1" dirty="0" smtClean="0">
                            <a:latin typeface="Cambria Math" panose="02040503050406030204" pitchFamily="18" charset="0"/>
                          </a:rPr>
                        </m:ctrlPr>
                      </m:dPr>
                      <m:e>
                        <m:r>
                          <a:rPr lang="de-DE" b="0" i="1" dirty="0" smtClean="0">
                            <a:latin typeface="Cambria Math" panose="02040503050406030204" pitchFamily="18" charset="0"/>
                          </a:rPr>
                          <m:t>𝑃</m:t>
                        </m:r>
                      </m:e>
                    </m:d>
                  </m:oMath>
                </a14:m>
                <a:endParaRPr lang="en-US" dirty="0"/>
              </a:p>
              <a:p>
                <a:pPr lvl="2"/>
                <a:r>
                  <a:rPr lang="en-US" dirty="0"/>
                  <a:t>Actions achieve intended effect with some probability </a:t>
                </a:r>
                <a14:m>
                  <m:oMath xmlns:m="http://schemas.openxmlformats.org/officeDocument/2006/math">
                    <m:r>
                      <a:rPr lang="de-DE" b="0" i="1" dirty="0" smtClean="0">
                        <a:latin typeface="Cambria Math" panose="02040503050406030204" pitchFamily="18" charset="0"/>
                      </a:rPr>
                      <m:t>𝑃</m:t>
                    </m:r>
                  </m:oMath>
                </a14:m>
                <a:endParaRPr lang="en-US" dirty="0"/>
              </a:p>
              <a:p>
                <a:pPr lvl="1"/>
                <a:r>
                  <a:rPr lang="en-US" dirty="0"/>
                  <a:t>One-step plan </a:t>
                </a:r>
                <a14:m>
                  <m:oMath xmlns:m="http://schemas.openxmlformats.org/officeDocument/2006/math">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𝑔𝑜</m:t>
                        </m:r>
                      </m:e>
                    </m:d>
                    <m:r>
                      <a:rPr lang="en-US" i="1" dirty="0" smtClean="0">
                        <a:latin typeface="Cambria Math" panose="02040503050406030204" pitchFamily="18" charset="0"/>
                      </a:rPr>
                      <m:t>, </m:t>
                    </m:r>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𝑠𝑡𝑎𝑦</m:t>
                        </m:r>
                      </m:e>
                    </m:d>
                  </m:oMath>
                </a14:m>
                <a:endParaRPr lang="en-US" dirty="0"/>
              </a:p>
              <a:p>
                <a:r>
                  <a:rPr lang="en-US" dirty="0"/>
                  <a:t>Two-step plans are </a:t>
                </a:r>
                <a:r>
                  <a:rPr lang="en-US" dirty="0">
                    <a:solidFill>
                      <a:schemeClr val="accent1"/>
                    </a:solidFill>
                  </a:rPr>
                  <a:t>conditional</a:t>
                </a:r>
              </a:p>
              <a:p>
                <a:pPr lvl="1"/>
                <a:r>
                  <a:rPr lang="en-US" dirty="0"/>
                  <a:t>[</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1</m:t>
                    </m:r>
                  </m:oMath>
                </a14:m>
                <a:r>
                  <a:rPr lang="en-US" dirty="0"/>
                  <a:t>, IF </a:t>
                </a:r>
                <a14:m>
                  <m:oMath xmlns:m="http://schemas.openxmlformats.org/officeDocument/2006/math">
                    <m:r>
                      <a:rPr lang="en-US" i="1" dirty="0" smtClean="0">
                        <a:latin typeface="Cambria Math" panose="02040503050406030204" pitchFamily="18" charset="0"/>
                      </a:rPr>
                      <m:t>𝑝𝑒𝑟𝑐𝑒𝑝𝑡</m:t>
                    </m:r>
                    <m:r>
                      <a:rPr lang="en-US" i="1" dirty="0" smtClean="0">
                        <a:latin typeface="Cambria Math" panose="02040503050406030204" pitchFamily="18" charset="0"/>
                      </a:rPr>
                      <m:t>=0</m:t>
                    </m:r>
                  </m:oMath>
                </a14:m>
                <a:r>
                  <a:rPr lang="en-US" dirty="0"/>
                  <a:t> THEN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2</m:t>
                    </m:r>
                  </m:oMath>
                </a14:m>
                <a:r>
                  <a:rPr lang="en-US" dirty="0"/>
                  <a:t> ELSE </a:t>
                </a:r>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3</m:t>
                    </m:r>
                  </m:oMath>
                </a14:m>
                <a:r>
                  <a:rPr lang="en-US" dirty="0"/>
                  <a:t>]</a:t>
                </a:r>
              </a:p>
              <a:p>
                <a:pPr lvl="1"/>
                <a:r>
                  <a:rPr lang="en-US" dirty="0"/>
                  <a:t>Shorthand notation: </a:t>
                </a:r>
                <a14:m>
                  <m:oMath xmlns:m="http://schemas.openxmlformats.org/officeDocument/2006/math">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𝑎</m:t>
                        </m:r>
                        <m:r>
                          <a:rPr lang="en-US" i="1" dirty="0" smtClean="0">
                            <a:latin typeface="Cambria Math" panose="02040503050406030204" pitchFamily="18" charset="0"/>
                          </a:rPr>
                          <m:t>1, </m:t>
                        </m:r>
                        <m:r>
                          <a:rPr lang="en-US" i="1" dirty="0" smtClean="0">
                            <a:latin typeface="Cambria Math" panose="02040503050406030204" pitchFamily="18" charset="0"/>
                          </a:rPr>
                          <m:t>𝑎</m:t>
                        </m:r>
                        <m:r>
                          <a:rPr lang="en-US" i="1" dirty="0" smtClean="0">
                            <a:latin typeface="Cambria Math" panose="02040503050406030204" pitchFamily="18" charset="0"/>
                          </a:rPr>
                          <m:t>2</m:t>
                        </m:r>
                        <m:r>
                          <m:rPr>
                            <m:nor/>
                          </m:rPr>
                          <a:rPr lang="en-US" i="0"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3</m:t>
                        </m:r>
                      </m:e>
                    </m:d>
                  </m:oMath>
                </a14:m>
                <a:endParaRPr lang="en-US" dirty="0"/>
              </a:p>
              <a:p>
                <a14:m>
                  <m:oMath xmlns:m="http://schemas.openxmlformats.org/officeDocument/2006/math">
                    <m:r>
                      <a:rPr lang="en-US" i="1" dirty="0" smtClean="0">
                        <a:latin typeface="Cambria Math" panose="02040503050406030204" pitchFamily="18" charset="0"/>
                      </a:rPr>
                      <m:t>𝑛</m:t>
                    </m:r>
                  </m:oMath>
                </a14:m>
                <a:r>
                  <a:rPr lang="en-US" dirty="0"/>
                  <a:t>-step plans are trees with </a:t>
                </a:r>
              </a:p>
              <a:p>
                <a:pPr lvl="1"/>
                <a:r>
                  <a:rPr lang="en-US" dirty="0"/>
                  <a:t>Nodes attached with actions and </a:t>
                </a:r>
              </a:p>
              <a:p>
                <a:pPr lvl="1"/>
                <a:r>
                  <a:rPr lang="en-US" dirty="0"/>
                  <a:t>Edges attached with percepts</a:t>
                </a:r>
              </a:p>
            </p:txBody>
          </p:sp>
        </mc:Choice>
        <mc:Fallback xmlns="">
          <p:sp>
            <p:nvSpPr>
              <p:cNvPr id="114690" name="Inhaltsplatzhalter 2"/>
              <p:cNvSpPr>
                <a:spLocks noGrp="1" noRot="1" noChangeAspect="1" noMove="1" noResize="1" noEditPoints="1" noAdjustHandles="1" noChangeArrowheads="1" noChangeShapeType="1" noTextEdit="1"/>
              </p:cNvSpPr>
              <p:nvPr>
                <p:ph idx="1"/>
              </p:nvPr>
            </p:nvSpPr>
            <p:spPr>
              <a:blipFill>
                <a:blip r:embed="rId2"/>
                <a:stretch>
                  <a:fillRect l="-1955" t="-2486"/>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4F0EEBE5-293A-C541-9C52-0DA28F940B52}"/>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AB5699F8-9325-20EA-EF1A-F5E8A779B30D}"/>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4E1296FB-E524-CA42-9272-DC02338CB24B}"/>
              </a:ext>
            </a:extLst>
          </p:cNvPr>
          <p:cNvSpPr>
            <a:spLocks noGrp="1"/>
          </p:cNvSpPr>
          <p:nvPr>
            <p:ph type="sldNum" sz="quarter" idx="4"/>
          </p:nvPr>
        </p:nvSpPr>
        <p:spPr/>
        <p:txBody>
          <a:bodyPr/>
          <a:lstStyle/>
          <a:p>
            <a:fld id="{67C9959E-8E6B-B04C-9955-EA096F41CA7A}" type="slidenum">
              <a:rPr lang="en-GB" smtClean="0"/>
              <a:pPr/>
              <a:t>13</a:t>
            </a:fld>
            <a:endParaRPr lang="en-GB"/>
          </a:p>
        </p:txBody>
      </p:sp>
    </p:spTree>
    <p:extLst>
      <p:ext uri="{BB962C8B-B14F-4D97-AF65-F5344CB8AC3E}">
        <p14:creationId xmlns:p14="http://schemas.microsoft.com/office/powerpoint/2010/main" val="198231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el 1"/>
          <p:cNvSpPr>
            <a:spLocks noGrp="1"/>
          </p:cNvSpPr>
          <p:nvPr>
            <p:ph type="title"/>
          </p:nvPr>
        </p:nvSpPr>
        <p:spPr/>
        <p:txBody>
          <a:bodyPr/>
          <a:lstStyle/>
          <a:p>
            <a:r>
              <a:rPr lang="en-GB">
                <a:ea typeface="ＭＳ Ｐゴシック" charset="0"/>
                <a:cs typeface="ＭＳ Ｐゴシック" charset="0"/>
              </a:rPr>
              <a:t>Value Iteration for POMDPs</a:t>
            </a:r>
          </a:p>
        </p:txBody>
      </p:sp>
      <mc:AlternateContent xmlns:mc="http://schemas.openxmlformats.org/markup-compatibility/2006" xmlns:a14="http://schemas.microsoft.com/office/drawing/2010/main">
        <mc:Choice Requires="a14">
          <p:sp>
            <p:nvSpPr>
              <p:cNvPr id="115714" name="Inhaltsplatzhalter 2"/>
              <p:cNvSpPr>
                <a:spLocks noGrp="1"/>
              </p:cNvSpPr>
              <p:nvPr>
                <p:ph idx="1"/>
              </p:nvPr>
            </p:nvSpPr>
            <p:spPr/>
            <p:txBody>
              <a:bodyPr>
                <a:normAutofit/>
              </a:bodyPr>
              <a:lstStyle/>
              <a:p>
                <a:r>
                  <a:rPr lang="en-GB" dirty="0">
                    <a:ea typeface="ＭＳ Ｐゴシック" charset="0"/>
                    <a:cs typeface="ＭＳ Ｐゴシック" charset="0"/>
                  </a:rPr>
                  <a:t>Cannot compute a single utility value for each state of all belief states</a:t>
                </a:r>
              </a:p>
              <a:p>
                <a:r>
                  <a:rPr lang="en-GB" dirty="0">
                    <a:ea typeface="ＭＳ Ｐゴシック" charset="0"/>
                    <a:cs typeface="ＭＳ Ｐゴシック" charset="0"/>
                  </a:rPr>
                  <a:t>Consider an optimal policy </a:t>
                </a:r>
                <a14:m>
                  <m:oMath xmlns:m="http://schemas.openxmlformats.org/officeDocument/2006/math">
                    <m:sSup>
                      <m:sSupPr>
                        <m:ctrlPr>
                          <a:rPr lang="en-GB" i="1">
                            <a:latin typeface="Cambria Math" panose="02040503050406030204" pitchFamily="18" charset="0"/>
                            <a:ea typeface="ＭＳ Ｐゴシック" charset="0"/>
                            <a:cs typeface="ＭＳ Ｐゴシック" charset="0"/>
                          </a:rPr>
                        </m:ctrlPr>
                      </m:sSupPr>
                      <m:e>
                        <m:r>
                          <a:rPr lang="en-GB" i="1">
                            <a:latin typeface="Cambria Math" panose="02040503050406030204" pitchFamily="18" charset="0"/>
                            <a:ea typeface="ＭＳ Ｐゴシック" charset="0"/>
                            <a:cs typeface="ＭＳ Ｐゴシック" charset="0"/>
                          </a:rPr>
                          <m:t>𝜋</m:t>
                        </m:r>
                      </m:e>
                      <m:sup>
                        <m:r>
                          <a:rPr lang="en-GB" i="1">
                            <a:latin typeface="Cambria Math" panose="02040503050406030204" pitchFamily="18" charset="0"/>
                            <a:ea typeface="ＭＳ Ｐゴシック" charset="0"/>
                            <a:cs typeface="ＭＳ Ｐゴシック" charset="0"/>
                          </a:rPr>
                          <m:t>∗</m:t>
                        </m:r>
                      </m:sup>
                    </m:sSup>
                  </m:oMath>
                </a14:m>
                <a:r>
                  <a:rPr lang="en-GB" dirty="0">
                    <a:ea typeface="ＭＳ Ｐゴシック" charset="0"/>
                    <a:cs typeface="ＭＳ Ｐゴシック" charset="0"/>
                  </a:rPr>
                  <a:t> and its application in belief state </a:t>
                </a:r>
                <a14:m>
                  <m:oMath xmlns:m="http://schemas.openxmlformats.org/officeDocument/2006/math">
                    <m:r>
                      <a:rPr lang="en-GB" i="1">
                        <a:latin typeface="Cambria Math" panose="02040503050406030204" pitchFamily="18" charset="0"/>
                        <a:ea typeface="ＭＳ Ｐゴシック" charset="0"/>
                        <a:cs typeface="ＭＳ Ｐゴシック" charset="0"/>
                      </a:rPr>
                      <m:t>𝑏</m:t>
                    </m:r>
                  </m:oMath>
                </a14:m>
                <a:endParaRPr lang="en-GB" dirty="0">
                  <a:ea typeface="ＭＳ Ｐゴシック" charset="0"/>
                  <a:cs typeface="ＭＳ Ｐゴシック" charset="0"/>
                </a:endParaRPr>
              </a:p>
              <a:p>
                <a:r>
                  <a:rPr lang="en-GB" dirty="0">
                    <a:ea typeface="ＭＳ Ｐゴシック" charset="0"/>
                    <a:cs typeface="ＭＳ Ｐゴシック" charset="0"/>
                  </a:rPr>
                  <a:t>For this </a:t>
                </a:r>
                <a14:m>
                  <m:oMath xmlns:m="http://schemas.openxmlformats.org/officeDocument/2006/math">
                    <m:r>
                      <a:rPr lang="en-GB" i="1">
                        <a:latin typeface="Cambria Math" panose="02040503050406030204" pitchFamily="18" charset="0"/>
                        <a:ea typeface="ＭＳ Ｐゴシック" charset="0"/>
                        <a:cs typeface="ＭＳ Ｐゴシック" charset="0"/>
                      </a:rPr>
                      <m:t>𝑏</m:t>
                    </m:r>
                  </m:oMath>
                </a14:m>
                <a:r>
                  <a:rPr lang="en-GB" dirty="0">
                    <a:ea typeface="ＭＳ Ｐゴシック" charset="0"/>
                    <a:cs typeface="ＭＳ Ｐゴシック" charset="0"/>
                  </a:rPr>
                  <a:t>, the policy is a </a:t>
                </a:r>
                <a:r>
                  <a:rPr lang="en-GB" dirty="0">
                    <a:solidFill>
                      <a:schemeClr val="accent1"/>
                    </a:solidFill>
                    <a:ea typeface="ＭＳ Ｐゴシック" charset="0"/>
                    <a:cs typeface="ＭＳ Ｐゴシック" charset="0"/>
                  </a:rPr>
                  <a:t>conditional plan </a:t>
                </a:r>
                <a14:m>
                  <m:oMath xmlns:m="http://schemas.openxmlformats.org/officeDocument/2006/math">
                    <m:r>
                      <a:rPr lang="en-GB" i="1">
                        <a:latin typeface="Cambria Math" panose="02040503050406030204" pitchFamily="18" charset="0"/>
                        <a:ea typeface="ＭＳ Ｐゴシック" charset="0"/>
                      </a:rPr>
                      <m:t>𝑝</m:t>
                    </m:r>
                  </m:oMath>
                </a14:m>
                <a:endParaRPr lang="en-GB" dirty="0">
                  <a:solidFill>
                    <a:schemeClr val="accent1"/>
                  </a:solidFill>
                  <a:ea typeface="ＭＳ Ｐゴシック" charset="0"/>
                  <a:cs typeface="ＭＳ Ｐゴシック" charset="0"/>
                </a:endParaRPr>
              </a:p>
              <a:p>
                <a:pPr lvl="1"/>
                <a:r>
                  <a:rPr lang="en-GB" dirty="0">
                    <a:ea typeface="ＭＳ Ｐゴシック" charset="0"/>
                  </a:rPr>
                  <a:t>Let the utility of executing a fixed conditional plan </a:t>
                </a:r>
                <a14:m>
                  <m:oMath xmlns:m="http://schemas.openxmlformats.org/officeDocument/2006/math">
                    <m:r>
                      <a:rPr lang="en-GB" i="1">
                        <a:latin typeface="Cambria Math" panose="02040503050406030204" pitchFamily="18" charset="0"/>
                        <a:ea typeface="ＭＳ Ｐゴシック" charset="0"/>
                      </a:rPr>
                      <m:t>𝑝</m:t>
                    </m:r>
                  </m:oMath>
                </a14:m>
                <a:r>
                  <a:rPr lang="en-GB" dirty="0">
                    <a:ea typeface="ＭＳ Ｐゴシック" charset="0"/>
                  </a:rPr>
                  <a:t> in </a:t>
                </a:r>
                <a14:m>
                  <m:oMath xmlns:m="http://schemas.openxmlformats.org/officeDocument/2006/math">
                    <m:r>
                      <a:rPr lang="en-GB" i="1">
                        <a:latin typeface="Cambria Math" panose="02040503050406030204" pitchFamily="18" charset="0"/>
                        <a:ea typeface="ＭＳ Ｐゴシック" charset="0"/>
                      </a:rPr>
                      <m:t>𝑠</m:t>
                    </m:r>
                  </m:oMath>
                </a14:m>
                <a:r>
                  <a:rPr lang="en-GB" dirty="0">
                    <a:ea typeface="ＭＳ Ｐゴシック" charset="0"/>
                  </a:rPr>
                  <a:t> be </a:t>
                </a:r>
                <a14:m>
                  <m:oMath xmlns:m="http://schemas.openxmlformats.org/officeDocument/2006/math">
                    <m:sSub>
                      <m:sSubPr>
                        <m:ctrlPr>
                          <a:rPr lang="en-GB" i="1">
                            <a:latin typeface="Cambria Math" panose="02040503050406030204" pitchFamily="18" charset="0"/>
                            <a:ea typeface="ＭＳ Ｐゴシック" charset="0"/>
                          </a:rPr>
                        </m:ctrlPr>
                      </m:sSubPr>
                      <m:e>
                        <m:r>
                          <a:rPr lang="en-GB" i="1">
                            <a:latin typeface="Cambria Math" panose="02040503050406030204" pitchFamily="18" charset="0"/>
                            <a:ea typeface="ＭＳ Ｐゴシック" charset="0"/>
                          </a:rPr>
                          <m:t>𝑢</m:t>
                        </m:r>
                      </m:e>
                      <m:sub>
                        <m:r>
                          <a:rPr lang="en-GB" i="1">
                            <a:latin typeface="Cambria Math" panose="02040503050406030204" pitchFamily="18" charset="0"/>
                            <a:ea typeface="ＭＳ Ｐゴシック" charset="0"/>
                          </a:rPr>
                          <m:t>𝑝</m:t>
                        </m:r>
                      </m:sub>
                    </m:sSub>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oMath>
                </a14:m>
                <a:endParaRPr lang="en-GB" dirty="0">
                  <a:ea typeface="ＭＳ Ｐゴシック" charset="0"/>
                </a:endParaRPr>
              </a:p>
              <a:p>
                <a:pPr lvl="1"/>
                <a:r>
                  <a:rPr lang="en-GB" dirty="0">
                    <a:ea typeface="ＭＳ Ｐゴシック" charset="0"/>
                  </a:rPr>
                  <a:t>Expected utility </a:t>
                </a:r>
                <a14:m>
                  <m:oMath xmlns:m="http://schemas.openxmlformats.org/officeDocument/2006/math">
                    <m:sSub>
                      <m:sSubPr>
                        <m:ctrlPr>
                          <a:rPr lang="en-GB" i="1">
                            <a:latin typeface="Cambria Math" panose="02040503050406030204" pitchFamily="18" charset="0"/>
                            <a:ea typeface="ＭＳ Ｐゴシック" charset="0"/>
                          </a:rPr>
                        </m:ctrlPr>
                      </m:sSubPr>
                      <m:e>
                        <m:r>
                          <a:rPr lang="en-GB" i="1">
                            <a:latin typeface="Cambria Math" panose="02040503050406030204" pitchFamily="18" charset="0"/>
                            <a:ea typeface="ＭＳ Ｐゴシック" charset="0"/>
                          </a:rPr>
                          <m:t>𝑈</m:t>
                        </m:r>
                      </m:e>
                      <m:sub>
                        <m:r>
                          <a:rPr lang="en-GB" i="1">
                            <a:latin typeface="Cambria Math" panose="02040503050406030204" pitchFamily="18" charset="0"/>
                            <a:ea typeface="ＭＳ Ｐゴシック" charset="0"/>
                          </a:rPr>
                          <m:t>𝑝</m:t>
                        </m:r>
                      </m:sub>
                    </m:sSub>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𝑏</m:t>
                        </m:r>
                      </m:e>
                    </m:d>
                    <m:r>
                      <a:rPr lang="en-GB" i="1">
                        <a:latin typeface="Cambria Math" panose="02040503050406030204" pitchFamily="18" charset="0"/>
                        <a:ea typeface="ＭＳ Ｐゴシック" charset="0"/>
                      </a:rPr>
                      <m:t>=</m:t>
                    </m:r>
                    <m:nary>
                      <m:naryPr>
                        <m:chr m:val="∑"/>
                        <m:supHide m:val="on"/>
                        <m:ctrlPr>
                          <a:rPr lang="en-GB" i="1">
                            <a:latin typeface="Cambria Math" panose="02040503050406030204" pitchFamily="18" charset="0"/>
                            <a:ea typeface="ＭＳ Ｐゴシック" charset="0"/>
                          </a:rPr>
                        </m:ctrlPr>
                      </m:naryPr>
                      <m:sub>
                        <m:r>
                          <a:rPr lang="en-GB" i="1">
                            <a:latin typeface="Cambria Math" panose="02040503050406030204" pitchFamily="18" charset="0"/>
                            <a:ea typeface="ＭＳ Ｐゴシック" charset="0"/>
                          </a:rPr>
                          <m:t>𝑠</m:t>
                        </m:r>
                      </m:sub>
                      <m:sup/>
                      <m:e>
                        <m:r>
                          <a:rPr lang="en-GB" i="1">
                            <a:latin typeface="Cambria Math" panose="02040503050406030204" pitchFamily="18" charset="0"/>
                            <a:ea typeface="ＭＳ Ｐゴシック" charset="0"/>
                          </a:rPr>
                          <m:t>𝑏</m:t>
                        </m:r>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sSub>
                          <m:sSubPr>
                            <m:ctrlPr>
                              <a:rPr lang="en-GB" i="1">
                                <a:latin typeface="Cambria Math" panose="02040503050406030204" pitchFamily="18" charset="0"/>
                                <a:ea typeface="ＭＳ Ｐゴシック" charset="0"/>
                              </a:rPr>
                            </m:ctrlPr>
                          </m:sSubPr>
                          <m:e>
                            <m:r>
                              <a:rPr lang="en-GB" i="1">
                                <a:latin typeface="Cambria Math" panose="02040503050406030204" pitchFamily="18" charset="0"/>
                                <a:ea typeface="ＭＳ Ｐゴシック" charset="0"/>
                              </a:rPr>
                              <m:t>𝑢</m:t>
                            </m:r>
                          </m:e>
                          <m:sub>
                            <m:r>
                              <a:rPr lang="en-GB" i="1">
                                <a:latin typeface="Cambria Math" panose="02040503050406030204" pitchFamily="18" charset="0"/>
                                <a:ea typeface="ＭＳ Ｐゴシック" charset="0"/>
                              </a:rPr>
                              <m:t>𝑝</m:t>
                            </m:r>
                          </m:sub>
                        </m:sSub>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e>
                    </m:nary>
                  </m:oMath>
                </a14:m>
                <a:endParaRPr lang="en-GB" dirty="0">
                  <a:ea typeface="ＭＳ Ｐゴシック" charset="0"/>
                </a:endParaRPr>
              </a:p>
              <a:p>
                <a:pPr lvl="2"/>
                <a:r>
                  <a:rPr lang="en-GB" sz="1600" dirty="0">
                    <a:ea typeface="ＭＳ Ｐゴシック" charset="0"/>
                  </a:rPr>
                  <a:t>It varies linearly with </a:t>
                </a:r>
                <a14:m>
                  <m:oMath xmlns:m="http://schemas.openxmlformats.org/officeDocument/2006/math">
                    <m:r>
                      <a:rPr lang="en-GB" sz="1600" i="1">
                        <a:latin typeface="Cambria Math" panose="02040503050406030204" pitchFamily="18" charset="0"/>
                        <a:ea typeface="ＭＳ Ｐゴシック" charset="0"/>
                      </a:rPr>
                      <m:t>𝑏</m:t>
                    </m:r>
                  </m:oMath>
                </a14:m>
                <a:r>
                  <a:rPr lang="en-GB" sz="1600" dirty="0">
                    <a:ea typeface="ＭＳ Ｐゴシック" charset="0"/>
                  </a:rPr>
                  <a:t>, a hyperplane in a belief space</a:t>
                </a:r>
              </a:p>
              <a:p>
                <a:pPr lvl="1"/>
                <a:r>
                  <a:rPr lang="en-GB" dirty="0">
                    <a:ea typeface="ＭＳ Ｐゴシック" charset="0"/>
                  </a:rPr>
                  <a:t>At any </a:t>
                </a:r>
                <a14:m>
                  <m:oMath xmlns:m="http://schemas.openxmlformats.org/officeDocument/2006/math">
                    <m:r>
                      <a:rPr lang="en-GB" i="1">
                        <a:latin typeface="Cambria Math" panose="02040503050406030204" pitchFamily="18" charset="0"/>
                        <a:ea typeface="ＭＳ Ｐゴシック" charset="0"/>
                      </a:rPr>
                      <m:t>𝑏</m:t>
                    </m:r>
                  </m:oMath>
                </a14:m>
                <a:r>
                  <a:rPr lang="en-GB" dirty="0">
                    <a:ea typeface="ＭＳ Ｐゴシック" charset="0"/>
                  </a:rPr>
                  <a:t>, the optimal policy will choose the conditional plan with the highest expected utility</a:t>
                </a:r>
              </a:p>
              <a:p>
                <a:pPr marL="457200" lvl="1"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ＭＳ Ｐゴシック" charset="0"/>
                        </a:rPr>
                        <m:t>𝑈</m:t>
                      </m:r>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𝑏</m:t>
                          </m:r>
                        </m:e>
                      </m:d>
                      <m:r>
                        <a:rPr lang="en-GB" i="1">
                          <a:latin typeface="Cambria Math" panose="02040503050406030204" pitchFamily="18" charset="0"/>
                          <a:ea typeface="ＭＳ Ｐゴシック" charset="0"/>
                        </a:rPr>
                        <m:t>=</m:t>
                      </m:r>
                      <m:sSup>
                        <m:sSupPr>
                          <m:ctrlPr>
                            <a:rPr lang="en-GB" i="1">
                              <a:latin typeface="Cambria Math" panose="02040503050406030204" pitchFamily="18" charset="0"/>
                              <a:ea typeface="ＭＳ Ｐゴシック" charset="0"/>
                            </a:rPr>
                          </m:ctrlPr>
                        </m:sSupPr>
                        <m:e>
                          <m:r>
                            <a:rPr lang="en-GB" i="1">
                              <a:latin typeface="Cambria Math" panose="02040503050406030204" pitchFamily="18" charset="0"/>
                              <a:ea typeface="ＭＳ Ｐゴシック" charset="0"/>
                            </a:rPr>
                            <m:t>𝑈</m:t>
                          </m:r>
                        </m:e>
                        <m:sup>
                          <m:sSup>
                            <m:sSupPr>
                              <m:ctrlPr>
                                <a:rPr lang="en-GB" i="1">
                                  <a:latin typeface="Cambria Math" panose="02040503050406030204" pitchFamily="18" charset="0"/>
                                  <a:ea typeface="ＭＳ Ｐゴシック" charset="0"/>
                                </a:rPr>
                              </m:ctrlPr>
                            </m:sSupPr>
                            <m:e>
                              <m:r>
                                <a:rPr lang="en-GB" i="1">
                                  <a:latin typeface="Cambria Math" panose="02040503050406030204" pitchFamily="18" charset="0"/>
                                  <a:ea typeface="ＭＳ Ｐゴシック" charset="0"/>
                                </a:rPr>
                                <m:t>𝜋</m:t>
                              </m:r>
                            </m:e>
                            <m:sup>
                              <m:r>
                                <a:rPr lang="en-GB" i="1">
                                  <a:latin typeface="Cambria Math" panose="02040503050406030204" pitchFamily="18" charset="0"/>
                                  <a:ea typeface="ＭＳ Ｐゴシック" charset="0"/>
                                </a:rPr>
                                <m:t>∗</m:t>
                              </m:r>
                            </m:sup>
                          </m:sSup>
                        </m:sup>
                      </m:sSup>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𝑏</m:t>
                          </m:r>
                        </m:e>
                      </m:d>
                      <m:r>
                        <a:rPr lang="en-GB" i="1">
                          <a:latin typeface="Cambria Math" panose="02040503050406030204" pitchFamily="18" charset="0"/>
                          <a:ea typeface="ＭＳ Ｐゴシック" charset="0"/>
                        </a:rPr>
                        <m:t>=</m:t>
                      </m:r>
                      <m:func>
                        <m:funcPr>
                          <m:ctrlPr>
                            <a:rPr lang="en-GB" i="1">
                              <a:latin typeface="Cambria Math" panose="02040503050406030204" pitchFamily="18" charset="0"/>
                              <a:ea typeface="ＭＳ Ｐゴシック" charset="0"/>
                            </a:rPr>
                          </m:ctrlPr>
                        </m:funcPr>
                        <m:fName>
                          <m:limLow>
                            <m:limLowPr>
                              <m:ctrlPr>
                                <a:rPr lang="en-GB" i="1">
                                  <a:latin typeface="Cambria Math" panose="02040503050406030204" pitchFamily="18" charset="0"/>
                                  <a:ea typeface="ＭＳ Ｐゴシック" charset="0"/>
                                </a:rPr>
                              </m:ctrlPr>
                            </m:limLowPr>
                            <m:e>
                              <m:r>
                                <m:rPr>
                                  <m:sty m:val="p"/>
                                </m:rPr>
                                <a:rPr lang="en-GB">
                                  <a:latin typeface="Cambria Math" panose="02040503050406030204" pitchFamily="18" charset="0"/>
                                  <a:ea typeface="ＭＳ Ｐゴシック" charset="0"/>
                                </a:rPr>
                                <m:t>max</m:t>
                              </m:r>
                            </m:e>
                            <m:lim>
                              <m:r>
                                <a:rPr lang="en-GB" i="1">
                                  <a:latin typeface="Cambria Math" panose="02040503050406030204" pitchFamily="18" charset="0"/>
                                  <a:ea typeface="ＭＳ Ｐゴシック" charset="0"/>
                                </a:rPr>
                                <m:t>𝑝</m:t>
                              </m:r>
                            </m:lim>
                          </m:limLow>
                        </m:fName>
                        <m:e>
                          <m:nary>
                            <m:naryPr>
                              <m:chr m:val="∑"/>
                              <m:limLoc m:val="subSup"/>
                              <m:supHide m:val="on"/>
                              <m:ctrlPr>
                                <a:rPr lang="en-GB" i="1">
                                  <a:latin typeface="Cambria Math" panose="02040503050406030204" pitchFamily="18" charset="0"/>
                                  <a:ea typeface="ＭＳ Ｐゴシック" charset="0"/>
                                </a:rPr>
                              </m:ctrlPr>
                            </m:naryPr>
                            <m:sub>
                              <m:r>
                                <m:rPr>
                                  <m:brk m:alnAt="9"/>
                                </m:rPr>
                                <a:rPr lang="en-GB" i="1">
                                  <a:latin typeface="Cambria Math" panose="02040503050406030204" pitchFamily="18" charset="0"/>
                                  <a:ea typeface="ＭＳ Ｐゴシック" charset="0"/>
                                </a:rPr>
                                <m:t>𝑠</m:t>
                              </m:r>
                            </m:sub>
                            <m:sup/>
                            <m:e>
                              <m:r>
                                <a:rPr lang="en-GB" i="1">
                                  <a:latin typeface="Cambria Math" panose="02040503050406030204" pitchFamily="18" charset="0"/>
                                  <a:ea typeface="ＭＳ Ｐゴシック" charset="0"/>
                                </a:rPr>
                                <m:t>𝑏</m:t>
                              </m:r>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sSub>
                                <m:sSubPr>
                                  <m:ctrlPr>
                                    <a:rPr lang="en-GB" i="1">
                                      <a:latin typeface="Cambria Math" panose="02040503050406030204" pitchFamily="18" charset="0"/>
                                      <a:ea typeface="ＭＳ Ｐゴシック" charset="0"/>
                                    </a:rPr>
                                  </m:ctrlPr>
                                </m:sSubPr>
                                <m:e>
                                  <m:r>
                                    <a:rPr lang="en-GB" i="1">
                                      <a:latin typeface="Cambria Math" panose="02040503050406030204" pitchFamily="18" charset="0"/>
                                      <a:ea typeface="ＭＳ Ｐゴシック" charset="0"/>
                                    </a:rPr>
                                    <m:t>𝑢</m:t>
                                  </m:r>
                                </m:e>
                                <m:sub>
                                  <m:r>
                                    <a:rPr lang="en-GB" i="1">
                                      <a:latin typeface="Cambria Math" panose="02040503050406030204" pitchFamily="18" charset="0"/>
                                      <a:ea typeface="ＭＳ Ｐゴシック" charset="0"/>
                                    </a:rPr>
                                    <m:t>𝑝</m:t>
                                  </m:r>
                                </m:sub>
                              </m:sSub>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e>
                          </m:nary>
                        </m:e>
                      </m:func>
                    </m:oMath>
                  </m:oMathPara>
                </a14:m>
                <a:endParaRPr lang="en-GB" i="1" dirty="0">
                  <a:latin typeface="Cambria Math" panose="02040503050406030204" pitchFamily="18" charset="0"/>
                  <a:ea typeface="ＭＳ Ｐゴシック" charset="0"/>
                </a:endParaRPr>
              </a:p>
              <a:p>
                <a:pPr marL="457200" lvl="1" indent="0">
                  <a:buNone/>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ＭＳ Ｐゴシック" charset="0"/>
                            </a:rPr>
                          </m:ctrlPr>
                        </m:sSupPr>
                        <m:e>
                          <m:r>
                            <a:rPr lang="en-GB" i="1">
                              <a:latin typeface="Cambria Math" panose="02040503050406030204" pitchFamily="18" charset="0"/>
                              <a:ea typeface="ＭＳ Ｐゴシック" charset="0"/>
                            </a:rPr>
                            <m:t>𝜋</m:t>
                          </m:r>
                        </m:e>
                        <m:sup>
                          <m:r>
                            <a:rPr lang="en-GB" i="1">
                              <a:latin typeface="Cambria Math" panose="02040503050406030204" pitchFamily="18" charset="0"/>
                              <a:ea typeface="ＭＳ Ｐゴシック" charset="0"/>
                            </a:rPr>
                            <m:t>∗</m:t>
                          </m:r>
                        </m:sup>
                      </m:sSup>
                      <m:r>
                        <a:rPr lang="en-GB" i="1">
                          <a:latin typeface="Cambria Math" panose="02040503050406030204" pitchFamily="18" charset="0"/>
                          <a:ea typeface="ＭＳ Ｐゴシック" charset="0"/>
                        </a:rPr>
                        <m:t>=</m:t>
                      </m:r>
                      <m:func>
                        <m:funcPr>
                          <m:ctrlPr>
                            <a:rPr lang="en-GB" i="1">
                              <a:latin typeface="Cambria Math" panose="02040503050406030204" pitchFamily="18" charset="0"/>
                              <a:ea typeface="ＭＳ Ｐゴシック" charset="0"/>
                            </a:rPr>
                          </m:ctrlPr>
                        </m:funcPr>
                        <m:fName>
                          <m:limLow>
                            <m:limLowPr>
                              <m:ctrlPr>
                                <a:rPr lang="en-GB" i="1">
                                  <a:latin typeface="Cambria Math" panose="02040503050406030204" pitchFamily="18" charset="0"/>
                                  <a:ea typeface="ＭＳ Ｐゴシック" charset="0"/>
                                </a:rPr>
                              </m:ctrlPr>
                            </m:limLowPr>
                            <m:e>
                              <m:func>
                                <m:funcPr>
                                  <m:ctrlPr>
                                    <a:rPr lang="en-GB" i="1">
                                      <a:latin typeface="Cambria Math" panose="02040503050406030204" pitchFamily="18" charset="0"/>
                                      <a:ea typeface="ＭＳ Ｐゴシック" charset="0"/>
                                    </a:rPr>
                                  </m:ctrlPr>
                                </m:funcPr>
                                <m:fName>
                                  <m:r>
                                    <m:rPr>
                                      <m:sty m:val="p"/>
                                    </m:rPr>
                                    <a:rPr lang="en-GB">
                                      <a:latin typeface="Cambria Math" panose="02040503050406030204" pitchFamily="18" charset="0"/>
                                      <a:ea typeface="ＭＳ Ｐゴシック" charset="0"/>
                                    </a:rPr>
                                    <m:t>arg</m:t>
                                  </m:r>
                                </m:fName>
                                <m:e>
                                  <m:r>
                                    <m:rPr>
                                      <m:sty m:val="p"/>
                                    </m:rPr>
                                    <a:rPr lang="en-GB">
                                      <a:latin typeface="Cambria Math" panose="02040503050406030204" pitchFamily="18" charset="0"/>
                                      <a:ea typeface="ＭＳ Ｐゴシック" charset="0"/>
                                    </a:rPr>
                                    <m:t>max</m:t>
                                  </m:r>
                                </m:e>
                              </m:func>
                            </m:e>
                            <m:lim>
                              <m:r>
                                <a:rPr lang="en-GB" i="1">
                                  <a:latin typeface="Cambria Math" panose="02040503050406030204" pitchFamily="18" charset="0"/>
                                  <a:ea typeface="ＭＳ Ｐゴシック" charset="0"/>
                                </a:rPr>
                                <m:t>𝑝</m:t>
                              </m:r>
                            </m:lim>
                          </m:limLow>
                        </m:fName>
                        <m:e>
                          <m:nary>
                            <m:naryPr>
                              <m:chr m:val="∑"/>
                              <m:limLoc m:val="subSup"/>
                              <m:supHide m:val="on"/>
                              <m:ctrlPr>
                                <a:rPr lang="en-GB" i="1">
                                  <a:latin typeface="Cambria Math" panose="02040503050406030204" pitchFamily="18" charset="0"/>
                                  <a:ea typeface="ＭＳ Ｐゴシック" charset="0"/>
                                </a:rPr>
                              </m:ctrlPr>
                            </m:naryPr>
                            <m:sub>
                              <m:r>
                                <m:rPr>
                                  <m:brk m:alnAt="9"/>
                                </m:rPr>
                                <a:rPr lang="en-GB" i="1">
                                  <a:latin typeface="Cambria Math" panose="02040503050406030204" pitchFamily="18" charset="0"/>
                                  <a:ea typeface="ＭＳ Ｐゴシック" charset="0"/>
                                </a:rPr>
                                <m:t>𝑠</m:t>
                              </m:r>
                            </m:sub>
                            <m:sup/>
                            <m:e>
                              <m:r>
                                <a:rPr lang="en-GB" i="1">
                                  <a:latin typeface="Cambria Math" panose="02040503050406030204" pitchFamily="18" charset="0"/>
                                  <a:ea typeface="ＭＳ Ｐゴシック" charset="0"/>
                                </a:rPr>
                                <m:t>𝑏</m:t>
                              </m:r>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sSub>
                                <m:sSubPr>
                                  <m:ctrlPr>
                                    <a:rPr lang="en-GB" i="1">
                                      <a:latin typeface="Cambria Math" panose="02040503050406030204" pitchFamily="18" charset="0"/>
                                      <a:ea typeface="ＭＳ Ｐゴシック" charset="0"/>
                                    </a:rPr>
                                  </m:ctrlPr>
                                </m:sSubPr>
                                <m:e>
                                  <m:r>
                                    <a:rPr lang="en-GB" i="1">
                                      <a:latin typeface="Cambria Math" panose="02040503050406030204" pitchFamily="18" charset="0"/>
                                      <a:ea typeface="ＭＳ Ｐゴシック" charset="0"/>
                                    </a:rPr>
                                    <m:t>𝑢</m:t>
                                  </m:r>
                                </m:e>
                                <m:sub>
                                  <m:r>
                                    <a:rPr lang="en-GB" i="1">
                                      <a:latin typeface="Cambria Math" panose="02040503050406030204" pitchFamily="18" charset="0"/>
                                      <a:ea typeface="ＭＳ Ｐゴシック" charset="0"/>
                                    </a:rPr>
                                    <m:t>𝑝</m:t>
                                  </m:r>
                                </m:sub>
                              </m:sSub>
                              <m:d>
                                <m:dPr>
                                  <m:ctrlPr>
                                    <a:rPr lang="en-GB" i="1">
                                      <a:latin typeface="Cambria Math" panose="02040503050406030204" pitchFamily="18" charset="0"/>
                                      <a:ea typeface="ＭＳ Ｐゴシック" charset="0"/>
                                    </a:rPr>
                                  </m:ctrlPr>
                                </m:dPr>
                                <m:e>
                                  <m:r>
                                    <a:rPr lang="en-GB" i="1">
                                      <a:latin typeface="Cambria Math" panose="02040503050406030204" pitchFamily="18" charset="0"/>
                                      <a:ea typeface="ＭＳ Ｐゴシック" charset="0"/>
                                    </a:rPr>
                                    <m:t>𝑠</m:t>
                                  </m:r>
                                </m:e>
                              </m:d>
                            </m:e>
                          </m:nary>
                        </m:e>
                      </m:func>
                    </m:oMath>
                  </m:oMathPara>
                </a14:m>
                <a:endParaRPr lang="en-GB" baseline="-25000" dirty="0">
                  <a:ea typeface="ＭＳ Ｐゴシック" charset="0"/>
                </a:endParaRPr>
              </a:p>
              <a:p>
                <a:pPr lvl="2"/>
                <a14:m>
                  <m:oMath xmlns:m="http://schemas.openxmlformats.org/officeDocument/2006/math">
                    <m:r>
                      <a:rPr lang="en-GB" sz="1600" i="1">
                        <a:latin typeface="Cambria Math" panose="02040503050406030204" pitchFamily="18" charset="0"/>
                        <a:ea typeface="ＭＳ Ｐゴシック" charset="0"/>
                        <a:cs typeface="ＭＳ Ｐゴシック" charset="0"/>
                      </a:rPr>
                      <m:t>𝑈</m:t>
                    </m:r>
                    <m:r>
                      <a:rPr lang="en-GB" sz="1600" i="1">
                        <a:latin typeface="Cambria Math" panose="02040503050406030204" pitchFamily="18" charset="0"/>
                        <a:ea typeface="ＭＳ Ｐゴシック" charset="0"/>
                        <a:cs typeface="ＭＳ Ｐゴシック" charset="0"/>
                      </a:rPr>
                      <m:t>(</m:t>
                    </m:r>
                    <m:r>
                      <a:rPr lang="en-GB" sz="1600" i="1">
                        <a:latin typeface="Cambria Math" panose="02040503050406030204" pitchFamily="18" charset="0"/>
                        <a:ea typeface="ＭＳ Ｐゴシック" charset="0"/>
                        <a:cs typeface="ＭＳ Ｐゴシック" charset="0"/>
                      </a:rPr>
                      <m:t>𝑏</m:t>
                    </m:r>
                    <m:r>
                      <a:rPr lang="en-GB" sz="1600" i="1">
                        <a:latin typeface="Cambria Math" panose="02040503050406030204" pitchFamily="18" charset="0"/>
                        <a:ea typeface="ＭＳ Ｐゴシック" charset="0"/>
                        <a:cs typeface="ＭＳ Ｐゴシック" charset="0"/>
                      </a:rPr>
                      <m:t>)</m:t>
                    </m:r>
                  </m:oMath>
                </a14:m>
                <a:r>
                  <a:rPr lang="en-GB" sz="1600" dirty="0">
                    <a:ea typeface="ＭＳ Ｐゴシック" charset="0"/>
                    <a:cs typeface="ＭＳ Ｐゴシック" charset="0"/>
                  </a:rPr>
                  <a:t> is the maximum of a collection of hyperplanes and will be piecewise linear and convex</a:t>
                </a:r>
              </a:p>
            </p:txBody>
          </p:sp>
        </mc:Choice>
        <mc:Fallback xmlns="">
          <p:sp>
            <p:nvSpPr>
              <p:cNvPr id="115714" name="Inhaltsplatzhalter 2"/>
              <p:cNvSpPr>
                <a:spLocks noGrp="1" noRot="1" noChangeAspect="1" noMove="1" noResize="1" noEditPoints="1" noAdjustHandles="1" noChangeArrowheads="1" noChangeShapeType="1" noTextEdit="1"/>
              </p:cNvSpPr>
              <p:nvPr>
                <p:ph idx="1"/>
              </p:nvPr>
            </p:nvSpPr>
            <p:spPr>
              <a:xfrm>
                <a:off x="628650" y="1158240"/>
                <a:ext cx="7886700" cy="5277394"/>
              </a:xfrm>
              <a:blipFill>
                <a:blip r:embed="rId2"/>
                <a:stretch>
                  <a:fillRect l="-965" t="-1199" b="-17986"/>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2CF36C83-8260-9849-B104-D063FF65A95F}"/>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8F19940C-A556-F282-39A1-C0F6AB91FE0C}"/>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E9BA239A-84EC-0C4D-9F49-F7D401D80959}"/>
              </a:ext>
            </a:extLst>
          </p:cNvPr>
          <p:cNvSpPr>
            <a:spLocks noGrp="1"/>
          </p:cNvSpPr>
          <p:nvPr>
            <p:ph type="sldNum" sz="quarter" idx="4"/>
          </p:nvPr>
        </p:nvSpPr>
        <p:spPr/>
        <p:txBody>
          <a:bodyPr/>
          <a:lstStyle/>
          <a:p>
            <a:fld id="{67C9959E-8E6B-B04C-9955-EA096F41CA7A}" type="slidenum">
              <a:rPr lang="en-GB" smtClean="0"/>
              <a:t>14</a:t>
            </a:fld>
            <a:endParaRPr lang="en-GB"/>
          </a:p>
        </p:txBody>
      </p:sp>
    </p:spTree>
    <p:extLst>
      <p:ext uri="{BB962C8B-B14F-4D97-AF65-F5344CB8AC3E}">
        <p14:creationId xmlns:p14="http://schemas.microsoft.com/office/powerpoint/2010/main" val="293414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title"/>
          </p:nvPr>
        </p:nvSpPr>
        <p:spPr/>
        <p:txBody>
          <a:bodyPr/>
          <a:lstStyle/>
          <a:p>
            <a:r>
              <a:rPr lang="en-US" dirty="0"/>
              <a:t>General Formula</a:t>
            </a:r>
          </a:p>
        </p:txBody>
      </p:sp>
      <mc:AlternateContent xmlns:mc="http://schemas.openxmlformats.org/markup-compatibility/2006" xmlns:a14="http://schemas.microsoft.com/office/drawing/2010/main">
        <mc:Choice Requires="a14">
          <p:sp>
            <p:nvSpPr>
              <p:cNvPr id="121858" name="Inhaltsplatzhalter 2"/>
              <p:cNvSpPr>
                <a:spLocks noGrp="1"/>
              </p:cNvSpPr>
              <p:nvPr>
                <p:ph idx="1"/>
              </p:nvPr>
            </p:nvSpPr>
            <p:spPr/>
            <p:txBody>
              <a:bodyPr>
                <a:noAutofit/>
              </a:bodyPr>
              <a:lstStyle/>
              <a:p>
                <a:r>
                  <a:rPr lang="en-GB" dirty="0"/>
                  <a:t>Let </a:t>
                </a:r>
                <a14:m>
                  <m:oMath xmlns:m="http://schemas.openxmlformats.org/officeDocument/2006/math">
                    <m:r>
                      <a:rPr lang="en-GB" smtClean="0">
                        <a:latin typeface="Cambria Math" panose="02040503050406030204" pitchFamily="18" charset="0"/>
                      </a:rPr>
                      <m:t>𝑝</m:t>
                    </m:r>
                  </m:oMath>
                </a14:m>
                <a:r>
                  <a:rPr lang="en-GB" dirty="0"/>
                  <a:t> be a depth-</a:t>
                </a:r>
                <a14:m>
                  <m:oMath xmlns:m="http://schemas.openxmlformats.org/officeDocument/2006/math">
                    <m:r>
                      <a:rPr lang="en-GB" smtClean="0">
                        <a:latin typeface="Cambria Math" panose="02040503050406030204" pitchFamily="18" charset="0"/>
                      </a:rPr>
                      <m:t>𝑑</m:t>
                    </m:r>
                  </m:oMath>
                </a14:m>
                <a:r>
                  <a:rPr lang="en-GB" dirty="0"/>
                  <a:t> conditional plan whose initial action is </a:t>
                </a:r>
                <a14:m>
                  <m:oMath xmlns:m="http://schemas.openxmlformats.org/officeDocument/2006/math">
                    <m:r>
                      <a:rPr lang="en-GB" smtClean="0">
                        <a:latin typeface="Cambria Math" panose="02040503050406030204" pitchFamily="18" charset="0"/>
                      </a:rPr>
                      <m:t>𝑎</m:t>
                    </m:r>
                  </m:oMath>
                </a14:m>
                <a:r>
                  <a:rPr lang="en-GB" dirty="0"/>
                  <a:t> and whose depth-</a:t>
                </a:r>
                <a14:m>
                  <m:oMath xmlns:m="http://schemas.openxmlformats.org/officeDocument/2006/math">
                    <m:r>
                      <a:rPr lang="en-GB" smtClean="0">
                        <a:latin typeface="Cambria Math" panose="02040503050406030204" pitchFamily="18" charset="0"/>
                      </a:rPr>
                      <m:t>𝑑</m:t>
                    </m:r>
                    <m:r>
                      <a:rPr lang="en-GB" smtClean="0">
                        <a:latin typeface="Cambria Math" panose="02040503050406030204" pitchFamily="18" charset="0"/>
                      </a:rPr>
                      <m:t>−1</m:t>
                    </m:r>
                  </m:oMath>
                </a14:m>
                <a:r>
                  <a:rPr lang="en-GB" dirty="0"/>
                  <a:t> subplan for percept </a:t>
                </a:r>
                <a14:m>
                  <m:oMath xmlns:m="http://schemas.openxmlformats.org/officeDocument/2006/math">
                    <m:r>
                      <a:rPr lang="en-GB" smtClean="0">
                        <a:latin typeface="Cambria Math" panose="02040503050406030204" pitchFamily="18" charset="0"/>
                      </a:rPr>
                      <m:t>𝑒</m:t>
                    </m:r>
                  </m:oMath>
                </a14:m>
                <a:r>
                  <a:rPr lang="en-GB" dirty="0"/>
                  <a:t> is </a:t>
                </a:r>
                <a14:m>
                  <m:oMath xmlns:m="http://schemas.openxmlformats.org/officeDocument/2006/math">
                    <m:r>
                      <a:rPr lang="en-GB" smtClean="0">
                        <a:latin typeface="Cambria Math" panose="02040503050406030204" pitchFamily="18" charset="0"/>
                      </a:rPr>
                      <m:t>𝑝</m:t>
                    </m:r>
                    <m:r>
                      <a:rPr lang="en-GB" smtClean="0">
                        <a:latin typeface="Cambria Math" panose="02040503050406030204" pitchFamily="18" charset="0"/>
                      </a:rPr>
                      <m:t>.</m:t>
                    </m:r>
                    <m:r>
                      <a:rPr lang="en-GB" smtClean="0">
                        <a:latin typeface="Cambria Math" panose="02040503050406030204" pitchFamily="18" charset="0"/>
                      </a:rPr>
                      <m:t>𝑒</m:t>
                    </m:r>
                  </m:oMath>
                </a14:m>
                <a:r>
                  <a:rPr lang="en-GB" dirty="0"/>
                  <a:t>, then</a:t>
                </a:r>
              </a:p>
              <a:p>
                <a:pPr marL="457200" lvl="1"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smtClean="0">
                              <a:latin typeface="Cambria Math" panose="02040503050406030204" pitchFamily="18" charset="0"/>
                            </a:rPr>
                            <m:t>𝑢</m:t>
                          </m:r>
                        </m:e>
                        <m:sub>
                          <m:r>
                            <a:rPr lang="en-GB" smtClean="0">
                              <a:latin typeface="Cambria Math" panose="02040503050406030204" pitchFamily="18" charset="0"/>
                            </a:rPr>
                            <m:t>𝑝</m:t>
                          </m:r>
                        </m:sub>
                      </m:sSub>
                      <m:d>
                        <m:dPr>
                          <m:ctrlPr>
                            <a:rPr lang="en-GB" i="1">
                              <a:latin typeface="Cambria Math" panose="02040503050406030204" pitchFamily="18" charset="0"/>
                            </a:rPr>
                          </m:ctrlPr>
                        </m:dPr>
                        <m:e>
                          <m:r>
                            <a:rPr lang="en-GB">
                              <a:latin typeface="Cambria Math" panose="02040503050406030204" pitchFamily="18" charset="0"/>
                            </a:rPr>
                            <m:t>𝑠</m:t>
                          </m:r>
                        </m:e>
                      </m:d>
                      <m:r>
                        <a:rPr lang="en-GB">
                          <a:latin typeface="Cambria Math" panose="02040503050406030204" pitchFamily="18" charset="0"/>
                        </a:rPr>
                        <m:t>=</m:t>
                      </m:r>
                      <m:r>
                        <a:rPr lang="en-GB">
                          <a:latin typeface="Cambria Math" panose="02040503050406030204" pitchFamily="18" charset="0"/>
                        </a:rPr>
                        <m:t>𝑅</m:t>
                      </m:r>
                      <m:d>
                        <m:dPr>
                          <m:ctrlPr>
                            <a:rPr lang="en-GB" i="1">
                              <a:latin typeface="Cambria Math" panose="02040503050406030204" pitchFamily="18" charset="0"/>
                            </a:rPr>
                          </m:ctrlPr>
                        </m:dPr>
                        <m:e>
                          <m:r>
                            <a:rPr lang="en-GB">
                              <a:latin typeface="Cambria Math" panose="02040503050406030204" pitchFamily="18" charset="0"/>
                            </a:rPr>
                            <m:t>𝑠</m:t>
                          </m:r>
                        </m:e>
                      </m:d>
                      <m:r>
                        <a:rPr lang="en-GB">
                          <a:latin typeface="Cambria Math" panose="02040503050406030204" pitchFamily="18" charset="0"/>
                        </a:rPr>
                        <m:t>+</m:t>
                      </m:r>
                      <m:nary>
                        <m:naryPr>
                          <m:chr m:val="∑"/>
                          <m:supHide m:val="on"/>
                          <m:ctrlPr>
                            <a:rPr lang="en-GB" i="1">
                              <a:latin typeface="Cambria Math" panose="02040503050406030204" pitchFamily="18" charset="0"/>
                            </a:rPr>
                          </m:ctrlPr>
                        </m:naryPr>
                        <m:sub>
                          <m:sSup>
                            <m:sSupPr>
                              <m:ctrlPr>
                                <a:rPr lang="en-GB" i="1" smtClean="0">
                                  <a:latin typeface="Cambria Math" panose="02040503050406030204" pitchFamily="18" charset="0"/>
                                </a:rPr>
                              </m:ctrlPr>
                            </m:sSupPr>
                            <m:e>
                              <m:r>
                                <a:rPr lang="en-GB" smtClean="0">
                                  <a:latin typeface="Cambria Math" panose="02040503050406030204" pitchFamily="18" charset="0"/>
                                </a:rPr>
                                <m:t>𝑠</m:t>
                              </m:r>
                            </m:e>
                            <m:sup>
                              <m:r>
                                <a:rPr lang="en-GB" smtClean="0">
                                  <a:latin typeface="Cambria Math" panose="02040503050406030204" pitchFamily="18" charset="0"/>
                                </a:rPr>
                                <m:t>′</m:t>
                              </m:r>
                            </m:sup>
                          </m:sSup>
                        </m:sub>
                        <m:sup/>
                        <m:e>
                          <m:r>
                            <a:rPr lang="en-GB" altLang="ja-JP">
                              <a:latin typeface="Cambria Math" panose="02040503050406030204" pitchFamily="18" charset="0"/>
                            </a:rPr>
                            <m:t>𝑃</m:t>
                          </m:r>
                          <m:r>
                            <a:rPr lang="en-GB" altLang="ja-JP">
                              <a:latin typeface="Cambria Math" panose="02040503050406030204" pitchFamily="18" charset="0"/>
                            </a:rPr>
                            <m:t>(</m:t>
                          </m:r>
                          <m:sSup>
                            <m:sSupPr>
                              <m:ctrlPr>
                                <a:rPr lang="en-GB" altLang="ja-JP" i="1" smtClean="0">
                                  <a:latin typeface="Cambria Math" panose="02040503050406030204" pitchFamily="18" charset="0"/>
                                </a:rPr>
                              </m:ctrlPr>
                            </m:sSupPr>
                            <m:e>
                              <m:r>
                                <a:rPr lang="en-GB" altLang="ja-JP">
                                  <a:latin typeface="Cambria Math" panose="02040503050406030204" pitchFamily="18" charset="0"/>
                                </a:rPr>
                                <m:t>𝑠</m:t>
                              </m:r>
                            </m:e>
                            <m:sup>
                              <m:r>
                                <a:rPr lang="en-GB" altLang="ja-JP" smtClean="0">
                                  <a:latin typeface="Cambria Math" panose="02040503050406030204" pitchFamily="18" charset="0"/>
                                </a:rPr>
                                <m:t>′</m:t>
                              </m:r>
                            </m:sup>
                          </m:sSup>
                          <m:r>
                            <a:rPr lang="en-GB" altLang="ja-JP">
                              <a:latin typeface="Cambria Math" panose="02040503050406030204" pitchFamily="18" charset="0"/>
                            </a:rPr>
                            <m:t>| </m:t>
                          </m:r>
                          <m:r>
                            <a:rPr lang="en-GB" altLang="ja-JP">
                              <a:latin typeface="Cambria Math" panose="02040503050406030204" pitchFamily="18" charset="0"/>
                            </a:rPr>
                            <m:t>𝑠</m:t>
                          </m:r>
                          <m:r>
                            <a:rPr lang="en-GB" altLang="ja-JP">
                              <a:latin typeface="Cambria Math" panose="02040503050406030204" pitchFamily="18" charset="0"/>
                            </a:rPr>
                            <m:t>,</m:t>
                          </m:r>
                          <m:r>
                            <a:rPr lang="en-GB" altLang="ja-JP">
                              <a:latin typeface="Cambria Math" panose="02040503050406030204" pitchFamily="18" charset="0"/>
                            </a:rPr>
                            <m:t>𝑎</m:t>
                          </m:r>
                          <m:r>
                            <a:rPr lang="en-GB" altLang="ja-JP">
                              <a:latin typeface="Cambria Math" panose="02040503050406030204" pitchFamily="18" charset="0"/>
                            </a:rPr>
                            <m:t>) </m:t>
                          </m:r>
                        </m:e>
                      </m:nary>
                      <m:nary>
                        <m:naryPr>
                          <m:chr m:val="∑"/>
                          <m:supHide m:val="on"/>
                          <m:ctrlPr>
                            <a:rPr lang="en-GB" altLang="ja-JP" i="1">
                              <a:latin typeface="Cambria Math" panose="02040503050406030204" pitchFamily="18" charset="0"/>
                            </a:rPr>
                          </m:ctrlPr>
                        </m:naryPr>
                        <m:sub>
                          <m:r>
                            <a:rPr lang="en-GB" altLang="ja-JP" smtClean="0">
                              <a:latin typeface="Cambria Math" panose="02040503050406030204" pitchFamily="18" charset="0"/>
                            </a:rPr>
                            <m:t>𝑒</m:t>
                          </m:r>
                        </m:sub>
                        <m:sup/>
                        <m:e>
                          <m:r>
                            <a:rPr lang="en-GB" altLang="ja-JP">
                              <a:latin typeface="Cambria Math" panose="02040503050406030204" pitchFamily="18" charset="0"/>
                            </a:rPr>
                            <m:t>𝑃</m:t>
                          </m:r>
                          <m:d>
                            <m:dPr>
                              <m:ctrlPr>
                                <a:rPr lang="en-GB" altLang="ja-JP" i="1">
                                  <a:latin typeface="Cambria Math" panose="02040503050406030204" pitchFamily="18" charset="0"/>
                                </a:rPr>
                              </m:ctrlPr>
                            </m:dPr>
                            <m:e>
                              <m:r>
                                <a:rPr lang="en-GB" altLang="ja-JP">
                                  <a:latin typeface="Cambria Math" panose="02040503050406030204" pitchFamily="18" charset="0"/>
                                </a:rPr>
                                <m:t>𝑒</m:t>
                              </m:r>
                            </m:e>
                            <m:e>
                              <m:sSup>
                                <m:sSupPr>
                                  <m:ctrlPr>
                                    <a:rPr lang="en-GB" altLang="ja-JP" i="1" smtClean="0">
                                      <a:latin typeface="Cambria Math" panose="02040503050406030204" pitchFamily="18" charset="0"/>
                                    </a:rPr>
                                  </m:ctrlPr>
                                </m:sSupPr>
                                <m:e>
                                  <m:r>
                                    <a:rPr lang="en-GB" altLang="ja-JP">
                                      <a:latin typeface="Cambria Math" panose="02040503050406030204" pitchFamily="18" charset="0"/>
                                    </a:rPr>
                                    <m:t>𝑠</m:t>
                                  </m:r>
                                </m:e>
                                <m:sup>
                                  <m:r>
                                    <a:rPr lang="en-GB" altLang="ja-JP" smtClean="0">
                                      <a:latin typeface="Cambria Math" panose="02040503050406030204" pitchFamily="18" charset="0"/>
                                    </a:rPr>
                                    <m:t>′</m:t>
                                  </m:r>
                                </m:sup>
                              </m:sSup>
                            </m:e>
                          </m:d>
                          <m:r>
                            <a:rPr lang="en-GB" altLang="ja-JP">
                              <a:latin typeface="Cambria Math" panose="02040503050406030204" pitchFamily="18" charset="0"/>
                            </a:rPr>
                            <m:t> </m:t>
                          </m:r>
                          <m:sSub>
                            <m:sSubPr>
                              <m:ctrlPr>
                                <a:rPr lang="en-GB" altLang="ja-JP" i="1" smtClean="0">
                                  <a:latin typeface="Cambria Math" panose="02040503050406030204" pitchFamily="18" charset="0"/>
                                </a:rPr>
                              </m:ctrlPr>
                            </m:sSubPr>
                            <m:e>
                              <m:r>
                                <a:rPr lang="en-GB" altLang="ja-JP">
                                  <a:latin typeface="Cambria Math" panose="02040503050406030204" pitchFamily="18" charset="0"/>
                                </a:rPr>
                                <m:t>𝑢</m:t>
                              </m:r>
                            </m:e>
                            <m:sub>
                              <m:r>
                                <a:rPr lang="en-GB" altLang="ja-JP" smtClean="0">
                                  <a:latin typeface="Cambria Math" panose="02040503050406030204" pitchFamily="18" charset="0"/>
                                </a:rPr>
                                <m:t>𝑝</m:t>
                              </m:r>
                              <m:r>
                                <a:rPr lang="en-GB" altLang="ja-JP" smtClean="0">
                                  <a:latin typeface="Cambria Math" panose="02040503050406030204" pitchFamily="18" charset="0"/>
                                </a:rPr>
                                <m:t>.</m:t>
                              </m:r>
                              <m:r>
                                <a:rPr lang="en-GB" altLang="ja-JP" smtClean="0">
                                  <a:latin typeface="Cambria Math" panose="02040503050406030204" pitchFamily="18" charset="0"/>
                                </a:rPr>
                                <m:t>𝑒</m:t>
                              </m:r>
                            </m:sub>
                          </m:sSub>
                          <m:d>
                            <m:dPr>
                              <m:ctrlPr>
                                <a:rPr lang="en-GB" altLang="ja-JP" i="1">
                                  <a:latin typeface="Cambria Math" panose="02040503050406030204" pitchFamily="18" charset="0"/>
                                </a:rPr>
                              </m:ctrlPr>
                            </m:dPr>
                            <m:e>
                              <m:sSup>
                                <m:sSupPr>
                                  <m:ctrlPr>
                                    <a:rPr lang="en-GB" altLang="ja-JP" i="1" smtClean="0">
                                      <a:latin typeface="Cambria Math" panose="02040503050406030204" pitchFamily="18" charset="0"/>
                                    </a:rPr>
                                  </m:ctrlPr>
                                </m:sSupPr>
                                <m:e>
                                  <m:r>
                                    <a:rPr lang="en-GB" altLang="ja-JP">
                                      <a:latin typeface="Cambria Math" panose="02040503050406030204" pitchFamily="18" charset="0"/>
                                    </a:rPr>
                                    <m:t>𝑠</m:t>
                                  </m:r>
                                </m:e>
                                <m:sup>
                                  <m:r>
                                    <a:rPr lang="en-GB" altLang="ja-JP" smtClean="0">
                                      <a:latin typeface="Cambria Math" panose="02040503050406030204" pitchFamily="18" charset="0"/>
                                    </a:rPr>
                                    <m:t>′</m:t>
                                  </m:r>
                                </m:sup>
                              </m:sSup>
                            </m:e>
                          </m:d>
                        </m:e>
                      </m:nary>
                    </m:oMath>
                  </m:oMathPara>
                </a14:m>
                <a:br>
                  <a:rPr lang="en-GB" altLang="ja-JP" dirty="0"/>
                </a:br>
                <a:endParaRPr lang="en-GB" altLang="ja-JP" dirty="0"/>
              </a:p>
              <a:p>
                <a:pPr lvl="1"/>
                <a14:m>
                  <m:oMath xmlns:m="http://schemas.openxmlformats.org/officeDocument/2006/math">
                    <m:r>
                      <a:rPr lang="en-GB" i="1">
                        <a:latin typeface="Cambria Math" panose="02040503050406030204" pitchFamily="18" charset="0"/>
                      </a:rPr>
                      <m:t>𝑑</m:t>
                    </m:r>
                    <m:r>
                      <a:rPr lang="en-GB" i="1">
                        <a:latin typeface="Cambria Math" panose="02040503050406030204" pitchFamily="18" charset="0"/>
                      </a:rPr>
                      <m:t>=0</m:t>
                    </m:r>
                  </m:oMath>
                </a14:m>
                <a:r>
                  <a:rPr lang="en-GB" dirty="0"/>
                  <a:t>: </a:t>
                </a:r>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𝑢</m:t>
                        </m:r>
                      </m:e>
                      <m:sub>
                        <m:r>
                          <a:rPr lang="en-GB">
                            <a:latin typeface="Cambria Math" panose="02040503050406030204" pitchFamily="18" charset="0"/>
                          </a:rPr>
                          <m:t>𝑝</m:t>
                        </m:r>
                      </m:sub>
                    </m:sSub>
                    <m:d>
                      <m:dPr>
                        <m:ctrlPr>
                          <a:rPr lang="en-GB" i="1">
                            <a:latin typeface="Cambria Math" panose="02040503050406030204" pitchFamily="18" charset="0"/>
                          </a:rPr>
                        </m:ctrlPr>
                      </m:dPr>
                      <m:e>
                        <m:r>
                          <a:rPr lang="en-GB">
                            <a:latin typeface="Cambria Math" panose="02040503050406030204" pitchFamily="18" charset="0"/>
                          </a:rPr>
                          <m:t>𝑠</m:t>
                        </m:r>
                      </m:e>
                    </m:d>
                    <m:r>
                      <a:rPr lang="en-GB">
                        <a:latin typeface="Cambria Math" panose="02040503050406030204" pitchFamily="18" charset="0"/>
                      </a:rPr>
                      <m:t>=</m:t>
                    </m:r>
                    <m:r>
                      <a:rPr lang="en-GB">
                        <a:latin typeface="Cambria Math" panose="02040503050406030204" pitchFamily="18" charset="0"/>
                      </a:rPr>
                      <m:t>𝑅</m:t>
                    </m:r>
                    <m:d>
                      <m:dPr>
                        <m:ctrlPr>
                          <a:rPr lang="en-GB" i="1">
                            <a:latin typeface="Cambria Math" panose="02040503050406030204" pitchFamily="18" charset="0"/>
                          </a:rPr>
                        </m:ctrlPr>
                      </m:dPr>
                      <m:e>
                        <m:r>
                          <a:rPr lang="en-GB">
                            <a:latin typeface="Cambria Math" panose="02040503050406030204" pitchFamily="18" charset="0"/>
                          </a:rPr>
                          <m:t>𝑠</m:t>
                        </m:r>
                      </m:e>
                    </m:d>
                  </m:oMath>
                </a14:m>
                <a:r>
                  <a:rPr lang="en-GB" dirty="0"/>
                  <a:t> for the empty plan </a:t>
                </a:r>
                <a14:m>
                  <m:oMath xmlns:m="http://schemas.openxmlformats.org/officeDocument/2006/math">
                    <m:r>
                      <a:rPr lang="en-GB" b="0" i="1" smtClean="0">
                        <a:latin typeface="Cambria Math" panose="02040503050406030204" pitchFamily="18" charset="0"/>
                        <a:ea typeface="Cambria Math" panose="02040503050406030204" pitchFamily="18" charset="0"/>
                      </a:rPr>
                      <m:t>𝑝</m:t>
                    </m:r>
                    <m:r>
                      <a:rPr lang="en-GB" b="0" i="0"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m:t>
                    </m:r>
                  </m:oMath>
                </a14:m>
                <a:r>
                  <a:rPr lang="en-GB" dirty="0"/>
                  <a:t> </a:t>
                </a:r>
                <a:endParaRPr lang="en-GB" i="1" dirty="0">
                  <a:latin typeface="Cambria Math" panose="02040503050406030204" pitchFamily="18" charset="0"/>
                </a:endParaRPr>
              </a:p>
              <a:p>
                <a:pPr lvl="1"/>
                <a14:m>
                  <m:oMath xmlns:m="http://schemas.openxmlformats.org/officeDocument/2006/math">
                    <m:r>
                      <a:rPr lang="en-GB" i="1" smtClean="0">
                        <a:latin typeface="Cambria Math" panose="02040503050406030204" pitchFamily="18" charset="0"/>
                      </a:rPr>
                      <m:t>𝑑</m:t>
                    </m:r>
                    <m:r>
                      <a:rPr lang="en-GB" i="1" smtClean="0">
                        <a:latin typeface="Cambria Math" panose="02040503050406030204" pitchFamily="18" charset="0"/>
                      </a:rPr>
                      <m:t>=1</m:t>
                    </m:r>
                  </m:oMath>
                </a14:m>
                <a:r>
                  <a:rPr lang="en-GB" dirty="0"/>
                  <a:t>: </a:t>
                </a:r>
                <a14:m>
                  <m:oMath xmlns:m="http://schemas.openxmlformats.org/officeDocument/2006/math">
                    <m:r>
                      <a:rPr lang="en-GB">
                        <a:latin typeface="Cambria Math" panose="02040503050406030204" pitchFamily="18" charset="0"/>
                      </a:rPr>
                      <m:t>𝑝</m:t>
                    </m:r>
                    <m:r>
                      <a:rPr lang="en-GB">
                        <a:latin typeface="Cambria Math" panose="02040503050406030204" pitchFamily="18" charset="0"/>
                      </a:rPr>
                      <m:t>.</m:t>
                    </m:r>
                    <m:r>
                      <a:rPr lang="en-GB">
                        <a:latin typeface="Cambria Math" panose="02040503050406030204" pitchFamily="18" charset="0"/>
                      </a:rPr>
                      <m:t>𝑒</m:t>
                    </m:r>
                    <m:r>
                      <a:rPr lang="en-GB" b="0" i="1" smtClean="0">
                        <a:latin typeface="Cambria Math" panose="02040503050406030204" pitchFamily="18" charset="0"/>
                      </a:rPr>
                      <m:t>= </m:t>
                    </m:r>
                    <m:r>
                      <a:rPr lang="en-GB" i="1" smtClean="0">
                        <a:latin typeface="Cambria Math" panose="02040503050406030204" pitchFamily="18" charset="0"/>
                        <a:ea typeface="Cambria Math" panose="02040503050406030204" pitchFamily="18" charset="0"/>
                      </a:rPr>
                      <m:t>⊥</m:t>
                    </m:r>
                  </m:oMath>
                </a14:m>
                <a:r>
                  <a:rPr lang="en-GB" dirty="0"/>
                  <a:t> for all </a:t>
                </a:r>
                <a14:m>
                  <m:oMath xmlns:m="http://schemas.openxmlformats.org/officeDocument/2006/math">
                    <m:r>
                      <a:rPr lang="en-GB">
                        <a:latin typeface="Cambria Math" panose="02040503050406030204" pitchFamily="18" charset="0"/>
                      </a:rPr>
                      <m:t>𝑒</m:t>
                    </m:r>
                  </m:oMath>
                </a14:m>
                <a:r>
                  <a:rPr lang="en-GB" dirty="0"/>
                  <a:t>, simplifying the last sum:</a:t>
                </a:r>
              </a:p>
              <a:p>
                <a:pPr marL="492125" lvl="2" indent="0">
                  <a:buNone/>
                </a:pPr>
                <a14:m>
                  <m:oMathPara xmlns:m="http://schemas.openxmlformats.org/officeDocument/2006/math">
                    <m:oMathParaPr>
                      <m:jc m:val="centerGroup"/>
                    </m:oMathParaPr>
                    <m:oMath xmlns:m="http://schemas.openxmlformats.org/officeDocument/2006/math">
                      <m:nary>
                        <m:naryPr>
                          <m:chr m:val="∑"/>
                          <m:supHide m:val="on"/>
                          <m:ctrlPr>
                            <a:rPr lang="en-GB" altLang="ja-JP" i="1">
                              <a:latin typeface="Cambria Math" panose="02040503050406030204" pitchFamily="18" charset="0"/>
                            </a:rPr>
                          </m:ctrlPr>
                        </m:naryPr>
                        <m:sub>
                          <m:r>
                            <a:rPr lang="en-GB" altLang="ja-JP">
                              <a:latin typeface="Cambria Math" panose="02040503050406030204" pitchFamily="18" charset="0"/>
                            </a:rPr>
                            <m:t>𝑒</m:t>
                          </m:r>
                        </m:sub>
                        <m:sup/>
                        <m:e>
                          <m:r>
                            <a:rPr lang="en-GB" altLang="ja-JP">
                              <a:latin typeface="Cambria Math" panose="02040503050406030204" pitchFamily="18" charset="0"/>
                            </a:rPr>
                            <m:t>𝑃</m:t>
                          </m:r>
                          <m:d>
                            <m:dPr>
                              <m:ctrlPr>
                                <a:rPr lang="en-GB" altLang="ja-JP" i="1">
                                  <a:latin typeface="Cambria Math" panose="02040503050406030204" pitchFamily="18" charset="0"/>
                                </a:rPr>
                              </m:ctrlPr>
                            </m:dPr>
                            <m:e>
                              <m:r>
                                <a:rPr lang="en-GB" altLang="ja-JP">
                                  <a:latin typeface="Cambria Math" panose="02040503050406030204" pitchFamily="18" charset="0"/>
                                </a:rPr>
                                <m:t>𝑒</m:t>
                              </m:r>
                            </m:e>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r>
                            <a:rPr lang="en-GB" altLang="ja-JP">
                              <a:latin typeface="Cambria Math" panose="02040503050406030204" pitchFamily="18" charset="0"/>
                            </a:rPr>
                            <m:t> </m:t>
                          </m:r>
                          <m:sSub>
                            <m:sSubPr>
                              <m:ctrlPr>
                                <a:rPr lang="en-GB" altLang="ja-JP" i="1">
                                  <a:latin typeface="Cambria Math" panose="02040503050406030204" pitchFamily="18" charset="0"/>
                                </a:rPr>
                              </m:ctrlPr>
                            </m:sSubPr>
                            <m:e>
                              <m:r>
                                <a:rPr lang="en-GB" altLang="ja-JP">
                                  <a:latin typeface="Cambria Math" panose="02040503050406030204" pitchFamily="18" charset="0"/>
                                </a:rPr>
                                <m:t>𝑢</m:t>
                              </m:r>
                            </m:e>
                            <m:sub>
                              <m:r>
                                <a:rPr lang="en-GB" altLang="ja-JP">
                                  <a:latin typeface="Cambria Math" panose="02040503050406030204" pitchFamily="18" charset="0"/>
                                </a:rPr>
                                <m:t>𝑝</m:t>
                              </m:r>
                              <m:r>
                                <a:rPr lang="en-GB" altLang="ja-JP">
                                  <a:latin typeface="Cambria Math" panose="02040503050406030204" pitchFamily="18" charset="0"/>
                                </a:rPr>
                                <m:t>.</m:t>
                              </m:r>
                              <m:r>
                                <a:rPr lang="en-GB" altLang="ja-JP">
                                  <a:latin typeface="Cambria Math" panose="02040503050406030204" pitchFamily="18" charset="0"/>
                                </a:rPr>
                                <m:t>𝑒</m:t>
                              </m:r>
                            </m:sub>
                          </m:sSub>
                          <m:d>
                            <m:dPr>
                              <m:ctrlPr>
                                <a:rPr lang="en-GB" altLang="ja-JP" i="1">
                                  <a:latin typeface="Cambria Math" panose="02040503050406030204" pitchFamily="18" charset="0"/>
                                </a:rPr>
                              </m:ctrlPr>
                            </m:dPr>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e>
                      </m:nary>
                      <m:r>
                        <a:rPr lang="en-GB" altLang="ja-JP" b="0" i="1" smtClean="0">
                          <a:latin typeface="Cambria Math" panose="02040503050406030204" pitchFamily="18" charset="0"/>
                        </a:rPr>
                        <m:t>=</m:t>
                      </m:r>
                      <m:nary>
                        <m:naryPr>
                          <m:chr m:val="∑"/>
                          <m:supHide m:val="on"/>
                          <m:ctrlPr>
                            <a:rPr lang="en-GB" altLang="ja-JP" i="1">
                              <a:latin typeface="Cambria Math" panose="02040503050406030204" pitchFamily="18" charset="0"/>
                            </a:rPr>
                          </m:ctrlPr>
                        </m:naryPr>
                        <m:sub>
                          <m:r>
                            <a:rPr lang="en-GB" altLang="ja-JP">
                              <a:latin typeface="Cambria Math" panose="02040503050406030204" pitchFamily="18" charset="0"/>
                            </a:rPr>
                            <m:t>𝑒</m:t>
                          </m:r>
                        </m:sub>
                        <m:sup/>
                        <m:e>
                          <m:r>
                            <a:rPr lang="en-GB" altLang="ja-JP">
                              <a:latin typeface="Cambria Math" panose="02040503050406030204" pitchFamily="18" charset="0"/>
                            </a:rPr>
                            <m:t>𝑃</m:t>
                          </m:r>
                          <m:d>
                            <m:dPr>
                              <m:ctrlPr>
                                <a:rPr lang="en-GB" altLang="ja-JP" i="1">
                                  <a:latin typeface="Cambria Math" panose="02040503050406030204" pitchFamily="18" charset="0"/>
                                </a:rPr>
                              </m:ctrlPr>
                            </m:dPr>
                            <m:e>
                              <m:r>
                                <a:rPr lang="en-GB" altLang="ja-JP">
                                  <a:latin typeface="Cambria Math" panose="02040503050406030204" pitchFamily="18" charset="0"/>
                                </a:rPr>
                                <m:t>𝑒</m:t>
                              </m:r>
                            </m:e>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r>
                            <a:rPr lang="en-GB" altLang="ja-JP">
                              <a:latin typeface="Cambria Math" panose="02040503050406030204" pitchFamily="18" charset="0"/>
                            </a:rPr>
                            <m:t> </m:t>
                          </m:r>
                          <m:sSub>
                            <m:sSubPr>
                              <m:ctrlPr>
                                <a:rPr lang="en-GB" altLang="ja-JP" i="1">
                                  <a:latin typeface="Cambria Math" panose="02040503050406030204" pitchFamily="18" charset="0"/>
                                </a:rPr>
                              </m:ctrlPr>
                            </m:sSubPr>
                            <m:e>
                              <m:r>
                                <a:rPr lang="en-GB" altLang="ja-JP">
                                  <a:latin typeface="Cambria Math" panose="02040503050406030204" pitchFamily="18" charset="0"/>
                                </a:rPr>
                                <m:t>𝑢</m:t>
                              </m:r>
                            </m:e>
                            <m:sub>
                              <m:r>
                                <a:rPr lang="en-GB" i="1">
                                  <a:latin typeface="Cambria Math" panose="02040503050406030204" pitchFamily="18" charset="0"/>
                                  <a:ea typeface="Cambria Math" panose="02040503050406030204" pitchFamily="18" charset="0"/>
                                </a:rPr>
                                <m:t>⊥</m:t>
                              </m:r>
                            </m:sub>
                          </m:sSub>
                          <m:d>
                            <m:dPr>
                              <m:ctrlPr>
                                <a:rPr lang="en-GB" altLang="ja-JP" i="1">
                                  <a:latin typeface="Cambria Math" panose="02040503050406030204" pitchFamily="18" charset="0"/>
                                </a:rPr>
                              </m:ctrlPr>
                            </m:dPr>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e>
                      </m:nary>
                      <m:r>
                        <a:rPr lang="en-GB" altLang="ja-JP" b="0" i="1" smtClean="0">
                          <a:latin typeface="Cambria Math" panose="02040503050406030204" pitchFamily="18" charset="0"/>
                        </a:rPr>
                        <m:t>=</m:t>
                      </m:r>
                      <m:sSub>
                        <m:sSubPr>
                          <m:ctrlPr>
                            <a:rPr lang="en-GB" altLang="ja-JP" i="1">
                              <a:latin typeface="Cambria Math" panose="02040503050406030204" pitchFamily="18" charset="0"/>
                            </a:rPr>
                          </m:ctrlPr>
                        </m:sSubPr>
                        <m:e>
                          <m:r>
                            <a:rPr lang="en-GB" altLang="ja-JP">
                              <a:latin typeface="Cambria Math" panose="02040503050406030204" pitchFamily="18" charset="0"/>
                            </a:rPr>
                            <m:t>𝑢</m:t>
                          </m:r>
                        </m:e>
                        <m:sub>
                          <m:r>
                            <a:rPr lang="en-GB" i="1">
                              <a:latin typeface="Cambria Math" panose="02040503050406030204" pitchFamily="18" charset="0"/>
                              <a:ea typeface="Cambria Math" panose="02040503050406030204" pitchFamily="18" charset="0"/>
                            </a:rPr>
                            <m:t>⊥</m:t>
                          </m:r>
                        </m:sub>
                      </m:sSub>
                      <m:d>
                        <m:dPr>
                          <m:ctrlPr>
                            <a:rPr lang="en-GB" altLang="ja-JP" i="1">
                              <a:latin typeface="Cambria Math" panose="02040503050406030204" pitchFamily="18" charset="0"/>
                            </a:rPr>
                          </m:ctrlPr>
                        </m:dPr>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nary>
                        <m:naryPr>
                          <m:chr m:val="∑"/>
                          <m:supHide m:val="on"/>
                          <m:ctrlPr>
                            <a:rPr lang="en-GB" altLang="ja-JP" i="1">
                              <a:latin typeface="Cambria Math" panose="02040503050406030204" pitchFamily="18" charset="0"/>
                            </a:rPr>
                          </m:ctrlPr>
                        </m:naryPr>
                        <m:sub>
                          <m:r>
                            <a:rPr lang="en-GB" altLang="ja-JP">
                              <a:latin typeface="Cambria Math" panose="02040503050406030204" pitchFamily="18" charset="0"/>
                            </a:rPr>
                            <m:t>𝑒</m:t>
                          </m:r>
                        </m:sub>
                        <m:sup/>
                        <m:e>
                          <m:r>
                            <a:rPr lang="en-GB" altLang="ja-JP">
                              <a:latin typeface="Cambria Math" panose="02040503050406030204" pitchFamily="18" charset="0"/>
                            </a:rPr>
                            <m:t>𝑃</m:t>
                          </m:r>
                          <m:d>
                            <m:dPr>
                              <m:ctrlPr>
                                <a:rPr lang="en-GB" altLang="ja-JP" i="1">
                                  <a:latin typeface="Cambria Math" panose="02040503050406030204" pitchFamily="18" charset="0"/>
                                </a:rPr>
                              </m:ctrlPr>
                            </m:dPr>
                            <m:e>
                              <m:r>
                                <a:rPr lang="en-GB" altLang="ja-JP">
                                  <a:latin typeface="Cambria Math" panose="02040503050406030204" pitchFamily="18" charset="0"/>
                                </a:rPr>
                                <m:t>𝑒</m:t>
                              </m:r>
                            </m:e>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e>
                      </m:nary>
                      <m:r>
                        <a:rPr lang="en-GB" altLang="ja-JP" i="1">
                          <a:latin typeface="Cambria Math" panose="02040503050406030204" pitchFamily="18" charset="0"/>
                        </a:rPr>
                        <m:t>=</m:t>
                      </m:r>
                      <m:sSub>
                        <m:sSubPr>
                          <m:ctrlPr>
                            <a:rPr lang="en-GB" altLang="ja-JP" i="1">
                              <a:latin typeface="Cambria Math" panose="02040503050406030204" pitchFamily="18" charset="0"/>
                            </a:rPr>
                          </m:ctrlPr>
                        </m:sSubPr>
                        <m:e>
                          <m:r>
                            <a:rPr lang="en-GB" altLang="ja-JP">
                              <a:latin typeface="Cambria Math" panose="02040503050406030204" pitchFamily="18" charset="0"/>
                            </a:rPr>
                            <m:t>𝑢</m:t>
                          </m:r>
                        </m:e>
                        <m:sub>
                          <m:r>
                            <a:rPr lang="en-GB" i="1">
                              <a:latin typeface="Cambria Math" panose="02040503050406030204" pitchFamily="18" charset="0"/>
                              <a:ea typeface="Cambria Math" panose="02040503050406030204" pitchFamily="18" charset="0"/>
                            </a:rPr>
                            <m:t>⊥</m:t>
                          </m:r>
                        </m:sub>
                      </m:sSub>
                      <m:d>
                        <m:dPr>
                          <m:ctrlPr>
                            <a:rPr lang="en-GB" altLang="ja-JP" i="1">
                              <a:latin typeface="Cambria Math" panose="02040503050406030204" pitchFamily="18" charset="0"/>
                            </a:rPr>
                          </m:ctrlPr>
                        </m:dPr>
                        <m:e>
                          <m:sSup>
                            <m:sSupPr>
                              <m:ctrlPr>
                                <a:rPr lang="en-GB" altLang="ja-JP" i="1">
                                  <a:latin typeface="Cambria Math" panose="02040503050406030204" pitchFamily="18" charset="0"/>
                                </a:rPr>
                              </m:ctrlPr>
                            </m:sSupPr>
                            <m:e>
                              <m:r>
                                <a:rPr lang="en-GB" altLang="ja-JP">
                                  <a:latin typeface="Cambria Math" panose="02040503050406030204" pitchFamily="18" charset="0"/>
                                </a:rPr>
                                <m:t>𝑠</m:t>
                              </m:r>
                            </m:e>
                            <m:sup>
                              <m:r>
                                <a:rPr lang="en-GB" altLang="ja-JP">
                                  <a:latin typeface="Cambria Math" panose="02040503050406030204" pitchFamily="18" charset="0"/>
                                </a:rPr>
                                <m:t>′</m:t>
                              </m:r>
                            </m:sup>
                          </m:sSup>
                        </m:e>
                      </m:d>
                      <m:r>
                        <a:rPr lang="en-GB" altLang="ja-JP" i="1" smtClean="0">
                          <a:latin typeface="Cambria Math" panose="02040503050406030204" pitchFamily="18" charset="0"/>
                          <a:ea typeface="Cambria Math" panose="02040503050406030204" pitchFamily="18" charset="0"/>
                        </a:rPr>
                        <m:t>∙</m:t>
                      </m:r>
                      <m:r>
                        <a:rPr lang="en-GB" altLang="ja-JP" b="0" i="1" smtClean="0">
                          <a:latin typeface="Cambria Math" panose="02040503050406030204" pitchFamily="18" charset="0"/>
                        </a:rPr>
                        <m:t>1=</m:t>
                      </m:r>
                      <m:r>
                        <a:rPr lang="en-GB" altLang="ja-JP" b="0" i="1" smtClean="0">
                          <a:latin typeface="Cambria Math" panose="02040503050406030204" pitchFamily="18" charset="0"/>
                        </a:rPr>
                        <m:t>𝑅</m:t>
                      </m:r>
                      <m:d>
                        <m:dPr>
                          <m:ctrlPr>
                            <a:rPr lang="en-GB" altLang="ja-JP" b="0" i="1" smtClean="0">
                              <a:latin typeface="Cambria Math" panose="02040503050406030204" pitchFamily="18" charset="0"/>
                            </a:rPr>
                          </m:ctrlPr>
                        </m:dPr>
                        <m:e>
                          <m:r>
                            <a:rPr lang="en-GB" altLang="ja-JP" b="0" i="1" smtClean="0">
                              <a:latin typeface="Cambria Math" panose="02040503050406030204" pitchFamily="18" charset="0"/>
                            </a:rPr>
                            <m:t>𝑠</m:t>
                          </m:r>
                          <m:r>
                            <a:rPr lang="en-GB" altLang="ja-JP" b="0" i="1" smtClean="0">
                              <a:latin typeface="Cambria Math" panose="02040503050406030204" pitchFamily="18" charset="0"/>
                            </a:rPr>
                            <m:t>′</m:t>
                          </m:r>
                        </m:e>
                      </m:d>
                    </m:oMath>
                  </m:oMathPara>
                </a14:m>
                <a:endParaRPr lang="en-GB" dirty="0"/>
              </a:p>
              <a:p>
                <a:r>
                  <a:rPr lang="en-GB" dirty="0"/>
                  <a:t>This gives us a </a:t>
                </a:r>
                <a:r>
                  <a:rPr lang="en-GB" i="1" dirty="0"/>
                  <a:t>value iteration </a:t>
                </a:r>
                <a:r>
                  <a:rPr lang="en-GB" dirty="0"/>
                  <a:t>algorithm</a:t>
                </a:r>
              </a:p>
              <a:p>
                <a:pPr lvl="1"/>
                <a:r>
                  <a:rPr lang="en-GB" dirty="0"/>
                  <a:t>Elimination of dominated plans is essential for reducing doubly exponential growth: </a:t>
                </a:r>
              </a:p>
              <a:p>
                <a:pPr lvl="2"/>
                <a:r>
                  <a:rPr lang="en-GB" dirty="0"/>
                  <a:t>Number of undominated plans with </a:t>
                </a:r>
                <a14:m>
                  <m:oMath xmlns:m="http://schemas.openxmlformats.org/officeDocument/2006/math">
                    <m:r>
                      <a:rPr lang="en-GB" smtClean="0">
                        <a:latin typeface="Cambria Math" panose="02040503050406030204" pitchFamily="18" charset="0"/>
                      </a:rPr>
                      <m:t>𝑑</m:t>
                    </m:r>
                    <m:r>
                      <a:rPr lang="en-GB" smtClean="0">
                        <a:latin typeface="Cambria Math" panose="02040503050406030204" pitchFamily="18" charset="0"/>
                      </a:rPr>
                      <m:t>=8</m:t>
                    </m:r>
                  </m:oMath>
                </a14:m>
                <a:r>
                  <a:rPr lang="en-GB" dirty="0"/>
                  <a:t> is just </a:t>
                </a:r>
                <a14:m>
                  <m:oMath xmlns:m="http://schemas.openxmlformats.org/officeDocument/2006/math">
                    <m:r>
                      <a:rPr lang="en-GB" smtClean="0">
                        <a:latin typeface="Cambria Math" panose="02040503050406030204" pitchFamily="18" charset="0"/>
                      </a:rPr>
                      <m:t>144</m:t>
                    </m:r>
                  </m:oMath>
                </a14:m>
                <a:r>
                  <a:rPr lang="en-GB" dirty="0"/>
                  <a:t>, otherwise </a:t>
                </a:r>
                <a14:m>
                  <m:oMath xmlns:m="http://schemas.openxmlformats.org/officeDocument/2006/math">
                    <m:sSup>
                      <m:sSupPr>
                        <m:ctrlPr>
                          <a:rPr lang="en-GB" i="1" smtClean="0">
                            <a:latin typeface="Cambria Math" panose="02040503050406030204" pitchFamily="18" charset="0"/>
                          </a:rPr>
                        </m:ctrlPr>
                      </m:sSupPr>
                      <m:e>
                        <m:r>
                          <a:rPr lang="en-GB" smtClean="0">
                            <a:latin typeface="Cambria Math" panose="02040503050406030204" pitchFamily="18" charset="0"/>
                          </a:rPr>
                          <m:t>2</m:t>
                        </m:r>
                      </m:e>
                      <m:sup>
                        <m:r>
                          <a:rPr lang="en-GB" smtClean="0">
                            <a:latin typeface="Cambria Math" panose="02040503050406030204" pitchFamily="18" charset="0"/>
                          </a:rPr>
                          <m:t>255</m:t>
                        </m:r>
                      </m:sup>
                    </m:sSup>
                  </m:oMath>
                </a14:m>
                <a:r>
                  <a:rPr lang="en-GB" dirty="0"/>
                  <a:t> (</a:t>
                </a:r>
                <a14:m>
                  <m:oMath xmlns:m="http://schemas.openxmlformats.org/officeDocument/2006/math">
                    <m:sSup>
                      <m:sSupPr>
                        <m:ctrlPr>
                          <a:rPr lang="en-GB"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smtClean="0">
                                <a:latin typeface="Cambria Math" panose="02040503050406030204" pitchFamily="18" charset="0"/>
                              </a:rPr>
                              <m:t>𝐴</m:t>
                            </m:r>
                          </m:e>
                        </m:d>
                      </m:e>
                      <m:sup>
                        <m:r>
                          <a:rPr lang="en-GB" smtClean="0">
                            <a:latin typeface="Cambria Math" panose="02040503050406030204" pitchFamily="18" charset="0"/>
                          </a:rPr>
                          <m:t>𝑂</m:t>
                        </m:r>
                        <m:d>
                          <m:dPr>
                            <m:ctrlPr>
                              <a:rPr lang="en-GB" i="1" smtClean="0">
                                <a:latin typeface="Cambria Math" panose="02040503050406030204" pitchFamily="18" charset="0"/>
                              </a:rPr>
                            </m:ctrlPr>
                          </m:dPr>
                          <m:e>
                            <m:sSup>
                              <m:sSupPr>
                                <m:ctrlPr>
                                  <a:rPr lang="en-GB"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smtClean="0">
                                        <a:latin typeface="Cambria Math" panose="02040503050406030204" pitchFamily="18" charset="0"/>
                                      </a:rPr>
                                      <m:t>𝐸</m:t>
                                    </m:r>
                                  </m:e>
                                </m:d>
                              </m:e>
                              <m:sup>
                                <m:r>
                                  <a:rPr lang="en-GB" smtClean="0">
                                    <a:latin typeface="Cambria Math" panose="02040503050406030204" pitchFamily="18" charset="0"/>
                                  </a:rPr>
                                  <m:t>𝑑</m:t>
                                </m:r>
                                <m:r>
                                  <a:rPr lang="en-GB" smtClean="0">
                                    <a:latin typeface="Cambria Math" panose="02040503050406030204" pitchFamily="18" charset="0"/>
                                  </a:rPr>
                                  <m:t>−1</m:t>
                                </m:r>
                              </m:sup>
                            </m:sSup>
                          </m:e>
                        </m:d>
                      </m:sup>
                    </m:sSup>
                  </m:oMath>
                </a14:m>
                <a:r>
                  <a:rPr lang="en-GB" dirty="0"/>
                  <a:t>)</a:t>
                </a:r>
              </a:p>
              <a:p>
                <a:pPr lvl="2"/>
                <a:r>
                  <a:rPr lang="en-GB" dirty="0"/>
                  <a:t>For large POMDPs this approach is highly inefficient</a:t>
                </a:r>
              </a:p>
            </p:txBody>
          </p:sp>
        </mc:Choice>
        <mc:Fallback xmlns="">
          <p:sp>
            <p:nvSpPr>
              <p:cNvPr id="121858" name="Inhaltsplatzhalter 2"/>
              <p:cNvSpPr>
                <a:spLocks noGrp="1" noRot="1" noChangeAspect="1" noMove="1" noResize="1" noEditPoints="1" noAdjustHandles="1" noChangeArrowheads="1" noChangeShapeType="1" noTextEdit="1"/>
              </p:cNvSpPr>
              <p:nvPr>
                <p:ph idx="1"/>
              </p:nvPr>
            </p:nvSpPr>
            <p:spPr>
              <a:blipFill>
                <a:blip r:embed="rId2"/>
                <a:stretch>
                  <a:fillRect l="-1549" t="-14627" b="-507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F648C531-F636-7F49-B820-15AF01376256}"/>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29AEBA22-90EC-85C2-F31B-7572E9AF8107}"/>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C0D00C8C-4C2F-4040-BAC7-8B6E4FE2F812}"/>
              </a:ext>
            </a:extLst>
          </p:cNvPr>
          <p:cNvSpPr>
            <a:spLocks noGrp="1"/>
          </p:cNvSpPr>
          <p:nvPr>
            <p:ph type="sldNum" sz="quarter" idx="4"/>
          </p:nvPr>
        </p:nvSpPr>
        <p:spPr/>
        <p:txBody>
          <a:bodyPr/>
          <a:lstStyle/>
          <a:p>
            <a:fld id="{67C9959E-8E6B-B04C-9955-EA096F41CA7A}" type="slidenum">
              <a:rPr lang="en-GB" smtClean="0"/>
              <a:pPr/>
              <a:t>15</a:t>
            </a:fld>
            <a:endParaRPr lang="en-GB"/>
          </a:p>
        </p:txBody>
      </p:sp>
    </p:spTree>
    <p:extLst>
      <p:ext uri="{BB962C8B-B14F-4D97-AF65-F5344CB8AC3E}">
        <p14:creationId xmlns:p14="http://schemas.microsoft.com/office/powerpoint/2010/main" val="230979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5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85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185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185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85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8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el 1"/>
          <p:cNvSpPr>
            <a:spLocks noGrp="1"/>
          </p:cNvSpPr>
          <p:nvPr>
            <p:ph type="title"/>
          </p:nvPr>
        </p:nvSpPr>
        <p:spPr/>
        <p:txBody>
          <a:bodyPr/>
          <a:lstStyle/>
          <a:p>
            <a:r>
              <a:rPr lang="en-US" dirty="0"/>
              <a:t>Example</a:t>
            </a:r>
          </a:p>
        </p:txBody>
      </p:sp>
      <p:sp>
        <p:nvSpPr>
          <p:cNvPr id="7" name="Content Placeholder 6">
            <a:extLst>
              <a:ext uri="{FF2B5EF4-FFF2-40B4-BE49-F238E27FC236}">
                <a16:creationId xmlns:a16="http://schemas.microsoft.com/office/drawing/2014/main" id="{D117CC77-3530-CA43-9FBC-A318CE47B25A}"/>
              </a:ext>
            </a:extLst>
          </p:cNvPr>
          <p:cNvSpPr>
            <a:spLocks noGrp="1"/>
          </p:cNvSpPr>
          <p:nvPr>
            <p:ph idx="1"/>
          </p:nvPr>
        </p:nvSpPr>
        <p:spPr/>
        <p:txBody>
          <a:bodyPr>
            <a:normAutofit/>
          </a:bodyPr>
          <a:lstStyle/>
          <a:p>
            <a:r>
              <a:rPr lang="en-US" dirty="0"/>
              <a:t>Compute the utilities for conditional plans of depth 2 by </a:t>
            </a:r>
          </a:p>
          <a:p>
            <a:pPr lvl="1"/>
            <a:r>
              <a:rPr lang="en-US" dirty="0"/>
              <a:t>considering each possible first action</a:t>
            </a:r>
          </a:p>
          <a:p>
            <a:pPr lvl="1"/>
            <a:r>
              <a:rPr lang="en-US" dirty="0"/>
              <a:t>each possible subsequent percept</a:t>
            </a:r>
          </a:p>
          <a:p>
            <a:pPr lvl="1"/>
            <a:r>
              <a:rPr lang="en-US" dirty="0"/>
              <a:t>each way of choosing a depth-1 plan to execute for each percept</a:t>
            </a:r>
          </a:p>
          <a:p>
            <a:endParaRPr lang="en-GB" dirty="0"/>
          </a:p>
        </p:txBody>
      </p:sp>
      <p:sp>
        <p:nvSpPr>
          <p:cNvPr id="3" name="Date Placeholder 2">
            <a:extLst>
              <a:ext uri="{FF2B5EF4-FFF2-40B4-BE49-F238E27FC236}">
                <a16:creationId xmlns:a16="http://schemas.microsoft.com/office/drawing/2014/main" id="{BBBCAEBF-C1C4-644B-8AA2-7116D812F75D}"/>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84A4198E-EC58-C2B0-DC93-3C8C512430E8}"/>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9C7B5D0E-B19A-3D41-848B-834A68788D89}"/>
              </a:ext>
            </a:extLst>
          </p:cNvPr>
          <p:cNvSpPr>
            <a:spLocks noGrp="1"/>
          </p:cNvSpPr>
          <p:nvPr>
            <p:ph type="sldNum" sz="quarter" idx="4"/>
          </p:nvPr>
        </p:nvSpPr>
        <p:spPr/>
        <p:txBody>
          <a:bodyPr/>
          <a:lstStyle/>
          <a:p>
            <a:fld id="{67C9959E-8E6B-B04C-9955-EA096F41CA7A}" type="slidenum">
              <a:rPr lang="en-GB" smtClean="0"/>
              <a:pPr/>
              <a:t>16</a:t>
            </a:fld>
            <a:endParaRPr lang="en-GB"/>
          </a:p>
        </p:txBody>
      </p:sp>
      <mc:AlternateContent xmlns:mc="http://schemas.openxmlformats.org/markup-compatibility/2006" xmlns:a14="http://schemas.microsoft.com/office/drawing/2010/main">
        <mc:Choice Requires="a14">
          <p:sp>
            <p:nvSpPr>
              <p:cNvPr id="116739" name="Textfeld 5"/>
              <p:cNvSpPr txBox="1">
                <a:spLocks noChangeArrowheads="1"/>
              </p:cNvSpPr>
              <p:nvPr/>
            </p:nvSpPr>
            <p:spPr bwMode="auto">
              <a:xfrm>
                <a:off x="6202084" y="3684848"/>
                <a:ext cx="1904621" cy="92333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dirty="0">
                    <a:latin typeface="+mn-lt"/>
                  </a:rPr>
                  <a:t>Utility of two one-step plans as a function of </a:t>
                </a:r>
                <a14:m>
                  <m:oMath xmlns:m="http://schemas.openxmlformats.org/officeDocument/2006/math">
                    <m:r>
                      <a:rPr lang="en-US" sz="1800" dirty="0">
                        <a:latin typeface="Cambria Math" panose="02040503050406030204" pitchFamily="18" charset="0"/>
                      </a:rPr>
                      <m:t>𝑏</m:t>
                    </m:r>
                    <m:d>
                      <m:dPr>
                        <m:ctrlPr>
                          <a:rPr lang="en-US" sz="1800" i="1" dirty="0">
                            <a:latin typeface="Cambria Math" panose="02040503050406030204" pitchFamily="18" charset="0"/>
                          </a:rPr>
                        </m:ctrlPr>
                      </m:dPr>
                      <m:e>
                        <m:r>
                          <a:rPr lang="en-US" sz="1800" dirty="0">
                            <a:latin typeface="Cambria Math" panose="02040503050406030204" pitchFamily="18" charset="0"/>
                          </a:rPr>
                          <m:t>1</m:t>
                        </m:r>
                      </m:e>
                    </m:d>
                  </m:oMath>
                </a14:m>
                <a:endParaRPr lang="en-US" sz="1800" i="0" dirty="0">
                  <a:latin typeface="+mn-lt"/>
                </a:endParaRPr>
              </a:p>
            </p:txBody>
          </p:sp>
        </mc:Choice>
        <mc:Fallback xmlns="">
          <p:sp>
            <p:nvSpPr>
              <p:cNvPr id="116739" name="Textfeld 5"/>
              <p:cNvSpPr txBox="1">
                <a:spLocks noRot="1" noChangeAspect="1" noMove="1" noResize="1" noEditPoints="1" noAdjustHandles="1" noChangeArrowheads="1" noChangeShapeType="1" noTextEdit="1"/>
              </p:cNvSpPr>
              <p:nvPr/>
            </p:nvSpPr>
            <p:spPr bwMode="auto">
              <a:xfrm>
                <a:off x="6202084" y="3684848"/>
                <a:ext cx="1904621" cy="923330"/>
              </a:xfrm>
              <a:prstGeom prst="rect">
                <a:avLst/>
              </a:prstGeom>
              <a:blipFill>
                <a:blip r:embed="rId2"/>
                <a:stretch>
                  <a:fillRect l="-2649" t="-1351" r="-662" b="-1081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cxnSp>
        <p:nvCxnSpPr>
          <p:cNvPr id="5" name="Straight Connector 4">
            <a:extLst>
              <a:ext uri="{FF2B5EF4-FFF2-40B4-BE49-F238E27FC236}">
                <a16:creationId xmlns:a16="http://schemas.microsoft.com/office/drawing/2014/main" id="{9FC4A45E-B6A0-8A45-9863-530AC384315D}"/>
              </a:ext>
            </a:extLst>
          </p:cNvPr>
          <p:cNvCxnSpPr>
            <a:cxnSpLocks/>
          </p:cNvCxnSpPr>
          <p:nvPr/>
        </p:nvCxnSpPr>
        <p:spPr>
          <a:xfrm>
            <a:off x="8954860" y="3378306"/>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2C6499-BFFE-084C-8A55-9573A0D5949E}"/>
              </a:ext>
            </a:extLst>
          </p:cNvPr>
          <p:cNvCxnSpPr>
            <a:cxnSpLocks/>
          </p:cNvCxnSpPr>
          <p:nvPr/>
        </p:nvCxnSpPr>
        <p:spPr>
          <a:xfrm flipH="1">
            <a:off x="8951676" y="5236921"/>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966B01-8047-054D-934F-06723B07EBD7}"/>
              </a:ext>
            </a:extLst>
          </p:cNvPr>
          <p:cNvSpPr txBox="1"/>
          <p:nvPr/>
        </p:nvSpPr>
        <p:spPr>
          <a:xfrm>
            <a:off x="8622383" y="3238371"/>
            <a:ext cx="276038" cy="307777"/>
          </a:xfrm>
          <a:prstGeom prst="rect">
            <a:avLst/>
          </a:prstGeom>
          <a:noFill/>
        </p:spPr>
        <p:txBody>
          <a:bodyPr wrap="none" rtlCol="0">
            <a:spAutoFit/>
          </a:bodyPr>
          <a:lstStyle/>
          <a:p>
            <a:r>
              <a:rPr lang="en-GB" sz="1400" dirty="0"/>
              <a:t>3</a:t>
            </a:r>
          </a:p>
        </p:txBody>
      </p:sp>
      <p:sp>
        <p:nvSpPr>
          <p:cNvPr id="14" name="TextBox 13">
            <a:extLst>
              <a:ext uri="{FF2B5EF4-FFF2-40B4-BE49-F238E27FC236}">
                <a16:creationId xmlns:a16="http://schemas.microsoft.com/office/drawing/2014/main" id="{1C90F3CA-EAF2-8D48-9029-6E7875577E3E}"/>
              </a:ext>
            </a:extLst>
          </p:cNvPr>
          <p:cNvSpPr txBox="1"/>
          <p:nvPr/>
        </p:nvSpPr>
        <p:spPr>
          <a:xfrm>
            <a:off x="8486129" y="3549777"/>
            <a:ext cx="412292" cy="307777"/>
          </a:xfrm>
          <a:prstGeom prst="rect">
            <a:avLst/>
          </a:prstGeom>
          <a:noFill/>
        </p:spPr>
        <p:txBody>
          <a:bodyPr wrap="none" rtlCol="0">
            <a:spAutoFit/>
          </a:bodyPr>
          <a:lstStyle/>
          <a:p>
            <a:r>
              <a:rPr lang="en-GB" sz="1400" dirty="0"/>
              <a:t>2.5</a:t>
            </a:r>
          </a:p>
        </p:txBody>
      </p:sp>
      <p:sp>
        <p:nvSpPr>
          <p:cNvPr id="15" name="TextBox 14">
            <a:extLst>
              <a:ext uri="{FF2B5EF4-FFF2-40B4-BE49-F238E27FC236}">
                <a16:creationId xmlns:a16="http://schemas.microsoft.com/office/drawing/2014/main" id="{4AD62997-B1EB-564D-93A7-F241F4626AB1}"/>
              </a:ext>
            </a:extLst>
          </p:cNvPr>
          <p:cNvSpPr txBox="1"/>
          <p:nvPr/>
        </p:nvSpPr>
        <p:spPr>
          <a:xfrm>
            <a:off x="8622383" y="3853924"/>
            <a:ext cx="276038" cy="307777"/>
          </a:xfrm>
          <a:prstGeom prst="rect">
            <a:avLst/>
          </a:prstGeom>
          <a:noFill/>
        </p:spPr>
        <p:txBody>
          <a:bodyPr wrap="none" rtlCol="0">
            <a:spAutoFit/>
          </a:bodyPr>
          <a:lstStyle/>
          <a:p>
            <a:r>
              <a:rPr lang="en-GB" sz="1400" dirty="0"/>
              <a:t>2</a:t>
            </a:r>
          </a:p>
        </p:txBody>
      </p:sp>
      <p:sp>
        <p:nvSpPr>
          <p:cNvPr id="16" name="TextBox 15">
            <a:extLst>
              <a:ext uri="{FF2B5EF4-FFF2-40B4-BE49-F238E27FC236}">
                <a16:creationId xmlns:a16="http://schemas.microsoft.com/office/drawing/2014/main" id="{5D13746A-39DC-9D4E-AC36-477E6D71F3CE}"/>
              </a:ext>
            </a:extLst>
          </p:cNvPr>
          <p:cNvSpPr txBox="1"/>
          <p:nvPr/>
        </p:nvSpPr>
        <p:spPr>
          <a:xfrm>
            <a:off x="8486129" y="4159540"/>
            <a:ext cx="412292" cy="307777"/>
          </a:xfrm>
          <a:prstGeom prst="rect">
            <a:avLst/>
          </a:prstGeom>
          <a:noFill/>
        </p:spPr>
        <p:txBody>
          <a:bodyPr wrap="none" rtlCol="0">
            <a:spAutoFit/>
          </a:bodyPr>
          <a:lstStyle/>
          <a:p>
            <a:r>
              <a:rPr lang="en-GB" sz="1400" dirty="0"/>
              <a:t>1.5</a:t>
            </a:r>
          </a:p>
        </p:txBody>
      </p:sp>
      <p:sp>
        <p:nvSpPr>
          <p:cNvPr id="17" name="TextBox 16">
            <a:extLst>
              <a:ext uri="{FF2B5EF4-FFF2-40B4-BE49-F238E27FC236}">
                <a16:creationId xmlns:a16="http://schemas.microsoft.com/office/drawing/2014/main" id="{6D67BBEB-AD03-6A47-94E2-C8850EF7D2A9}"/>
              </a:ext>
            </a:extLst>
          </p:cNvPr>
          <p:cNvSpPr txBox="1"/>
          <p:nvPr/>
        </p:nvSpPr>
        <p:spPr>
          <a:xfrm>
            <a:off x="8622382" y="4474042"/>
            <a:ext cx="276038" cy="307777"/>
          </a:xfrm>
          <a:prstGeom prst="rect">
            <a:avLst/>
          </a:prstGeom>
          <a:noFill/>
        </p:spPr>
        <p:txBody>
          <a:bodyPr wrap="none" rtlCol="0">
            <a:spAutoFit/>
          </a:bodyPr>
          <a:lstStyle/>
          <a:p>
            <a:r>
              <a:rPr lang="en-GB" sz="1400" dirty="0"/>
              <a:t>1</a:t>
            </a:r>
          </a:p>
        </p:txBody>
      </p:sp>
      <p:sp>
        <p:nvSpPr>
          <p:cNvPr id="18" name="TextBox 17">
            <a:extLst>
              <a:ext uri="{FF2B5EF4-FFF2-40B4-BE49-F238E27FC236}">
                <a16:creationId xmlns:a16="http://schemas.microsoft.com/office/drawing/2014/main" id="{739ACB4C-0AD5-4243-8835-DC28560C24DD}"/>
              </a:ext>
            </a:extLst>
          </p:cNvPr>
          <p:cNvSpPr txBox="1"/>
          <p:nvPr/>
        </p:nvSpPr>
        <p:spPr>
          <a:xfrm>
            <a:off x="8486128" y="4773401"/>
            <a:ext cx="412292" cy="307777"/>
          </a:xfrm>
          <a:prstGeom prst="rect">
            <a:avLst/>
          </a:prstGeom>
          <a:noFill/>
        </p:spPr>
        <p:txBody>
          <a:bodyPr wrap="none" rtlCol="0">
            <a:spAutoFit/>
          </a:bodyPr>
          <a:lstStyle/>
          <a:p>
            <a:r>
              <a:rPr lang="en-GB" sz="1400" dirty="0"/>
              <a:t>0.5</a:t>
            </a:r>
          </a:p>
        </p:txBody>
      </p:sp>
      <p:sp>
        <p:nvSpPr>
          <p:cNvPr id="19" name="TextBox 18">
            <a:extLst>
              <a:ext uri="{FF2B5EF4-FFF2-40B4-BE49-F238E27FC236}">
                <a16:creationId xmlns:a16="http://schemas.microsoft.com/office/drawing/2014/main" id="{6BC17B39-CDA5-614B-90C0-0478E4D837D2}"/>
              </a:ext>
            </a:extLst>
          </p:cNvPr>
          <p:cNvSpPr txBox="1"/>
          <p:nvPr/>
        </p:nvSpPr>
        <p:spPr>
          <a:xfrm>
            <a:off x="8622382" y="5086318"/>
            <a:ext cx="276038" cy="307777"/>
          </a:xfrm>
          <a:prstGeom prst="rect">
            <a:avLst/>
          </a:prstGeom>
          <a:noFill/>
        </p:spPr>
        <p:txBody>
          <a:bodyPr wrap="none" rtlCol="0">
            <a:spAutoFit/>
          </a:bodyPr>
          <a:lstStyle/>
          <a:p>
            <a:r>
              <a:rPr lang="en-GB" sz="1400" dirty="0"/>
              <a:t>0</a:t>
            </a:r>
          </a:p>
        </p:txBody>
      </p:sp>
      <p:cxnSp>
        <p:nvCxnSpPr>
          <p:cNvPr id="12" name="Straight Connector 11">
            <a:extLst>
              <a:ext uri="{FF2B5EF4-FFF2-40B4-BE49-F238E27FC236}">
                <a16:creationId xmlns:a16="http://schemas.microsoft.com/office/drawing/2014/main" id="{3C5F5F93-DEAE-7645-B69E-13CEC1E1549F}"/>
              </a:ext>
            </a:extLst>
          </p:cNvPr>
          <p:cNvCxnSpPr>
            <a:cxnSpLocks/>
            <a:endCxn id="9" idx="3"/>
          </p:cNvCxnSpPr>
          <p:nvPr/>
        </p:nvCxnSpPr>
        <p:spPr>
          <a:xfrm flipH="1">
            <a:off x="8898422" y="3392259"/>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D04A3EA-0CE3-894D-AE80-0A13D76BB03F}"/>
              </a:ext>
            </a:extLst>
          </p:cNvPr>
          <p:cNvCxnSpPr>
            <a:cxnSpLocks/>
          </p:cNvCxnSpPr>
          <p:nvPr/>
        </p:nvCxnSpPr>
        <p:spPr>
          <a:xfrm flipH="1">
            <a:off x="8898421" y="370142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30CAAAA-15FF-A649-BBD1-9833133E69C3}"/>
              </a:ext>
            </a:extLst>
          </p:cNvPr>
          <p:cNvCxnSpPr>
            <a:cxnSpLocks/>
          </p:cNvCxnSpPr>
          <p:nvPr/>
        </p:nvCxnSpPr>
        <p:spPr>
          <a:xfrm flipH="1">
            <a:off x="8898421" y="400301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3E19BF-324C-3F4C-AE76-A7185B3D4DEE}"/>
              </a:ext>
            </a:extLst>
          </p:cNvPr>
          <p:cNvCxnSpPr>
            <a:cxnSpLocks/>
          </p:cNvCxnSpPr>
          <p:nvPr/>
        </p:nvCxnSpPr>
        <p:spPr>
          <a:xfrm flipH="1">
            <a:off x="8898421" y="4313945"/>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09711D-C678-B84C-A5E0-3E781695C042}"/>
              </a:ext>
            </a:extLst>
          </p:cNvPr>
          <p:cNvCxnSpPr>
            <a:cxnSpLocks/>
          </p:cNvCxnSpPr>
          <p:nvPr/>
        </p:nvCxnSpPr>
        <p:spPr>
          <a:xfrm flipH="1">
            <a:off x="8898412" y="4628429"/>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2E9B2D-1ECB-D649-8440-943AE6C9975D}"/>
              </a:ext>
            </a:extLst>
          </p:cNvPr>
          <p:cNvCxnSpPr>
            <a:cxnSpLocks/>
          </p:cNvCxnSpPr>
          <p:nvPr/>
        </p:nvCxnSpPr>
        <p:spPr>
          <a:xfrm flipH="1">
            <a:off x="8901606" y="492599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407CB5-106C-8448-A31F-E084405F919E}"/>
              </a:ext>
            </a:extLst>
          </p:cNvPr>
          <p:cNvCxnSpPr>
            <a:cxnSpLocks/>
          </p:cNvCxnSpPr>
          <p:nvPr/>
        </p:nvCxnSpPr>
        <p:spPr>
          <a:xfrm flipH="1">
            <a:off x="8895237" y="5236922"/>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A6C2E99-007F-7546-99D6-46F2FA777426}"/>
              </a:ext>
            </a:extLst>
          </p:cNvPr>
          <p:cNvSpPr txBox="1"/>
          <p:nvPr/>
        </p:nvSpPr>
        <p:spPr>
          <a:xfrm>
            <a:off x="11555637" y="5298070"/>
            <a:ext cx="276038" cy="307777"/>
          </a:xfrm>
          <a:prstGeom prst="rect">
            <a:avLst/>
          </a:prstGeom>
          <a:noFill/>
        </p:spPr>
        <p:txBody>
          <a:bodyPr wrap="none" rtlCol="0">
            <a:spAutoFit/>
          </a:bodyPr>
          <a:lstStyle/>
          <a:p>
            <a:r>
              <a:rPr lang="en-GB" sz="1400" dirty="0"/>
              <a:t>1</a:t>
            </a:r>
          </a:p>
        </p:txBody>
      </p:sp>
      <p:sp>
        <p:nvSpPr>
          <p:cNvPr id="34" name="TextBox 33">
            <a:extLst>
              <a:ext uri="{FF2B5EF4-FFF2-40B4-BE49-F238E27FC236}">
                <a16:creationId xmlns:a16="http://schemas.microsoft.com/office/drawing/2014/main" id="{2DA230BE-22C8-1341-A473-8F81341C01B8}"/>
              </a:ext>
            </a:extLst>
          </p:cNvPr>
          <p:cNvSpPr txBox="1"/>
          <p:nvPr/>
        </p:nvSpPr>
        <p:spPr>
          <a:xfrm>
            <a:off x="10981263" y="5298071"/>
            <a:ext cx="412292" cy="307777"/>
          </a:xfrm>
          <a:prstGeom prst="rect">
            <a:avLst/>
          </a:prstGeom>
          <a:noFill/>
        </p:spPr>
        <p:txBody>
          <a:bodyPr wrap="none" rtlCol="0">
            <a:spAutoFit/>
          </a:bodyPr>
          <a:lstStyle/>
          <a:p>
            <a:r>
              <a:rPr lang="en-GB" sz="1400" dirty="0"/>
              <a:t>0.8</a:t>
            </a:r>
          </a:p>
        </p:txBody>
      </p:sp>
      <p:sp>
        <p:nvSpPr>
          <p:cNvPr id="35" name="TextBox 34">
            <a:extLst>
              <a:ext uri="{FF2B5EF4-FFF2-40B4-BE49-F238E27FC236}">
                <a16:creationId xmlns:a16="http://schemas.microsoft.com/office/drawing/2014/main" id="{2B359BBB-9504-8B40-8E10-898CC76BDB89}"/>
              </a:ext>
            </a:extLst>
          </p:cNvPr>
          <p:cNvSpPr txBox="1"/>
          <p:nvPr/>
        </p:nvSpPr>
        <p:spPr>
          <a:xfrm>
            <a:off x="10406890" y="5302358"/>
            <a:ext cx="412292" cy="307777"/>
          </a:xfrm>
          <a:prstGeom prst="rect">
            <a:avLst/>
          </a:prstGeom>
          <a:noFill/>
        </p:spPr>
        <p:txBody>
          <a:bodyPr wrap="none" rtlCol="0">
            <a:spAutoFit/>
          </a:bodyPr>
          <a:lstStyle/>
          <a:p>
            <a:r>
              <a:rPr lang="en-GB" sz="1400" dirty="0"/>
              <a:t>0.6</a:t>
            </a:r>
          </a:p>
        </p:txBody>
      </p:sp>
      <p:sp>
        <p:nvSpPr>
          <p:cNvPr id="36" name="TextBox 35">
            <a:extLst>
              <a:ext uri="{FF2B5EF4-FFF2-40B4-BE49-F238E27FC236}">
                <a16:creationId xmlns:a16="http://schemas.microsoft.com/office/drawing/2014/main" id="{8959017C-A5FD-7A4D-936B-E2F5720F6C2E}"/>
              </a:ext>
            </a:extLst>
          </p:cNvPr>
          <p:cNvSpPr txBox="1"/>
          <p:nvPr/>
        </p:nvSpPr>
        <p:spPr>
          <a:xfrm>
            <a:off x="9832517" y="5298072"/>
            <a:ext cx="412292" cy="307777"/>
          </a:xfrm>
          <a:prstGeom prst="rect">
            <a:avLst/>
          </a:prstGeom>
          <a:noFill/>
        </p:spPr>
        <p:txBody>
          <a:bodyPr wrap="none" rtlCol="0">
            <a:spAutoFit/>
          </a:bodyPr>
          <a:lstStyle/>
          <a:p>
            <a:r>
              <a:rPr lang="en-GB" sz="1400" dirty="0"/>
              <a:t>0.4</a:t>
            </a:r>
          </a:p>
        </p:txBody>
      </p:sp>
      <p:sp>
        <p:nvSpPr>
          <p:cNvPr id="37" name="TextBox 36">
            <a:extLst>
              <a:ext uri="{FF2B5EF4-FFF2-40B4-BE49-F238E27FC236}">
                <a16:creationId xmlns:a16="http://schemas.microsoft.com/office/drawing/2014/main" id="{28417F5B-81F0-F841-B20D-2A4017C47DF4}"/>
              </a:ext>
            </a:extLst>
          </p:cNvPr>
          <p:cNvSpPr txBox="1"/>
          <p:nvPr/>
        </p:nvSpPr>
        <p:spPr>
          <a:xfrm>
            <a:off x="9258144" y="5298072"/>
            <a:ext cx="412292" cy="307777"/>
          </a:xfrm>
          <a:prstGeom prst="rect">
            <a:avLst/>
          </a:prstGeom>
          <a:noFill/>
        </p:spPr>
        <p:txBody>
          <a:bodyPr wrap="none" rtlCol="0">
            <a:spAutoFit/>
          </a:bodyPr>
          <a:lstStyle/>
          <a:p>
            <a:r>
              <a:rPr lang="en-GB" sz="1400" dirty="0"/>
              <a:t>0.2</a:t>
            </a:r>
          </a:p>
        </p:txBody>
      </p:sp>
      <p:sp>
        <p:nvSpPr>
          <p:cNvPr id="38" name="TextBox 37">
            <a:extLst>
              <a:ext uri="{FF2B5EF4-FFF2-40B4-BE49-F238E27FC236}">
                <a16:creationId xmlns:a16="http://schemas.microsoft.com/office/drawing/2014/main" id="{FF58B1E7-175E-CD49-8A4A-633C256DFD91}"/>
              </a:ext>
            </a:extLst>
          </p:cNvPr>
          <p:cNvSpPr txBox="1"/>
          <p:nvPr/>
        </p:nvSpPr>
        <p:spPr>
          <a:xfrm>
            <a:off x="8820025" y="5298073"/>
            <a:ext cx="276038" cy="307777"/>
          </a:xfrm>
          <a:prstGeom prst="rect">
            <a:avLst/>
          </a:prstGeom>
          <a:noFill/>
        </p:spPr>
        <p:txBody>
          <a:bodyPr wrap="none" rtlCol="0">
            <a:spAutoFit/>
          </a:bodyPr>
          <a:lstStyle/>
          <a:p>
            <a:r>
              <a:rPr lang="en-GB" sz="1400" dirty="0"/>
              <a:t>0</a:t>
            </a:r>
          </a:p>
        </p:txBody>
      </p:sp>
      <p:cxnSp>
        <p:nvCxnSpPr>
          <p:cNvPr id="39" name="Straight Connector 38">
            <a:extLst>
              <a:ext uri="{FF2B5EF4-FFF2-40B4-BE49-F238E27FC236}">
                <a16:creationId xmlns:a16="http://schemas.microsoft.com/office/drawing/2014/main" id="{840C648C-03C4-A345-BED8-BC4A0B765606}"/>
              </a:ext>
            </a:extLst>
          </p:cNvPr>
          <p:cNvCxnSpPr>
            <a:cxnSpLocks/>
          </p:cNvCxnSpPr>
          <p:nvPr/>
        </p:nvCxnSpPr>
        <p:spPr>
          <a:xfrm rot="5400000" flipH="1">
            <a:off x="8925742" y="525856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F953C05-2248-EA40-AA97-E42DB0CB4EF7}"/>
              </a:ext>
            </a:extLst>
          </p:cNvPr>
          <p:cNvCxnSpPr>
            <a:cxnSpLocks/>
          </p:cNvCxnSpPr>
          <p:nvPr/>
        </p:nvCxnSpPr>
        <p:spPr>
          <a:xfrm rot="5400000" flipH="1">
            <a:off x="9436071" y="526514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FC6962-7CF2-C141-ABB4-973BA0E3D305}"/>
              </a:ext>
            </a:extLst>
          </p:cNvPr>
          <p:cNvCxnSpPr>
            <a:cxnSpLocks/>
          </p:cNvCxnSpPr>
          <p:nvPr/>
        </p:nvCxnSpPr>
        <p:spPr>
          <a:xfrm rot="5400000" flipH="1">
            <a:off x="11156166" y="5256372"/>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20E98B3-BB82-7D48-B669-9790FF304457}"/>
              </a:ext>
            </a:extLst>
          </p:cNvPr>
          <p:cNvCxnSpPr>
            <a:cxnSpLocks/>
          </p:cNvCxnSpPr>
          <p:nvPr/>
        </p:nvCxnSpPr>
        <p:spPr>
          <a:xfrm rot="5400000" flipH="1">
            <a:off x="10010443" y="5264739"/>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7ADEBF-C06E-6F49-932E-06497EDD12D1}"/>
              </a:ext>
            </a:extLst>
          </p:cNvPr>
          <p:cNvCxnSpPr>
            <a:cxnSpLocks/>
          </p:cNvCxnSpPr>
          <p:nvPr/>
        </p:nvCxnSpPr>
        <p:spPr>
          <a:xfrm rot="5400000" flipH="1">
            <a:off x="10584815" y="5265152"/>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6C1E52-58BC-7043-9436-0526CE030AE6}"/>
              </a:ext>
            </a:extLst>
          </p:cNvPr>
          <p:cNvCxnSpPr>
            <a:cxnSpLocks/>
          </p:cNvCxnSpPr>
          <p:nvPr/>
        </p:nvCxnSpPr>
        <p:spPr>
          <a:xfrm rot="5400000" flipH="1">
            <a:off x="11665438" y="526473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A5F4B7F-572B-EC47-A99F-3C4D4ABB73FC}"/>
              </a:ext>
            </a:extLst>
          </p:cNvPr>
          <p:cNvSpPr txBox="1"/>
          <p:nvPr/>
        </p:nvSpPr>
        <p:spPr>
          <a:xfrm rot="16200000">
            <a:off x="8043443" y="4163474"/>
            <a:ext cx="628698" cy="307777"/>
          </a:xfrm>
          <a:prstGeom prst="rect">
            <a:avLst/>
          </a:prstGeom>
          <a:noFill/>
        </p:spPr>
        <p:txBody>
          <a:bodyPr wrap="none" rtlCol="0">
            <a:spAutoFit/>
          </a:bodyPr>
          <a:lstStyle/>
          <a:p>
            <a:r>
              <a:rPr lang="en-GB" sz="1400" dirty="0"/>
              <a:t>Utility</a:t>
            </a:r>
          </a:p>
        </p:txBody>
      </p:sp>
      <p:sp>
        <p:nvSpPr>
          <p:cNvPr id="47" name="TextBox 46">
            <a:extLst>
              <a:ext uri="{FF2B5EF4-FFF2-40B4-BE49-F238E27FC236}">
                <a16:creationId xmlns:a16="http://schemas.microsoft.com/office/drawing/2014/main" id="{96737F08-8584-DC4E-B7AB-277CA1FC47F8}"/>
              </a:ext>
            </a:extLst>
          </p:cNvPr>
          <p:cNvSpPr txBox="1"/>
          <p:nvPr/>
        </p:nvSpPr>
        <p:spPr>
          <a:xfrm>
            <a:off x="9477413" y="5603889"/>
            <a:ext cx="1696875" cy="307777"/>
          </a:xfrm>
          <a:prstGeom prst="rect">
            <a:avLst/>
          </a:prstGeom>
          <a:noFill/>
        </p:spPr>
        <p:txBody>
          <a:bodyPr wrap="none" rtlCol="0">
            <a:spAutoFit/>
          </a:bodyPr>
          <a:lstStyle/>
          <a:p>
            <a:r>
              <a:rPr lang="en-GB" sz="1400" dirty="0"/>
              <a:t>Probability of state 1</a:t>
            </a:r>
          </a:p>
        </p:txBody>
      </p:sp>
      <p:cxnSp>
        <p:nvCxnSpPr>
          <p:cNvPr id="90" name="Straight Connector 89">
            <a:extLst>
              <a:ext uri="{FF2B5EF4-FFF2-40B4-BE49-F238E27FC236}">
                <a16:creationId xmlns:a16="http://schemas.microsoft.com/office/drawing/2014/main" id="{2834EDA4-BE56-8147-9258-BE2C194A795C}"/>
              </a:ext>
            </a:extLst>
          </p:cNvPr>
          <p:cNvCxnSpPr>
            <a:cxnSpLocks/>
          </p:cNvCxnSpPr>
          <p:nvPr/>
        </p:nvCxnSpPr>
        <p:spPr>
          <a:xfrm flipV="1">
            <a:off x="8958036" y="4064162"/>
            <a:ext cx="2735621" cy="112249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C4556D6-E758-D34D-A36F-E7E800573478}"/>
              </a:ext>
            </a:extLst>
          </p:cNvPr>
          <p:cNvCxnSpPr/>
          <p:nvPr/>
        </p:nvCxnSpPr>
        <p:spPr>
          <a:xfrm flipV="1">
            <a:off x="8951676" y="4557091"/>
            <a:ext cx="2741981" cy="114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AD26E15-1972-0545-94C3-3B4992D27785}"/>
              </a:ext>
            </a:extLst>
          </p:cNvPr>
          <p:cNvCxnSpPr>
            <a:cxnSpLocks/>
          </p:cNvCxnSpPr>
          <p:nvPr/>
        </p:nvCxnSpPr>
        <p:spPr>
          <a:xfrm flipV="1">
            <a:off x="8958391" y="4617560"/>
            <a:ext cx="1364275" cy="571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B2260B3-8589-4F42-BD67-119C3A7DD69E}"/>
              </a:ext>
            </a:extLst>
          </p:cNvPr>
          <p:cNvCxnSpPr>
            <a:cxnSpLocks/>
          </p:cNvCxnSpPr>
          <p:nvPr/>
        </p:nvCxnSpPr>
        <p:spPr>
          <a:xfrm flipV="1">
            <a:off x="10322666" y="4059841"/>
            <a:ext cx="1370991" cy="5573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F89014C-F04D-274A-B44F-C54FB204ACBC}"/>
              </a:ext>
            </a:extLst>
          </p:cNvPr>
          <p:cNvSpPr txBox="1"/>
          <p:nvPr/>
        </p:nvSpPr>
        <p:spPr>
          <a:xfrm>
            <a:off x="9383206" y="4352939"/>
            <a:ext cx="502061" cy="307777"/>
          </a:xfrm>
          <a:prstGeom prst="rect">
            <a:avLst/>
          </a:prstGeom>
          <a:noFill/>
        </p:spPr>
        <p:txBody>
          <a:bodyPr wrap="none" rtlCol="0">
            <a:spAutoFit/>
          </a:bodyPr>
          <a:lstStyle/>
          <a:p>
            <a:r>
              <a:rPr lang="en-GB" sz="1400" dirty="0"/>
              <a:t>[Go]</a:t>
            </a:r>
          </a:p>
        </p:txBody>
      </p:sp>
      <p:sp>
        <p:nvSpPr>
          <p:cNvPr id="103" name="TextBox 102">
            <a:extLst>
              <a:ext uri="{FF2B5EF4-FFF2-40B4-BE49-F238E27FC236}">
                <a16:creationId xmlns:a16="http://schemas.microsoft.com/office/drawing/2014/main" id="{90A1CE68-E309-BC4C-8022-A19DFCF6F415}"/>
              </a:ext>
            </a:extLst>
          </p:cNvPr>
          <p:cNvSpPr txBox="1"/>
          <p:nvPr/>
        </p:nvSpPr>
        <p:spPr>
          <a:xfrm>
            <a:off x="10573964" y="4060893"/>
            <a:ext cx="599138" cy="307777"/>
          </a:xfrm>
          <a:prstGeom prst="rect">
            <a:avLst/>
          </a:prstGeom>
          <a:noFill/>
        </p:spPr>
        <p:txBody>
          <a:bodyPr wrap="none" rtlCol="0">
            <a:spAutoFit/>
          </a:bodyPr>
          <a:lstStyle/>
          <a:p>
            <a:r>
              <a:rPr lang="en-GB" sz="1400" dirty="0"/>
              <a:t>[Stay]</a:t>
            </a:r>
          </a:p>
        </p:txBody>
      </p:sp>
      <p:cxnSp>
        <p:nvCxnSpPr>
          <p:cNvPr id="102" name="Straight Connector 101">
            <a:extLst>
              <a:ext uri="{FF2B5EF4-FFF2-40B4-BE49-F238E27FC236}">
                <a16:creationId xmlns:a16="http://schemas.microsoft.com/office/drawing/2014/main" id="{E63B28BF-7CCE-C044-839D-0DF69ABEBA42}"/>
              </a:ext>
            </a:extLst>
          </p:cNvPr>
          <p:cNvCxnSpPr/>
          <p:nvPr/>
        </p:nvCxnSpPr>
        <p:spPr>
          <a:xfrm flipV="1">
            <a:off x="10322665" y="4617158"/>
            <a:ext cx="0" cy="619361"/>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4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el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114690" name="Inhaltsplatzhalter 2"/>
              <p:cNvSpPr>
                <a:spLocks noGrp="1"/>
              </p:cNvSpPr>
              <p:nvPr>
                <p:ph idx="1"/>
              </p:nvPr>
            </p:nvSpPr>
            <p:spPr/>
            <p:txBody>
              <a:bodyPr>
                <a:normAutofit/>
              </a:bodyPr>
              <a:lstStyle/>
              <a:p>
                <a:r>
                  <a:rPr lang="en-US" dirty="0"/>
                  <a:t>Two state world </a:t>
                </a:r>
                <a14:m>
                  <m:oMath xmlns:m="http://schemas.openxmlformats.org/officeDocument/2006/math">
                    <m:r>
                      <a:rPr lang="en-US" dirty="0" smtClean="0">
                        <a:latin typeface="Cambria Math" panose="02040503050406030204" pitchFamily="18" charset="0"/>
                      </a:rPr>
                      <m:t>0,1</m:t>
                    </m:r>
                  </m:oMath>
                </a14:m>
                <a:endParaRPr lang="de-DE" dirty="0"/>
              </a:p>
              <a:p>
                <a:r>
                  <a:rPr lang="en-US" dirty="0"/>
                  <a:t>Rewards </a:t>
                </a:r>
                <a14:m>
                  <m:oMath xmlns:m="http://schemas.openxmlformats.org/officeDocument/2006/math">
                    <m:r>
                      <a:rPr lang="en-US" dirty="0" smtClean="0">
                        <a:latin typeface="Cambria Math" panose="02040503050406030204" pitchFamily="18" charset="0"/>
                      </a:rPr>
                      <m:t>𝑅</m:t>
                    </m:r>
                    <m:d>
                      <m:dPr>
                        <m:ctrlPr>
                          <a:rPr lang="en-US" i="1" dirty="0" smtClean="0">
                            <a:latin typeface="Cambria Math" panose="02040503050406030204" pitchFamily="18" charset="0"/>
                          </a:rPr>
                        </m:ctrlPr>
                      </m:dPr>
                      <m:e>
                        <m:r>
                          <a:rPr lang="en-US" dirty="0" smtClean="0">
                            <a:latin typeface="Cambria Math" panose="02040503050406030204" pitchFamily="18" charset="0"/>
                          </a:rPr>
                          <m:t>0</m:t>
                        </m:r>
                      </m:e>
                    </m:d>
                    <m:r>
                      <a:rPr lang="en-US" dirty="0" smtClean="0">
                        <a:latin typeface="Cambria Math" panose="02040503050406030204" pitchFamily="18" charset="0"/>
                      </a:rPr>
                      <m:t>=0, </m:t>
                    </m:r>
                    <m:r>
                      <a:rPr lang="en-US" dirty="0" smtClean="0">
                        <a:latin typeface="Cambria Math" panose="02040503050406030204" pitchFamily="18" charset="0"/>
                      </a:rPr>
                      <m:t>𝑅</m:t>
                    </m:r>
                    <m:d>
                      <m:dPr>
                        <m:ctrlPr>
                          <a:rPr lang="en-US" i="1" dirty="0" smtClean="0">
                            <a:latin typeface="Cambria Math" panose="02040503050406030204" pitchFamily="18" charset="0"/>
                          </a:rPr>
                        </m:ctrlPr>
                      </m:dPr>
                      <m:e>
                        <m:r>
                          <a:rPr lang="en-US" dirty="0" smtClean="0">
                            <a:latin typeface="Cambria Math" panose="02040503050406030204" pitchFamily="18" charset="0"/>
                          </a:rPr>
                          <m:t>1</m:t>
                        </m:r>
                      </m:e>
                    </m:d>
                    <m:r>
                      <a:rPr lang="en-US" dirty="0" smtClean="0">
                        <a:latin typeface="Cambria Math" panose="02040503050406030204" pitchFamily="18" charset="0"/>
                      </a:rPr>
                      <m:t>=1</m:t>
                    </m:r>
                  </m:oMath>
                </a14:m>
                <a:endParaRPr lang="en-US" dirty="0"/>
              </a:p>
              <a:p>
                <a:r>
                  <a:rPr lang="en-US" dirty="0"/>
                  <a:t>Two actions:  </a:t>
                </a:r>
                <a14:m>
                  <m:oMath xmlns:m="http://schemas.openxmlformats.org/officeDocument/2006/math">
                    <m:r>
                      <a:rPr lang="en-US" dirty="0" smtClean="0">
                        <a:latin typeface="Cambria Math" panose="02040503050406030204" pitchFamily="18" charset="0"/>
                      </a:rPr>
                      <m:t>𝑠𝑡𝑎𝑦</m:t>
                    </m:r>
                    <m:d>
                      <m:dPr>
                        <m:ctrlPr>
                          <a:rPr lang="en-US" i="1" dirty="0" smtClean="0">
                            <a:latin typeface="Cambria Math" panose="02040503050406030204" pitchFamily="18" charset="0"/>
                          </a:rPr>
                        </m:ctrlPr>
                      </m:dPr>
                      <m:e>
                        <m:r>
                          <a:rPr lang="de-DE" dirty="0" smtClean="0">
                            <a:latin typeface="Cambria Math" panose="02040503050406030204" pitchFamily="18" charset="0"/>
                          </a:rPr>
                          <m:t>0.9</m:t>
                        </m:r>
                      </m:e>
                    </m:d>
                    <m:r>
                      <a:rPr lang="en-US" dirty="0" smtClean="0">
                        <a:latin typeface="Cambria Math" panose="02040503050406030204" pitchFamily="18" charset="0"/>
                      </a:rPr>
                      <m:t>, </m:t>
                    </m:r>
                    <m:r>
                      <a:rPr lang="en-US" dirty="0" smtClean="0">
                        <a:latin typeface="Cambria Math" panose="02040503050406030204" pitchFamily="18" charset="0"/>
                      </a:rPr>
                      <m:t>𝑔𝑜</m:t>
                    </m:r>
                    <m:d>
                      <m:dPr>
                        <m:ctrlPr>
                          <a:rPr lang="en-US" i="1" dirty="0" smtClean="0">
                            <a:latin typeface="Cambria Math" panose="02040503050406030204" pitchFamily="18" charset="0"/>
                          </a:rPr>
                        </m:ctrlPr>
                      </m:dPr>
                      <m:e>
                        <m:r>
                          <a:rPr lang="de-DE" dirty="0" smtClean="0">
                            <a:latin typeface="Cambria Math" panose="02040503050406030204" pitchFamily="18" charset="0"/>
                          </a:rPr>
                          <m:t>0.9</m:t>
                        </m:r>
                      </m:e>
                    </m:d>
                  </m:oMath>
                </a14:m>
                <a:endParaRPr lang="en-US" dirty="0"/>
              </a:p>
              <a:p>
                <a:r>
                  <a:rPr lang="en-US" dirty="0"/>
                  <a:t>Sensor reports correct state with probability of </a:t>
                </a:r>
                <a14:m>
                  <m:oMath xmlns:m="http://schemas.openxmlformats.org/officeDocument/2006/math">
                    <m:r>
                      <a:rPr lang="de-DE" dirty="0">
                        <a:latin typeface="Cambria Math" panose="02040503050406030204" pitchFamily="18" charset="0"/>
                      </a:rPr>
                      <m:t>0.</m:t>
                    </m:r>
                    <m:r>
                      <a:rPr lang="de-DE" dirty="0" smtClean="0">
                        <a:latin typeface="Cambria Math" panose="02040503050406030204" pitchFamily="18" charset="0"/>
                      </a:rPr>
                      <m:t>6</m:t>
                    </m:r>
                  </m:oMath>
                </a14:m>
                <a:endParaRPr lang="de-DE" dirty="0"/>
              </a:p>
              <a:p>
                <a:r>
                  <a:rPr lang="en-US" dirty="0"/>
                  <a:t>Consider the one-step plans </a:t>
                </a:r>
                <a14:m>
                  <m:oMath xmlns:m="http://schemas.openxmlformats.org/officeDocument/2006/math">
                    <m:d>
                      <m:dPr>
                        <m:begChr m:val="["/>
                        <m:endChr m:val="]"/>
                        <m:ctrlPr>
                          <a:rPr lang="en-US" i="1" dirty="0" smtClean="0">
                            <a:solidFill>
                              <a:srgbClr val="FFC000"/>
                            </a:solidFill>
                            <a:latin typeface="Cambria Math" panose="02040503050406030204" pitchFamily="18" charset="0"/>
                          </a:rPr>
                        </m:ctrlPr>
                      </m:dPr>
                      <m:e>
                        <m:r>
                          <a:rPr lang="en-US" dirty="0" smtClean="0">
                            <a:solidFill>
                              <a:srgbClr val="FFC000"/>
                            </a:solidFill>
                            <a:latin typeface="Cambria Math" panose="02040503050406030204" pitchFamily="18" charset="0"/>
                          </a:rPr>
                          <m:t>𝑠𝑡𝑎𝑦</m:t>
                        </m:r>
                      </m:e>
                    </m:d>
                  </m:oMath>
                </a14:m>
                <a:r>
                  <a:rPr lang="en-US" dirty="0"/>
                  <a:t> and </a:t>
                </a:r>
                <a14:m>
                  <m:oMath xmlns:m="http://schemas.openxmlformats.org/officeDocument/2006/math">
                    <m:d>
                      <m:dPr>
                        <m:begChr m:val="["/>
                        <m:endChr m:val="]"/>
                        <m:ctrlPr>
                          <a:rPr lang="en-US" i="1" dirty="0" smtClean="0">
                            <a:solidFill>
                              <a:schemeClr val="accent1"/>
                            </a:solidFill>
                            <a:latin typeface="Cambria Math" panose="02040503050406030204" pitchFamily="18" charset="0"/>
                          </a:rPr>
                        </m:ctrlPr>
                      </m:dPr>
                      <m:e>
                        <m:r>
                          <a:rPr lang="en-US" dirty="0" smtClean="0">
                            <a:solidFill>
                              <a:schemeClr val="accent1"/>
                            </a:solidFill>
                            <a:latin typeface="Cambria Math" panose="02040503050406030204" pitchFamily="18" charset="0"/>
                          </a:rPr>
                          <m:t>𝑔𝑜</m:t>
                        </m:r>
                      </m:e>
                    </m:d>
                  </m:oMath>
                </a14:m>
                <a:endParaRPr lang="en-US" dirty="0"/>
              </a:p>
              <a:p>
                <a:endParaRPr lang="en-US" dirty="0"/>
              </a:p>
              <a:p>
                <a:pPr lvl="1"/>
                <a14:m>
                  <m:oMath xmlns:m="http://schemas.openxmlformats.org/officeDocument/2006/math">
                    <m:sSub>
                      <m:sSubPr>
                        <m:ctrlPr>
                          <a:rPr lang="de-DE" i="1" dirty="0" smtClean="0">
                            <a:solidFill>
                              <a:srgbClr val="FFC000"/>
                            </a:solidFill>
                            <a:latin typeface="Cambria Math" panose="02040503050406030204" pitchFamily="18" charset="0"/>
                          </a:rPr>
                        </m:ctrlPr>
                      </m:sSubPr>
                      <m:e>
                        <m:r>
                          <a:rPr lang="en-US" dirty="0" smtClean="0">
                            <a:solidFill>
                              <a:srgbClr val="FFC000"/>
                            </a:solidFill>
                            <a:latin typeface="Cambria Math" panose="02040503050406030204" pitchFamily="18" charset="0"/>
                          </a:rPr>
                          <m:t>𝑢</m:t>
                        </m:r>
                      </m:e>
                      <m:sub>
                        <m:d>
                          <m:dPr>
                            <m:begChr m:val="["/>
                            <m:endChr m:val="]"/>
                            <m:ctrlPr>
                              <a:rPr lang="de-DE" i="1" dirty="0" smtClean="0">
                                <a:solidFill>
                                  <a:srgbClr val="FFC000"/>
                                </a:solidFill>
                                <a:latin typeface="Cambria Math" panose="02040503050406030204" pitchFamily="18" charset="0"/>
                              </a:rPr>
                            </m:ctrlPr>
                          </m:dPr>
                          <m:e>
                            <m:r>
                              <a:rPr lang="de-DE" dirty="0" smtClean="0">
                                <a:solidFill>
                                  <a:srgbClr val="FFC000"/>
                                </a:solidFill>
                                <a:latin typeface="Cambria Math" panose="02040503050406030204" pitchFamily="18" charset="0"/>
                              </a:rPr>
                              <m:t>𝑠𝑡𝑎𝑦</m:t>
                            </m:r>
                          </m:e>
                        </m:d>
                      </m:sub>
                    </m:sSub>
                    <m:d>
                      <m:dPr>
                        <m:ctrlPr>
                          <a:rPr lang="en-US" i="1" dirty="0" smtClean="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en-US" dirty="0">
                        <a:solidFill>
                          <a:srgbClr val="FFC000"/>
                        </a:solidFill>
                        <a:latin typeface="Cambria Math" panose="02040503050406030204" pitchFamily="18" charset="0"/>
                      </a:rPr>
                      <m:t>=</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en-US" dirty="0">
                        <a:solidFill>
                          <a:srgbClr val="FFC000"/>
                        </a:solidFill>
                        <a:latin typeface="Cambria Math" panose="02040503050406030204" pitchFamily="18" charset="0"/>
                      </a:rPr>
                      <m:t>+0.9</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en-US" dirty="0">
                        <a:solidFill>
                          <a:srgbClr val="FFC000"/>
                        </a:solidFill>
                        <a:latin typeface="Cambria Math" panose="02040503050406030204" pitchFamily="18" charset="0"/>
                      </a:rPr>
                      <m:t>+0.1</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1</m:t>
                        </m:r>
                      </m:e>
                    </m:d>
                    <m:r>
                      <a:rPr lang="en-US" dirty="0">
                        <a:solidFill>
                          <a:srgbClr val="FFC000"/>
                        </a:solidFill>
                        <a:latin typeface="Cambria Math" panose="02040503050406030204" pitchFamily="18" charset="0"/>
                      </a:rPr>
                      <m:t>=0.1</m:t>
                    </m:r>
                  </m:oMath>
                </a14:m>
                <a:endParaRPr lang="en-US" dirty="0">
                  <a:solidFill>
                    <a:srgbClr val="FFC000"/>
                  </a:solidFill>
                </a:endParaRPr>
              </a:p>
              <a:p>
                <a:pPr lvl="1"/>
                <a14:m>
                  <m:oMath xmlns:m="http://schemas.openxmlformats.org/officeDocument/2006/math">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𝑠𝑡𝑎𝑦</m:t>
                            </m:r>
                          </m:e>
                        </m:d>
                      </m:sub>
                    </m:sSub>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1</m:t>
                        </m:r>
                      </m:e>
                    </m:d>
                    <m:r>
                      <a:rPr lang="en-US" dirty="0">
                        <a:solidFill>
                          <a:srgbClr val="FFC000"/>
                        </a:solidFill>
                        <a:latin typeface="Cambria Math" panose="02040503050406030204" pitchFamily="18" charset="0"/>
                      </a:rPr>
                      <m:t>=</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1</m:t>
                        </m:r>
                      </m:e>
                    </m:d>
                    <m:r>
                      <a:rPr lang="de-DE" dirty="0" smtClean="0">
                        <a:solidFill>
                          <a:srgbClr val="FFC000"/>
                        </a:solidFill>
                        <a:latin typeface="Cambria Math" panose="02040503050406030204" pitchFamily="18" charset="0"/>
                      </a:rPr>
                      <m:t>+</m:t>
                    </m:r>
                    <m:r>
                      <a:rPr lang="en-US" dirty="0">
                        <a:solidFill>
                          <a:srgbClr val="FFC000"/>
                        </a:solidFill>
                        <a:latin typeface="Cambria Math" panose="02040503050406030204" pitchFamily="18" charset="0"/>
                      </a:rPr>
                      <m:t>0.</m:t>
                    </m:r>
                    <m:r>
                      <a:rPr lang="de-DE" b="0" i="0" dirty="0" smtClean="0">
                        <a:solidFill>
                          <a:srgbClr val="FFC000"/>
                        </a:solidFill>
                        <a:latin typeface="Cambria Math" panose="02040503050406030204" pitchFamily="18" charset="0"/>
                      </a:rPr>
                      <m:t>1</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de-DE" b="0" i="0" dirty="0" smtClean="0">
                            <a:solidFill>
                              <a:srgbClr val="FFC000"/>
                            </a:solidFill>
                            <a:latin typeface="Cambria Math" panose="02040503050406030204" pitchFamily="18" charset="0"/>
                          </a:rPr>
                          <m:t>0</m:t>
                        </m:r>
                      </m:e>
                    </m:d>
                    <m:r>
                      <a:rPr lang="en-US" dirty="0">
                        <a:solidFill>
                          <a:srgbClr val="FFC000"/>
                        </a:solidFill>
                        <a:latin typeface="Cambria Math" panose="02040503050406030204" pitchFamily="18" charset="0"/>
                      </a:rPr>
                      <m:t>+0.</m:t>
                    </m:r>
                    <m:r>
                      <a:rPr lang="de-DE" b="0" i="0" dirty="0" smtClean="0">
                        <a:solidFill>
                          <a:srgbClr val="FFC000"/>
                        </a:solidFill>
                        <a:latin typeface="Cambria Math" panose="02040503050406030204" pitchFamily="18" charset="0"/>
                      </a:rPr>
                      <m:t>9</m:t>
                    </m:r>
                    <m:r>
                      <a:rPr lang="en-US" dirty="0">
                        <a:solidFill>
                          <a:srgbClr val="FFC000"/>
                        </a:solidFill>
                        <a:latin typeface="Cambria Math" panose="02040503050406030204" pitchFamily="18" charset="0"/>
                      </a:rPr>
                      <m:t>𝑅</m:t>
                    </m:r>
                    <m:d>
                      <m:dPr>
                        <m:ctrlPr>
                          <a:rPr lang="en-US" i="1" dirty="0">
                            <a:solidFill>
                              <a:srgbClr val="FFC000"/>
                            </a:solidFill>
                            <a:latin typeface="Cambria Math" panose="02040503050406030204" pitchFamily="18" charset="0"/>
                          </a:rPr>
                        </m:ctrlPr>
                      </m:dPr>
                      <m:e>
                        <m:r>
                          <a:rPr lang="de-DE" b="0" i="0" dirty="0" smtClean="0">
                            <a:solidFill>
                              <a:srgbClr val="FFC000"/>
                            </a:solidFill>
                            <a:latin typeface="Cambria Math" panose="02040503050406030204" pitchFamily="18" charset="0"/>
                          </a:rPr>
                          <m:t>1</m:t>
                        </m:r>
                      </m:e>
                    </m:d>
                    <m:r>
                      <a:rPr lang="en-US" dirty="0">
                        <a:solidFill>
                          <a:srgbClr val="FFC000"/>
                        </a:solidFill>
                        <a:latin typeface="Cambria Math" panose="02040503050406030204" pitchFamily="18" charset="0"/>
                      </a:rPr>
                      <m:t>=1.9</m:t>
                    </m:r>
                  </m:oMath>
                </a14:m>
                <a:endParaRPr lang="en-US" dirty="0">
                  <a:solidFill>
                    <a:srgbClr val="FFC000"/>
                  </a:solidFill>
                </a:endParaRPr>
              </a:p>
              <a:p>
                <a:pPr lvl="1"/>
                <a:r>
                  <a:rPr lang="de-DE" dirty="0">
                    <a:solidFill>
                      <a:schemeClr val="accent1"/>
                    </a:solidFill>
                  </a:rPr>
                  <a:t>   </a:t>
                </a:r>
                <a14:m>
                  <m:oMath xmlns:m="http://schemas.openxmlformats.org/officeDocument/2006/math">
                    <m:sSub>
                      <m:sSubPr>
                        <m:ctrlPr>
                          <a:rPr lang="de-DE" i="1" dirty="0" smtClean="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dirty="0" smtClean="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en-US" dirty="0">
                        <a:solidFill>
                          <a:schemeClr val="accent1"/>
                        </a:solidFill>
                        <a:latin typeface="Cambria Math" panose="02040503050406030204" pitchFamily="18" charset="0"/>
                      </a:rPr>
                      <m:t>=</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en-US" dirty="0">
                        <a:solidFill>
                          <a:schemeClr val="accent1"/>
                        </a:solidFill>
                        <a:latin typeface="Cambria Math" panose="02040503050406030204" pitchFamily="18" charset="0"/>
                      </a:rPr>
                      <m:t>+0.</m:t>
                    </m:r>
                    <m:r>
                      <a:rPr lang="de-DE" b="0" i="0" dirty="0" smtClean="0">
                        <a:solidFill>
                          <a:schemeClr val="accent1"/>
                        </a:solidFill>
                        <a:latin typeface="Cambria Math" panose="02040503050406030204" pitchFamily="18" charset="0"/>
                      </a:rPr>
                      <m:t>1</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de-DE" b="0" i="0" dirty="0" smtClean="0">
                            <a:solidFill>
                              <a:schemeClr val="accent1"/>
                            </a:solidFill>
                            <a:latin typeface="Cambria Math" panose="02040503050406030204" pitchFamily="18" charset="0"/>
                          </a:rPr>
                          <m:t>0</m:t>
                        </m:r>
                      </m:e>
                    </m:d>
                    <m:r>
                      <a:rPr lang="en-US" dirty="0">
                        <a:solidFill>
                          <a:schemeClr val="accent1"/>
                        </a:solidFill>
                        <a:latin typeface="Cambria Math" panose="02040503050406030204" pitchFamily="18" charset="0"/>
                      </a:rPr>
                      <m:t>+0.</m:t>
                    </m:r>
                    <m:r>
                      <a:rPr lang="de-DE" b="0" i="0" dirty="0" smtClean="0">
                        <a:solidFill>
                          <a:schemeClr val="accent1"/>
                        </a:solidFill>
                        <a:latin typeface="Cambria Math" panose="02040503050406030204" pitchFamily="18" charset="0"/>
                      </a:rPr>
                      <m:t>9</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de-DE" b="0" i="0" dirty="0" smtClean="0">
                            <a:solidFill>
                              <a:schemeClr val="accent1"/>
                            </a:solidFill>
                            <a:latin typeface="Cambria Math" panose="02040503050406030204" pitchFamily="18" charset="0"/>
                          </a:rPr>
                          <m:t>1</m:t>
                        </m:r>
                      </m:e>
                    </m:d>
                    <m:r>
                      <a:rPr lang="en-US" dirty="0">
                        <a:solidFill>
                          <a:schemeClr val="accent1"/>
                        </a:solidFill>
                        <a:latin typeface="Cambria Math" panose="02040503050406030204" pitchFamily="18" charset="0"/>
                      </a:rPr>
                      <m:t>=0.9</m:t>
                    </m:r>
                  </m:oMath>
                </a14:m>
                <a:endParaRPr lang="en-US" dirty="0">
                  <a:solidFill>
                    <a:schemeClr val="accent1"/>
                  </a:solidFill>
                </a:endParaRPr>
              </a:p>
              <a:p>
                <a:pPr lvl="1"/>
                <a:r>
                  <a:rPr lang="de-DE" dirty="0">
                    <a:solidFill>
                      <a:schemeClr val="accent1"/>
                    </a:solidFill>
                  </a:rPr>
                  <a:t>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dirty="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1</m:t>
                        </m:r>
                      </m:e>
                    </m:d>
                    <m:r>
                      <a:rPr lang="en-US" dirty="0">
                        <a:solidFill>
                          <a:schemeClr val="accent1"/>
                        </a:solidFill>
                        <a:latin typeface="Cambria Math" panose="02040503050406030204" pitchFamily="18" charset="0"/>
                      </a:rPr>
                      <m:t>=</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1</m:t>
                        </m:r>
                      </m:e>
                    </m:d>
                    <m:r>
                      <a:rPr lang="en-US" dirty="0">
                        <a:solidFill>
                          <a:schemeClr val="accent1"/>
                        </a:solidFill>
                        <a:latin typeface="Cambria Math" panose="02040503050406030204" pitchFamily="18" charset="0"/>
                      </a:rPr>
                      <m:t>+0.</m:t>
                    </m:r>
                    <m:r>
                      <a:rPr lang="en-US" dirty="0" smtClean="0">
                        <a:solidFill>
                          <a:schemeClr val="accent1"/>
                        </a:solidFill>
                        <a:latin typeface="Cambria Math" panose="02040503050406030204" pitchFamily="18" charset="0"/>
                      </a:rPr>
                      <m:t>9</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en-US" dirty="0">
                        <a:solidFill>
                          <a:schemeClr val="accent1"/>
                        </a:solidFill>
                        <a:latin typeface="Cambria Math" panose="02040503050406030204" pitchFamily="18" charset="0"/>
                      </a:rPr>
                      <m:t>+0.1</m:t>
                    </m:r>
                    <m:r>
                      <a:rPr lang="en-US" dirty="0">
                        <a:solidFill>
                          <a:schemeClr val="accent1"/>
                        </a:solidFill>
                        <a:latin typeface="Cambria Math" panose="02040503050406030204" pitchFamily="18" charset="0"/>
                      </a:rPr>
                      <m:t>𝑅</m:t>
                    </m:r>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1</m:t>
                        </m:r>
                      </m:e>
                    </m:d>
                    <m:r>
                      <a:rPr lang="de-DE" dirty="0" smtClean="0">
                        <a:solidFill>
                          <a:schemeClr val="accent1"/>
                        </a:solidFill>
                        <a:latin typeface="Cambria Math" panose="02040503050406030204" pitchFamily="18" charset="0"/>
                      </a:rPr>
                      <m:t>=</m:t>
                    </m:r>
                    <m:r>
                      <a:rPr lang="en-US" dirty="0">
                        <a:solidFill>
                          <a:schemeClr val="accent1"/>
                        </a:solidFill>
                        <a:latin typeface="Cambria Math" panose="02040503050406030204" pitchFamily="18" charset="0"/>
                      </a:rPr>
                      <m:t>1.1</m:t>
                    </m:r>
                  </m:oMath>
                </a14:m>
                <a:endParaRPr lang="en-US" dirty="0">
                  <a:solidFill>
                    <a:schemeClr val="accent1"/>
                  </a:solidFill>
                </a:endParaRPr>
              </a:p>
              <a:p>
                <a:pPr lvl="1"/>
                <a:r>
                  <a:rPr lang="en-US" dirty="0"/>
                  <a:t>This is just the direct reward function (taking into account the probabilistic transitions)</a:t>
                </a:r>
              </a:p>
            </p:txBody>
          </p:sp>
        </mc:Choice>
        <mc:Fallback xmlns="">
          <p:sp>
            <p:nvSpPr>
              <p:cNvPr id="114690" name="Inhaltsplatzhalter 2"/>
              <p:cNvSpPr>
                <a:spLocks noGrp="1" noRot="1" noChangeAspect="1" noMove="1" noResize="1" noEditPoints="1" noAdjustHandles="1" noChangeArrowheads="1" noChangeShapeType="1" noTextEdit="1"/>
              </p:cNvSpPr>
              <p:nvPr>
                <p:ph idx="1"/>
              </p:nvPr>
            </p:nvSpPr>
            <p:spPr>
              <a:blipFill>
                <a:blip r:embed="rId3"/>
                <a:stretch>
                  <a:fillRect l="-1549" t="-2985" b="-3284"/>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0AEE3EC5-018E-EC42-B0ED-F09B09E23399}"/>
              </a:ext>
            </a:extLst>
          </p:cNvPr>
          <p:cNvSpPr>
            <a:spLocks noGrp="1"/>
          </p:cNvSpPr>
          <p:nvPr>
            <p:ph type="dt" sz="half" idx="2"/>
          </p:nvPr>
        </p:nvSpPr>
        <p:spPr/>
        <p:txBody>
          <a:bodyPr/>
          <a:lstStyle/>
          <a:p>
            <a:r>
              <a:rPr lang="de-DE"/>
              <a:t>Decision Extensions</a:t>
            </a:r>
            <a:endParaRPr lang="de-DE" dirty="0"/>
          </a:p>
        </p:txBody>
      </p:sp>
      <p:sp>
        <p:nvSpPr>
          <p:cNvPr id="5" name="Footer Placeholder 4">
            <a:extLst>
              <a:ext uri="{FF2B5EF4-FFF2-40B4-BE49-F238E27FC236}">
                <a16:creationId xmlns:a16="http://schemas.microsoft.com/office/drawing/2014/main" id="{BBD2B32E-44D0-F056-967C-0C4FF9616CC4}"/>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4E1296FB-E524-CA42-9272-DC02338CB24B}"/>
              </a:ext>
            </a:extLst>
          </p:cNvPr>
          <p:cNvSpPr>
            <a:spLocks noGrp="1"/>
          </p:cNvSpPr>
          <p:nvPr>
            <p:ph type="sldNum" sz="quarter" idx="4"/>
          </p:nvPr>
        </p:nvSpPr>
        <p:spPr/>
        <p:txBody>
          <a:bodyPr/>
          <a:lstStyle/>
          <a:p>
            <a:fld id="{67C9959E-8E6B-B04C-9955-EA096F41CA7A}" type="slidenum">
              <a:rPr lang="en-GB" smtClean="0"/>
              <a:pPr/>
              <a:t>17</a:t>
            </a:fld>
            <a:endParaRPr lang="en-GB"/>
          </a:p>
        </p:txBody>
      </p:sp>
      <p:sp>
        <p:nvSpPr>
          <p:cNvPr id="15" name="Right Brace 14">
            <a:extLst>
              <a:ext uri="{FF2B5EF4-FFF2-40B4-BE49-F238E27FC236}">
                <a16:creationId xmlns:a16="http://schemas.microsoft.com/office/drawing/2014/main" id="{2D5A0956-747C-694F-A173-C8EEC051E6FF}"/>
              </a:ext>
            </a:extLst>
          </p:cNvPr>
          <p:cNvSpPr/>
          <p:nvPr/>
        </p:nvSpPr>
        <p:spPr>
          <a:xfrm rot="16200000" flipV="1">
            <a:off x="3691227" y="3469457"/>
            <a:ext cx="167637" cy="984142"/>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F89B2033-6C3A-0345-AD6D-6873EA359828}"/>
              </a:ext>
            </a:extLst>
          </p:cNvPr>
          <p:cNvSpPr txBox="1"/>
          <p:nvPr/>
        </p:nvSpPr>
        <p:spPr>
          <a:xfrm>
            <a:off x="3435662" y="3578731"/>
            <a:ext cx="677045" cy="307777"/>
          </a:xfrm>
          <a:prstGeom prst="rect">
            <a:avLst/>
          </a:prstGeom>
          <a:noFill/>
        </p:spPr>
        <p:txBody>
          <a:bodyPr wrap="none" rtlCol="0">
            <a:spAutoFit/>
          </a:bodyPr>
          <a:lstStyle/>
          <a:p>
            <a:r>
              <a:rPr lang="en-GB" sz="1400" dirty="0">
                <a:solidFill>
                  <a:schemeClr val="bg2"/>
                </a:solidFill>
              </a:rPr>
              <a:t>state 0</a:t>
            </a:r>
          </a:p>
        </p:txBody>
      </p:sp>
      <p:sp>
        <p:nvSpPr>
          <p:cNvPr id="17" name="Right Brace 16">
            <a:extLst>
              <a:ext uri="{FF2B5EF4-FFF2-40B4-BE49-F238E27FC236}">
                <a16:creationId xmlns:a16="http://schemas.microsoft.com/office/drawing/2014/main" id="{29059BCE-590C-B343-85BF-3B1BA5C438AC}"/>
              </a:ext>
            </a:extLst>
          </p:cNvPr>
          <p:cNvSpPr/>
          <p:nvPr/>
        </p:nvSpPr>
        <p:spPr>
          <a:xfrm rot="16200000" flipV="1">
            <a:off x="4926460" y="3468856"/>
            <a:ext cx="167637" cy="984140"/>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469E264A-423B-EE41-A592-E843BDEE0405}"/>
              </a:ext>
            </a:extLst>
          </p:cNvPr>
          <p:cNvSpPr txBox="1"/>
          <p:nvPr/>
        </p:nvSpPr>
        <p:spPr>
          <a:xfrm>
            <a:off x="4670694" y="3580271"/>
            <a:ext cx="677045" cy="307777"/>
          </a:xfrm>
          <a:prstGeom prst="rect">
            <a:avLst/>
          </a:prstGeom>
          <a:noFill/>
        </p:spPr>
        <p:txBody>
          <a:bodyPr wrap="none" rtlCol="0">
            <a:spAutoFit/>
          </a:bodyPr>
          <a:lstStyle/>
          <a:p>
            <a:r>
              <a:rPr lang="en-GB" sz="1400" dirty="0">
                <a:solidFill>
                  <a:schemeClr val="bg2"/>
                </a:solidFill>
              </a:rPr>
              <a:t>state 1</a:t>
            </a:r>
          </a:p>
        </p:txBody>
      </p:sp>
      <p:cxnSp>
        <p:nvCxnSpPr>
          <p:cNvPr id="19" name="Straight Connector 18">
            <a:extLst>
              <a:ext uri="{FF2B5EF4-FFF2-40B4-BE49-F238E27FC236}">
                <a16:creationId xmlns:a16="http://schemas.microsoft.com/office/drawing/2014/main" id="{7F4ABCD7-1048-7D4F-9104-2D90EAAD2744}"/>
              </a:ext>
            </a:extLst>
          </p:cNvPr>
          <p:cNvCxnSpPr>
            <a:cxnSpLocks/>
          </p:cNvCxnSpPr>
          <p:nvPr/>
        </p:nvCxnSpPr>
        <p:spPr>
          <a:xfrm>
            <a:off x="8954860" y="1808568"/>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2B040B-F0DE-B146-8550-8E77781AB7D3}"/>
              </a:ext>
            </a:extLst>
          </p:cNvPr>
          <p:cNvCxnSpPr>
            <a:cxnSpLocks/>
          </p:cNvCxnSpPr>
          <p:nvPr/>
        </p:nvCxnSpPr>
        <p:spPr>
          <a:xfrm flipH="1">
            <a:off x="8951676" y="3667183"/>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AB7665-8A0A-1841-BC24-2587D0385357}"/>
              </a:ext>
            </a:extLst>
          </p:cNvPr>
          <p:cNvSpPr txBox="1"/>
          <p:nvPr/>
        </p:nvSpPr>
        <p:spPr>
          <a:xfrm>
            <a:off x="8622383" y="1668633"/>
            <a:ext cx="276038" cy="307777"/>
          </a:xfrm>
          <a:prstGeom prst="rect">
            <a:avLst/>
          </a:prstGeom>
          <a:noFill/>
        </p:spPr>
        <p:txBody>
          <a:bodyPr wrap="none" rtlCol="0">
            <a:spAutoFit/>
          </a:bodyPr>
          <a:lstStyle/>
          <a:p>
            <a:r>
              <a:rPr lang="en-GB" sz="1400" dirty="0"/>
              <a:t>3</a:t>
            </a:r>
          </a:p>
        </p:txBody>
      </p:sp>
      <p:sp>
        <p:nvSpPr>
          <p:cNvPr id="22" name="TextBox 21">
            <a:extLst>
              <a:ext uri="{FF2B5EF4-FFF2-40B4-BE49-F238E27FC236}">
                <a16:creationId xmlns:a16="http://schemas.microsoft.com/office/drawing/2014/main" id="{6070769B-0182-E54F-A9FE-0F67A62AFCD6}"/>
              </a:ext>
            </a:extLst>
          </p:cNvPr>
          <p:cNvSpPr txBox="1"/>
          <p:nvPr/>
        </p:nvSpPr>
        <p:spPr>
          <a:xfrm>
            <a:off x="8486129" y="1980039"/>
            <a:ext cx="412292" cy="307777"/>
          </a:xfrm>
          <a:prstGeom prst="rect">
            <a:avLst/>
          </a:prstGeom>
          <a:noFill/>
        </p:spPr>
        <p:txBody>
          <a:bodyPr wrap="none" rtlCol="0">
            <a:spAutoFit/>
          </a:bodyPr>
          <a:lstStyle/>
          <a:p>
            <a:r>
              <a:rPr lang="en-GB" sz="1400" dirty="0"/>
              <a:t>2.5</a:t>
            </a:r>
          </a:p>
        </p:txBody>
      </p:sp>
      <p:sp>
        <p:nvSpPr>
          <p:cNvPr id="23" name="TextBox 22">
            <a:extLst>
              <a:ext uri="{FF2B5EF4-FFF2-40B4-BE49-F238E27FC236}">
                <a16:creationId xmlns:a16="http://schemas.microsoft.com/office/drawing/2014/main" id="{6F1CB01E-FBC3-2447-8481-42A9875E086B}"/>
              </a:ext>
            </a:extLst>
          </p:cNvPr>
          <p:cNvSpPr txBox="1"/>
          <p:nvPr/>
        </p:nvSpPr>
        <p:spPr>
          <a:xfrm>
            <a:off x="8622383" y="2284186"/>
            <a:ext cx="276038" cy="307777"/>
          </a:xfrm>
          <a:prstGeom prst="rect">
            <a:avLst/>
          </a:prstGeom>
          <a:noFill/>
        </p:spPr>
        <p:txBody>
          <a:bodyPr wrap="none" rtlCol="0">
            <a:spAutoFit/>
          </a:bodyPr>
          <a:lstStyle/>
          <a:p>
            <a:r>
              <a:rPr lang="en-GB" sz="1400" dirty="0"/>
              <a:t>2</a:t>
            </a:r>
          </a:p>
        </p:txBody>
      </p:sp>
      <p:sp>
        <p:nvSpPr>
          <p:cNvPr id="24" name="TextBox 23">
            <a:extLst>
              <a:ext uri="{FF2B5EF4-FFF2-40B4-BE49-F238E27FC236}">
                <a16:creationId xmlns:a16="http://schemas.microsoft.com/office/drawing/2014/main" id="{27D67C70-9ACE-4048-9CDF-5117E26E00E9}"/>
              </a:ext>
            </a:extLst>
          </p:cNvPr>
          <p:cNvSpPr txBox="1"/>
          <p:nvPr/>
        </p:nvSpPr>
        <p:spPr>
          <a:xfrm>
            <a:off x="8486129" y="2589802"/>
            <a:ext cx="412292" cy="307777"/>
          </a:xfrm>
          <a:prstGeom prst="rect">
            <a:avLst/>
          </a:prstGeom>
          <a:noFill/>
        </p:spPr>
        <p:txBody>
          <a:bodyPr wrap="none" rtlCol="0">
            <a:spAutoFit/>
          </a:bodyPr>
          <a:lstStyle/>
          <a:p>
            <a:r>
              <a:rPr lang="en-GB" sz="1400" dirty="0"/>
              <a:t>1.5</a:t>
            </a:r>
          </a:p>
        </p:txBody>
      </p:sp>
      <p:sp>
        <p:nvSpPr>
          <p:cNvPr id="25" name="TextBox 24">
            <a:extLst>
              <a:ext uri="{FF2B5EF4-FFF2-40B4-BE49-F238E27FC236}">
                <a16:creationId xmlns:a16="http://schemas.microsoft.com/office/drawing/2014/main" id="{AB6C4EEE-8EAF-344D-AEED-278263E56865}"/>
              </a:ext>
            </a:extLst>
          </p:cNvPr>
          <p:cNvSpPr txBox="1"/>
          <p:nvPr/>
        </p:nvSpPr>
        <p:spPr>
          <a:xfrm>
            <a:off x="8622382" y="2904304"/>
            <a:ext cx="276038" cy="307777"/>
          </a:xfrm>
          <a:prstGeom prst="rect">
            <a:avLst/>
          </a:prstGeom>
          <a:noFill/>
        </p:spPr>
        <p:txBody>
          <a:bodyPr wrap="none" rtlCol="0">
            <a:spAutoFit/>
          </a:bodyPr>
          <a:lstStyle/>
          <a:p>
            <a:r>
              <a:rPr lang="en-GB" sz="1400" dirty="0"/>
              <a:t>1</a:t>
            </a:r>
          </a:p>
        </p:txBody>
      </p:sp>
      <p:sp>
        <p:nvSpPr>
          <p:cNvPr id="26" name="TextBox 25">
            <a:extLst>
              <a:ext uri="{FF2B5EF4-FFF2-40B4-BE49-F238E27FC236}">
                <a16:creationId xmlns:a16="http://schemas.microsoft.com/office/drawing/2014/main" id="{3F5E0D1B-4264-D941-BBDC-4965AF2D12F2}"/>
              </a:ext>
            </a:extLst>
          </p:cNvPr>
          <p:cNvSpPr txBox="1"/>
          <p:nvPr/>
        </p:nvSpPr>
        <p:spPr>
          <a:xfrm>
            <a:off x="8486128" y="3203663"/>
            <a:ext cx="412292" cy="307777"/>
          </a:xfrm>
          <a:prstGeom prst="rect">
            <a:avLst/>
          </a:prstGeom>
          <a:noFill/>
        </p:spPr>
        <p:txBody>
          <a:bodyPr wrap="none" rtlCol="0">
            <a:spAutoFit/>
          </a:bodyPr>
          <a:lstStyle/>
          <a:p>
            <a:r>
              <a:rPr lang="en-GB" sz="1400" dirty="0"/>
              <a:t>0.5</a:t>
            </a:r>
          </a:p>
        </p:txBody>
      </p:sp>
      <p:sp>
        <p:nvSpPr>
          <p:cNvPr id="27" name="TextBox 26">
            <a:extLst>
              <a:ext uri="{FF2B5EF4-FFF2-40B4-BE49-F238E27FC236}">
                <a16:creationId xmlns:a16="http://schemas.microsoft.com/office/drawing/2014/main" id="{66E00428-E064-4E4E-9578-F06937D9C69C}"/>
              </a:ext>
            </a:extLst>
          </p:cNvPr>
          <p:cNvSpPr txBox="1"/>
          <p:nvPr/>
        </p:nvSpPr>
        <p:spPr>
          <a:xfrm>
            <a:off x="8622382" y="3516580"/>
            <a:ext cx="276038" cy="307777"/>
          </a:xfrm>
          <a:prstGeom prst="rect">
            <a:avLst/>
          </a:prstGeom>
          <a:noFill/>
        </p:spPr>
        <p:txBody>
          <a:bodyPr wrap="none" rtlCol="0">
            <a:spAutoFit/>
          </a:bodyPr>
          <a:lstStyle/>
          <a:p>
            <a:r>
              <a:rPr lang="en-GB" sz="1400" dirty="0"/>
              <a:t>0</a:t>
            </a:r>
          </a:p>
        </p:txBody>
      </p:sp>
      <p:cxnSp>
        <p:nvCxnSpPr>
          <p:cNvPr id="28" name="Straight Connector 27">
            <a:extLst>
              <a:ext uri="{FF2B5EF4-FFF2-40B4-BE49-F238E27FC236}">
                <a16:creationId xmlns:a16="http://schemas.microsoft.com/office/drawing/2014/main" id="{72B84E53-44CB-0648-87CD-48963DCD362D}"/>
              </a:ext>
            </a:extLst>
          </p:cNvPr>
          <p:cNvCxnSpPr>
            <a:cxnSpLocks/>
            <a:endCxn id="21" idx="3"/>
          </p:cNvCxnSpPr>
          <p:nvPr/>
        </p:nvCxnSpPr>
        <p:spPr>
          <a:xfrm flipH="1">
            <a:off x="8898422" y="182252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DB9C80-83F0-9B44-A69B-D8E9B2B8E05F}"/>
              </a:ext>
            </a:extLst>
          </p:cNvPr>
          <p:cNvCxnSpPr>
            <a:cxnSpLocks/>
          </p:cNvCxnSpPr>
          <p:nvPr/>
        </p:nvCxnSpPr>
        <p:spPr>
          <a:xfrm flipH="1">
            <a:off x="8898421" y="213168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4628137-EFEA-C640-A5E0-D29140028B71}"/>
              </a:ext>
            </a:extLst>
          </p:cNvPr>
          <p:cNvCxnSpPr>
            <a:cxnSpLocks/>
          </p:cNvCxnSpPr>
          <p:nvPr/>
        </p:nvCxnSpPr>
        <p:spPr>
          <a:xfrm flipH="1">
            <a:off x="8898421" y="243327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20CB46-25CA-7A4C-A97A-EF480B83703A}"/>
              </a:ext>
            </a:extLst>
          </p:cNvPr>
          <p:cNvCxnSpPr>
            <a:cxnSpLocks/>
          </p:cNvCxnSpPr>
          <p:nvPr/>
        </p:nvCxnSpPr>
        <p:spPr>
          <a:xfrm flipH="1">
            <a:off x="8898421" y="274420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44D3C26-6725-B942-8C3A-7C8BF7EB3AAD}"/>
              </a:ext>
            </a:extLst>
          </p:cNvPr>
          <p:cNvCxnSpPr>
            <a:cxnSpLocks/>
          </p:cNvCxnSpPr>
          <p:nvPr/>
        </p:nvCxnSpPr>
        <p:spPr>
          <a:xfrm flipH="1">
            <a:off x="8898412" y="305869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4912D5-2112-EE42-9066-BE17CE10C212}"/>
              </a:ext>
            </a:extLst>
          </p:cNvPr>
          <p:cNvCxnSpPr>
            <a:cxnSpLocks/>
          </p:cNvCxnSpPr>
          <p:nvPr/>
        </p:nvCxnSpPr>
        <p:spPr>
          <a:xfrm flipH="1">
            <a:off x="8901606" y="335625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094197-F19D-C743-8888-F45945DA3074}"/>
              </a:ext>
            </a:extLst>
          </p:cNvPr>
          <p:cNvCxnSpPr>
            <a:cxnSpLocks/>
          </p:cNvCxnSpPr>
          <p:nvPr/>
        </p:nvCxnSpPr>
        <p:spPr>
          <a:xfrm flipH="1">
            <a:off x="8895237" y="366718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E380CCA-8764-C24C-AD16-F15E035EF92B}"/>
              </a:ext>
            </a:extLst>
          </p:cNvPr>
          <p:cNvSpPr txBox="1"/>
          <p:nvPr/>
        </p:nvSpPr>
        <p:spPr>
          <a:xfrm>
            <a:off x="11555637" y="3728332"/>
            <a:ext cx="276038" cy="307777"/>
          </a:xfrm>
          <a:prstGeom prst="rect">
            <a:avLst/>
          </a:prstGeom>
          <a:noFill/>
        </p:spPr>
        <p:txBody>
          <a:bodyPr wrap="none" rtlCol="0">
            <a:spAutoFit/>
          </a:bodyPr>
          <a:lstStyle/>
          <a:p>
            <a:r>
              <a:rPr lang="en-GB" sz="1400" dirty="0"/>
              <a:t>1</a:t>
            </a:r>
          </a:p>
        </p:txBody>
      </p:sp>
      <p:sp>
        <p:nvSpPr>
          <p:cNvPr id="36" name="TextBox 35">
            <a:extLst>
              <a:ext uri="{FF2B5EF4-FFF2-40B4-BE49-F238E27FC236}">
                <a16:creationId xmlns:a16="http://schemas.microsoft.com/office/drawing/2014/main" id="{B1196FEE-E555-1942-B0D2-954911B6C5D3}"/>
              </a:ext>
            </a:extLst>
          </p:cNvPr>
          <p:cNvSpPr txBox="1"/>
          <p:nvPr/>
        </p:nvSpPr>
        <p:spPr>
          <a:xfrm>
            <a:off x="10981263" y="3728333"/>
            <a:ext cx="412292" cy="307777"/>
          </a:xfrm>
          <a:prstGeom prst="rect">
            <a:avLst/>
          </a:prstGeom>
          <a:noFill/>
        </p:spPr>
        <p:txBody>
          <a:bodyPr wrap="none" rtlCol="0">
            <a:spAutoFit/>
          </a:bodyPr>
          <a:lstStyle/>
          <a:p>
            <a:r>
              <a:rPr lang="en-GB" sz="1400" dirty="0"/>
              <a:t>0.8</a:t>
            </a:r>
          </a:p>
        </p:txBody>
      </p:sp>
      <p:sp>
        <p:nvSpPr>
          <p:cNvPr id="37" name="TextBox 36">
            <a:extLst>
              <a:ext uri="{FF2B5EF4-FFF2-40B4-BE49-F238E27FC236}">
                <a16:creationId xmlns:a16="http://schemas.microsoft.com/office/drawing/2014/main" id="{92CA5497-B8D2-A84E-A1AF-428A40821DEB}"/>
              </a:ext>
            </a:extLst>
          </p:cNvPr>
          <p:cNvSpPr txBox="1"/>
          <p:nvPr/>
        </p:nvSpPr>
        <p:spPr>
          <a:xfrm>
            <a:off x="10406890" y="3732620"/>
            <a:ext cx="412292" cy="307777"/>
          </a:xfrm>
          <a:prstGeom prst="rect">
            <a:avLst/>
          </a:prstGeom>
          <a:noFill/>
        </p:spPr>
        <p:txBody>
          <a:bodyPr wrap="none" rtlCol="0">
            <a:spAutoFit/>
          </a:bodyPr>
          <a:lstStyle/>
          <a:p>
            <a:r>
              <a:rPr lang="en-GB" sz="1400" dirty="0"/>
              <a:t>0.6</a:t>
            </a:r>
          </a:p>
        </p:txBody>
      </p:sp>
      <p:sp>
        <p:nvSpPr>
          <p:cNvPr id="38" name="TextBox 37">
            <a:extLst>
              <a:ext uri="{FF2B5EF4-FFF2-40B4-BE49-F238E27FC236}">
                <a16:creationId xmlns:a16="http://schemas.microsoft.com/office/drawing/2014/main" id="{B3971735-D3B7-EB44-A959-999B90E97AC5}"/>
              </a:ext>
            </a:extLst>
          </p:cNvPr>
          <p:cNvSpPr txBox="1"/>
          <p:nvPr/>
        </p:nvSpPr>
        <p:spPr>
          <a:xfrm>
            <a:off x="9832517" y="3728334"/>
            <a:ext cx="412292" cy="307777"/>
          </a:xfrm>
          <a:prstGeom prst="rect">
            <a:avLst/>
          </a:prstGeom>
          <a:noFill/>
        </p:spPr>
        <p:txBody>
          <a:bodyPr wrap="none" rtlCol="0">
            <a:spAutoFit/>
          </a:bodyPr>
          <a:lstStyle/>
          <a:p>
            <a:r>
              <a:rPr lang="en-GB" sz="1400" dirty="0"/>
              <a:t>0.4</a:t>
            </a:r>
          </a:p>
        </p:txBody>
      </p:sp>
      <p:sp>
        <p:nvSpPr>
          <p:cNvPr id="39" name="TextBox 38">
            <a:extLst>
              <a:ext uri="{FF2B5EF4-FFF2-40B4-BE49-F238E27FC236}">
                <a16:creationId xmlns:a16="http://schemas.microsoft.com/office/drawing/2014/main" id="{D21BCED7-7A91-F249-88B8-2DE6769AFA9D}"/>
              </a:ext>
            </a:extLst>
          </p:cNvPr>
          <p:cNvSpPr txBox="1"/>
          <p:nvPr/>
        </p:nvSpPr>
        <p:spPr>
          <a:xfrm>
            <a:off x="9258144" y="3728334"/>
            <a:ext cx="412292" cy="307777"/>
          </a:xfrm>
          <a:prstGeom prst="rect">
            <a:avLst/>
          </a:prstGeom>
          <a:noFill/>
        </p:spPr>
        <p:txBody>
          <a:bodyPr wrap="none" rtlCol="0">
            <a:spAutoFit/>
          </a:bodyPr>
          <a:lstStyle/>
          <a:p>
            <a:r>
              <a:rPr lang="en-GB" sz="1400" dirty="0"/>
              <a:t>0.2</a:t>
            </a:r>
          </a:p>
        </p:txBody>
      </p:sp>
      <p:sp>
        <p:nvSpPr>
          <p:cNvPr id="40" name="TextBox 39">
            <a:extLst>
              <a:ext uri="{FF2B5EF4-FFF2-40B4-BE49-F238E27FC236}">
                <a16:creationId xmlns:a16="http://schemas.microsoft.com/office/drawing/2014/main" id="{2FFC08A3-77D8-9240-9FB4-15CA1C044DAA}"/>
              </a:ext>
            </a:extLst>
          </p:cNvPr>
          <p:cNvSpPr txBox="1"/>
          <p:nvPr/>
        </p:nvSpPr>
        <p:spPr>
          <a:xfrm>
            <a:off x="8820025" y="3728335"/>
            <a:ext cx="276038" cy="307777"/>
          </a:xfrm>
          <a:prstGeom prst="rect">
            <a:avLst/>
          </a:prstGeom>
          <a:noFill/>
        </p:spPr>
        <p:txBody>
          <a:bodyPr wrap="none" rtlCol="0">
            <a:spAutoFit/>
          </a:bodyPr>
          <a:lstStyle/>
          <a:p>
            <a:r>
              <a:rPr lang="en-GB" sz="1400" dirty="0"/>
              <a:t>0</a:t>
            </a:r>
          </a:p>
        </p:txBody>
      </p:sp>
      <p:cxnSp>
        <p:nvCxnSpPr>
          <p:cNvPr id="41" name="Straight Connector 40">
            <a:extLst>
              <a:ext uri="{FF2B5EF4-FFF2-40B4-BE49-F238E27FC236}">
                <a16:creationId xmlns:a16="http://schemas.microsoft.com/office/drawing/2014/main" id="{7271F8E1-3C02-3A4D-A78D-F33DD704BCCC}"/>
              </a:ext>
            </a:extLst>
          </p:cNvPr>
          <p:cNvCxnSpPr>
            <a:cxnSpLocks/>
          </p:cNvCxnSpPr>
          <p:nvPr/>
        </p:nvCxnSpPr>
        <p:spPr>
          <a:xfrm rot="5400000" flipH="1">
            <a:off x="8925742" y="3688825"/>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F3EAF4F-DD9F-4F47-B902-43C5CD567D94}"/>
              </a:ext>
            </a:extLst>
          </p:cNvPr>
          <p:cNvCxnSpPr>
            <a:cxnSpLocks/>
          </p:cNvCxnSpPr>
          <p:nvPr/>
        </p:nvCxnSpPr>
        <p:spPr>
          <a:xfrm rot="5400000" flipH="1">
            <a:off x="9436071" y="369540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60AFDC7-3F96-FE4B-93DC-814CA89E2ADB}"/>
              </a:ext>
            </a:extLst>
          </p:cNvPr>
          <p:cNvCxnSpPr>
            <a:cxnSpLocks/>
          </p:cNvCxnSpPr>
          <p:nvPr/>
        </p:nvCxnSpPr>
        <p:spPr>
          <a:xfrm rot="5400000" flipH="1">
            <a:off x="11156166" y="368663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A4C46B8-6C98-344D-9D05-92751CA22799}"/>
              </a:ext>
            </a:extLst>
          </p:cNvPr>
          <p:cNvCxnSpPr>
            <a:cxnSpLocks/>
          </p:cNvCxnSpPr>
          <p:nvPr/>
        </p:nvCxnSpPr>
        <p:spPr>
          <a:xfrm rot="5400000" flipH="1">
            <a:off x="10010443" y="369500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E48A344-8868-044E-9608-22FEAF1F38B1}"/>
              </a:ext>
            </a:extLst>
          </p:cNvPr>
          <p:cNvCxnSpPr>
            <a:cxnSpLocks/>
          </p:cNvCxnSpPr>
          <p:nvPr/>
        </p:nvCxnSpPr>
        <p:spPr>
          <a:xfrm rot="5400000" flipH="1">
            <a:off x="10584815" y="369541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CF022E6-CB5A-0F4A-94C9-1AB3E9E6CE55}"/>
              </a:ext>
            </a:extLst>
          </p:cNvPr>
          <p:cNvCxnSpPr>
            <a:cxnSpLocks/>
          </p:cNvCxnSpPr>
          <p:nvPr/>
        </p:nvCxnSpPr>
        <p:spPr>
          <a:xfrm rot="5400000" flipH="1">
            <a:off x="11665438" y="3695000"/>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48DDCBC-8191-7D4B-A1DA-18C0EC6653B0}"/>
              </a:ext>
            </a:extLst>
          </p:cNvPr>
          <p:cNvSpPr txBox="1"/>
          <p:nvPr/>
        </p:nvSpPr>
        <p:spPr>
          <a:xfrm rot="16200000">
            <a:off x="8043443" y="2593736"/>
            <a:ext cx="628698" cy="307777"/>
          </a:xfrm>
          <a:prstGeom prst="rect">
            <a:avLst/>
          </a:prstGeom>
          <a:noFill/>
        </p:spPr>
        <p:txBody>
          <a:bodyPr wrap="none" rtlCol="0">
            <a:spAutoFit/>
          </a:bodyPr>
          <a:lstStyle/>
          <a:p>
            <a:r>
              <a:rPr lang="en-GB" sz="1400" dirty="0"/>
              <a:t>Utility</a:t>
            </a:r>
          </a:p>
        </p:txBody>
      </p:sp>
      <p:sp>
        <p:nvSpPr>
          <p:cNvPr id="48" name="TextBox 47">
            <a:extLst>
              <a:ext uri="{FF2B5EF4-FFF2-40B4-BE49-F238E27FC236}">
                <a16:creationId xmlns:a16="http://schemas.microsoft.com/office/drawing/2014/main" id="{F859F06F-6E06-444D-BB64-809D19C77757}"/>
              </a:ext>
            </a:extLst>
          </p:cNvPr>
          <p:cNvSpPr txBox="1"/>
          <p:nvPr/>
        </p:nvSpPr>
        <p:spPr>
          <a:xfrm>
            <a:off x="9477413" y="4034151"/>
            <a:ext cx="1696875" cy="307777"/>
          </a:xfrm>
          <a:prstGeom prst="rect">
            <a:avLst/>
          </a:prstGeom>
          <a:noFill/>
        </p:spPr>
        <p:txBody>
          <a:bodyPr wrap="none" rtlCol="0">
            <a:spAutoFit/>
          </a:bodyPr>
          <a:lstStyle/>
          <a:p>
            <a:r>
              <a:rPr lang="en-GB" sz="1400" dirty="0"/>
              <a:t>Probability of state 1</a:t>
            </a:r>
          </a:p>
        </p:txBody>
      </p:sp>
      <p:cxnSp>
        <p:nvCxnSpPr>
          <p:cNvPr id="60" name="Straight Connector 59">
            <a:extLst>
              <a:ext uri="{FF2B5EF4-FFF2-40B4-BE49-F238E27FC236}">
                <a16:creationId xmlns:a16="http://schemas.microsoft.com/office/drawing/2014/main" id="{CEC814AE-4C19-BA42-A823-94BFDF0305C0}"/>
              </a:ext>
            </a:extLst>
          </p:cNvPr>
          <p:cNvCxnSpPr>
            <a:cxnSpLocks/>
          </p:cNvCxnSpPr>
          <p:nvPr/>
        </p:nvCxnSpPr>
        <p:spPr>
          <a:xfrm flipV="1">
            <a:off x="8958036" y="2494424"/>
            <a:ext cx="2735621" cy="112249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B9BA9E3-19DA-F847-B871-B04470E81310}"/>
              </a:ext>
            </a:extLst>
          </p:cNvPr>
          <p:cNvCxnSpPr/>
          <p:nvPr/>
        </p:nvCxnSpPr>
        <p:spPr>
          <a:xfrm flipV="1">
            <a:off x="8951676" y="2987353"/>
            <a:ext cx="2741981" cy="114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87101E4-0F6D-A04D-9696-4FD2CE09767E}"/>
              </a:ext>
            </a:extLst>
          </p:cNvPr>
          <p:cNvCxnSpPr>
            <a:cxnSpLocks/>
          </p:cNvCxnSpPr>
          <p:nvPr/>
        </p:nvCxnSpPr>
        <p:spPr>
          <a:xfrm flipV="1">
            <a:off x="8958391" y="3047822"/>
            <a:ext cx="1364275" cy="571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39E5F6E-3752-DE4E-B9AC-F3D3318DE4E4}"/>
              </a:ext>
            </a:extLst>
          </p:cNvPr>
          <p:cNvCxnSpPr>
            <a:cxnSpLocks/>
          </p:cNvCxnSpPr>
          <p:nvPr/>
        </p:nvCxnSpPr>
        <p:spPr>
          <a:xfrm flipV="1">
            <a:off x="10322666" y="2490103"/>
            <a:ext cx="1370991" cy="5573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EED7A92-0C21-1343-B8A4-AA662FC4A2C8}"/>
              </a:ext>
            </a:extLst>
          </p:cNvPr>
          <p:cNvSpPr txBox="1"/>
          <p:nvPr/>
        </p:nvSpPr>
        <p:spPr>
          <a:xfrm>
            <a:off x="9383206" y="2783201"/>
            <a:ext cx="502061" cy="307777"/>
          </a:xfrm>
          <a:prstGeom prst="rect">
            <a:avLst/>
          </a:prstGeom>
          <a:noFill/>
        </p:spPr>
        <p:txBody>
          <a:bodyPr wrap="none" rtlCol="0">
            <a:spAutoFit/>
          </a:bodyPr>
          <a:lstStyle/>
          <a:p>
            <a:r>
              <a:rPr lang="en-GB" sz="1400" dirty="0"/>
              <a:t>[Go]</a:t>
            </a:r>
          </a:p>
        </p:txBody>
      </p:sp>
      <p:sp>
        <p:nvSpPr>
          <p:cNvPr id="65" name="TextBox 64">
            <a:extLst>
              <a:ext uri="{FF2B5EF4-FFF2-40B4-BE49-F238E27FC236}">
                <a16:creationId xmlns:a16="http://schemas.microsoft.com/office/drawing/2014/main" id="{11BAF9DE-52FE-7E49-BEB4-AF0B7308BE67}"/>
              </a:ext>
            </a:extLst>
          </p:cNvPr>
          <p:cNvSpPr txBox="1"/>
          <p:nvPr/>
        </p:nvSpPr>
        <p:spPr>
          <a:xfrm>
            <a:off x="10573964" y="2491155"/>
            <a:ext cx="599138" cy="307777"/>
          </a:xfrm>
          <a:prstGeom prst="rect">
            <a:avLst/>
          </a:prstGeom>
          <a:noFill/>
        </p:spPr>
        <p:txBody>
          <a:bodyPr wrap="none" rtlCol="0">
            <a:spAutoFit/>
          </a:bodyPr>
          <a:lstStyle/>
          <a:p>
            <a:r>
              <a:rPr lang="en-GB" sz="1400" dirty="0"/>
              <a:t>[Stay]</a:t>
            </a:r>
          </a:p>
        </p:txBody>
      </p:sp>
      <p:sp>
        <p:nvSpPr>
          <p:cNvPr id="3" name="Oval 2">
            <a:extLst>
              <a:ext uri="{FF2B5EF4-FFF2-40B4-BE49-F238E27FC236}">
                <a16:creationId xmlns:a16="http://schemas.microsoft.com/office/drawing/2014/main" id="{E4B27E47-8B9E-F040-8AEA-3D5FD06C0663}"/>
              </a:ext>
            </a:extLst>
          </p:cNvPr>
          <p:cNvSpPr/>
          <p:nvPr/>
        </p:nvSpPr>
        <p:spPr>
          <a:xfrm>
            <a:off x="6349116" y="5236721"/>
            <a:ext cx="72000" cy="72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4E4B8AC-5F5C-D042-B382-AEAA571D260C}"/>
              </a:ext>
            </a:extLst>
          </p:cNvPr>
          <p:cNvSpPr/>
          <p:nvPr/>
        </p:nvSpPr>
        <p:spPr>
          <a:xfrm>
            <a:off x="11661448" y="2953786"/>
            <a:ext cx="72000" cy="72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AE42A7E-F468-4F4F-A09F-F90745DE016C}"/>
              </a:ext>
            </a:extLst>
          </p:cNvPr>
          <p:cNvSpPr/>
          <p:nvPr/>
        </p:nvSpPr>
        <p:spPr>
          <a:xfrm>
            <a:off x="6349116" y="4461556"/>
            <a:ext cx="72000" cy="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051FD43-750C-224B-860E-04A4814C498B}"/>
              </a:ext>
            </a:extLst>
          </p:cNvPr>
          <p:cNvSpPr/>
          <p:nvPr/>
        </p:nvSpPr>
        <p:spPr>
          <a:xfrm>
            <a:off x="11661448" y="2474128"/>
            <a:ext cx="72000" cy="7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F4B7002-5885-BC4E-95B2-A3A425F859C7}"/>
              </a:ext>
            </a:extLst>
          </p:cNvPr>
          <p:cNvSpPr/>
          <p:nvPr/>
        </p:nvSpPr>
        <p:spPr>
          <a:xfrm>
            <a:off x="6358116" y="4858139"/>
            <a:ext cx="54000" cy="54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4388C5-77BF-8F45-ABA9-650EDB68AA48}"/>
              </a:ext>
            </a:extLst>
          </p:cNvPr>
          <p:cNvSpPr/>
          <p:nvPr/>
        </p:nvSpPr>
        <p:spPr>
          <a:xfrm>
            <a:off x="6358116" y="4082973"/>
            <a:ext cx="54000" cy="54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AD73DEA-DC1B-3A46-850D-8B3FBB2E7CA8}"/>
              </a:ext>
            </a:extLst>
          </p:cNvPr>
          <p:cNvSpPr/>
          <p:nvPr/>
        </p:nvSpPr>
        <p:spPr>
          <a:xfrm>
            <a:off x="8934753" y="3081594"/>
            <a:ext cx="54000" cy="54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AAAF18A-ED9A-5843-9326-B763D8F46B35}"/>
              </a:ext>
            </a:extLst>
          </p:cNvPr>
          <p:cNvSpPr/>
          <p:nvPr/>
        </p:nvSpPr>
        <p:spPr>
          <a:xfrm>
            <a:off x="8934753" y="3592880"/>
            <a:ext cx="54000" cy="54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C16C87BD-012D-CD42-B771-58597A905BA0}"/>
              </a:ext>
            </a:extLst>
          </p:cNvPr>
          <p:cNvCxnSpPr/>
          <p:nvPr/>
        </p:nvCxnSpPr>
        <p:spPr>
          <a:xfrm flipV="1">
            <a:off x="10322665" y="3046572"/>
            <a:ext cx="0" cy="619361"/>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26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0">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69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690">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4690">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46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3"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D421F969-E216-DCB8-E39A-36E539626821}"/>
              </a:ext>
            </a:extLst>
          </p:cNvPr>
          <p:cNvSpPr>
            <a:spLocks noGrp="1"/>
          </p:cNvSpPr>
          <p:nvPr>
            <p:ph type="title"/>
          </p:nvPr>
        </p:nvSpPr>
        <p:spPr/>
        <p:txBody>
          <a:bodyPr/>
          <a:lstStyle/>
          <a:p>
            <a:r>
              <a:rPr lang="en-GB" dirty="0"/>
              <a:t>8 distinct depth-2 plans for each state (16 plans)</a:t>
            </a:r>
            <a:endParaRPr lang="en-DE" dirty="0"/>
          </a:p>
        </p:txBody>
      </p:sp>
      <p:sp>
        <p:nvSpPr>
          <p:cNvPr id="11" name="Date Placeholder 10">
            <a:extLst>
              <a:ext uri="{FF2B5EF4-FFF2-40B4-BE49-F238E27FC236}">
                <a16:creationId xmlns:a16="http://schemas.microsoft.com/office/drawing/2014/main" id="{7CCB186B-C8F2-10C3-FE96-5A9E6D22D0F8}"/>
              </a:ext>
            </a:extLst>
          </p:cNvPr>
          <p:cNvSpPr>
            <a:spLocks noGrp="1"/>
          </p:cNvSpPr>
          <p:nvPr>
            <p:ph type="dt" sz="half" idx="2"/>
          </p:nvPr>
        </p:nvSpPr>
        <p:spPr/>
        <p:txBody>
          <a:bodyPr/>
          <a:lstStyle/>
          <a:p>
            <a:r>
              <a:rPr lang="de-DE" dirty="0" err="1"/>
              <a:t>Decision</a:t>
            </a:r>
            <a:r>
              <a:rPr lang="de-DE" dirty="0"/>
              <a:t> </a:t>
            </a:r>
            <a:r>
              <a:rPr lang="de-DE" dirty="0" err="1"/>
              <a:t>Extensions</a:t>
            </a:r>
            <a:endParaRPr lang="de-DE" dirty="0"/>
          </a:p>
        </p:txBody>
      </p:sp>
      <p:sp>
        <p:nvSpPr>
          <p:cNvPr id="12" name="Footer Placeholder 11">
            <a:extLst>
              <a:ext uri="{FF2B5EF4-FFF2-40B4-BE49-F238E27FC236}">
                <a16:creationId xmlns:a16="http://schemas.microsoft.com/office/drawing/2014/main" id="{E3C94140-57DE-616A-DDF5-8CBB09092225}"/>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1D793AA7-16E3-5F48-9CC1-6CA3F440CB48}"/>
              </a:ext>
            </a:extLst>
          </p:cNvPr>
          <p:cNvSpPr>
            <a:spLocks noGrp="1"/>
          </p:cNvSpPr>
          <p:nvPr>
            <p:ph type="sldNum" sz="quarter" idx="4"/>
          </p:nvPr>
        </p:nvSpPr>
        <p:spPr/>
        <p:txBody>
          <a:bodyPr/>
          <a:lstStyle/>
          <a:p>
            <a:fld id="{67C9959E-8E6B-B04C-9955-EA096F41CA7A}" type="slidenum">
              <a:rPr lang="en-GB" smtClean="0"/>
              <a:t>18</a:t>
            </a:fld>
            <a:endParaRPr lang="en-GB"/>
          </a:p>
        </p:txBody>
      </p:sp>
      <p:sp>
        <p:nvSpPr>
          <p:cNvPr id="73" name="Rectangle 72">
            <a:extLst>
              <a:ext uri="{FF2B5EF4-FFF2-40B4-BE49-F238E27FC236}">
                <a16:creationId xmlns:a16="http://schemas.microsoft.com/office/drawing/2014/main" id="{7803A92A-339B-884F-8313-4F79DD584948}"/>
              </a:ext>
            </a:extLst>
          </p:cNvPr>
          <p:cNvSpPr/>
          <p:nvPr/>
        </p:nvSpPr>
        <p:spPr>
          <a:xfrm>
            <a:off x="8894185" y="2678654"/>
            <a:ext cx="299988" cy="510988"/>
          </a:xfrm>
          <a:prstGeom prst="rect">
            <a:avLst/>
          </a:prstGeom>
          <a:solidFill>
            <a:schemeClr val="accent5">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0308D1D2-86F8-6044-B7F7-7F87E3D54DB7}"/>
              </a:ext>
            </a:extLst>
          </p:cNvPr>
          <p:cNvSpPr/>
          <p:nvPr/>
        </p:nvSpPr>
        <p:spPr>
          <a:xfrm>
            <a:off x="7837335" y="2678654"/>
            <a:ext cx="299988" cy="510988"/>
          </a:xfrm>
          <a:prstGeom prst="rect">
            <a:avLst/>
          </a:prstGeom>
          <a:solidFill>
            <a:schemeClr val="accent5">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95A778AE-6586-DE43-877C-895D17845C64}"/>
              </a:ext>
            </a:extLst>
          </p:cNvPr>
          <p:cNvSpPr/>
          <p:nvPr/>
        </p:nvSpPr>
        <p:spPr>
          <a:xfrm>
            <a:off x="6151773" y="2678654"/>
            <a:ext cx="299988" cy="510988"/>
          </a:xfrm>
          <a:prstGeom prst="rect">
            <a:avLst/>
          </a:prstGeom>
          <a:solidFill>
            <a:schemeClr val="accent5">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47B1A04B-435C-2445-B514-B9DC997F9EC8}"/>
              </a:ext>
            </a:extLst>
          </p:cNvPr>
          <p:cNvSpPr/>
          <p:nvPr/>
        </p:nvSpPr>
        <p:spPr>
          <a:xfrm>
            <a:off x="5094923" y="2678654"/>
            <a:ext cx="299988" cy="510988"/>
          </a:xfrm>
          <a:prstGeom prst="rect">
            <a:avLst/>
          </a:prstGeom>
          <a:solidFill>
            <a:schemeClr val="accent5">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A9DDF9C-9280-E440-8180-1A1C91BD992C}"/>
              </a:ext>
            </a:extLst>
          </p:cNvPr>
          <p:cNvSpPr/>
          <p:nvPr/>
        </p:nvSpPr>
        <p:spPr>
          <a:xfrm>
            <a:off x="7286077" y="2547633"/>
            <a:ext cx="299988" cy="774402"/>
          </a:xfrm>
          <a:prstGeom prst="rect">
            <a:avLst/>
          </a:prstGeom>
          <a:solidFill>
            <a:schemeClr val="accent6">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A729126-9521-AB43-AE36-492208AA2D26}"/>
              </a:ext>
            </a:extLst>
          </p:cNvPr>
          <p:cNvSpPr/>
          <p:nvPr/>
        </p:nvSpPr>
        <p:spPr>
          <a:xfrm>
            <a:off x="4532804" y="2547634"/>
            <a:ext cx="299988" cy="774402"/>
          </a:xfrm>
          <a:prstGeom prst="rect">
            <a:avLst/>
          </a:prstGeom>
          <a:solidFill>
            <a:schemeClr val="accent6">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3BC35435-23B2-DC4C-8DFF-73F6B7CF6F40}"/>
                  </a:ext>
                </a:extLst>
              </p:cNvPr>
              <p:cNvSpPr/>
              <p:nvPr/>
            </p:nvSpPr>
            <p:spPr>
              <a:xfrm>
                <a:off x="1450473" y="2566084"/>
                <a:ext cx="9334500" cy="735586"/>
              </a:xfrm>
              <a:prstGeom prst="rect">
                <a:avLst/>
              </a:prstGeom>
            </p:spPr>
            <p:txBody>
              <a:bodyPr wrap="square">
                <a:spAutoFit/>
              </a:bodyPr>
              <a:lstStyle/>
              <a:p>
                <a:pPr marL="0" lvl="1"/>
                <a:r>
                  <a:rPr lang="de-DE" dirty="0"/>
                  <a:t> </a:t>
                </a:r>
                <a14:m>
                  <m:oMath xmlns:m="http://schemas.openxmlformats.org/officeDocument/2006/math">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e>
                        </m:d>
                      </m:sub>
                    </m:sSub>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𝑅</m:t>
                    </m:r>
                    <m:d>
                      <m:dPr>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0</m:t>
                        </m:r>
                      </m:e>
                    </m:d>
                    <m:r>
                      <a:rPr lang="de-DE" i="1" dirty="0">
                        <a:solidFill>
                          <a:srgbClr val="FFC000"/>
                        </a:solidFill>
                        <a:latin typeface="Cambria Math" panose="02040503050406030204" pitchFamily="18"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0.9</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0.6</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en-US" i="1" dirty="0">
                                <a:latin typeface="Cambria Math" panose="02040503050406030204" pitchFamily="18" charset="0"/>
                                <a:ea typeface="ＭＳ Ｐゴシック" charset="0"/>
                                <a:cs typeface="ＭＳ Ｐゴシック" charset="0"/>
                              </a:rPr>
                              <m:t>0.1</m:t>
                            </m:r>
                            <m:r>
                              <a:rPr lang="en-US" i="1" dirty="0">
                                <a:solidFill>
                                  <a:srgbClr val="FFC000"/>
                                </a:solidFill>
                                <a:latin typeface="Cambria Math" panose="02040503050406030204" pitchFamily="18" charset="0"/>
                                <a:ea typeface="ＭＳ Ｐゴシック" charset="0"/>
                                <a:cs typeface="ＭＳ Ｐゴシック" charset="0"/>
                              </a:rPr>
                              <m:t>+0.4</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en-US" i="1" dirty="0">
                                <a:latin typeface="Cambria Math" panose="02040503050406030204" pitchFamily="18" charset="0"/>
                                <a:ea typeface="ＭＳ Ｐゴシック" charset="0"/>
                                <a:cs typeface="ＭＳ Ｐゴシック" charset="0"/>
                              </a:rPr>
                              <m:t>0.1</m:t>
                            </m:r>
                          </m:e>
                        </m:d>
                        <m:r>
                          <a:rPr lang="en-US" i="1" dirty="0">
                            <a:solidFill>
                              <a:srgbClr val="FFC000"/>
                            </a:solidFill>
                            <a:latin typeface="Cambria Math" panose="02040503050406030204" pitchFamily="18" charset="0"/>
                            <a:ea typeface="ＭＳ Ｐゴシック" charset="0"/>
                            <a:cs typeface="ＭＳ Ｐゴシック" charset="0"/>
                          </a:rPr>
                          <m:t>+0.1</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4</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en-US" i="1" dirty="0">
                                <a:latin typeface="Cambria Math" panose="02040503050406030204" pitchFamily="18" charset="0"/>
                                <a:ea typeface="ＭＳ Ｐゴシック" charset="0"/>
                                <a:cs typeface="ＭＳ Ｐゴシック" charset="0"/>
                              </a:rPr>
                              <m:t>1.9</m:t>
                            </m:r>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6</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en-US" i="1" dirty="0">
                                <a:latin typeface="Cambria Math" panose="02040503050406030204" pitchFamily="18" charset="0"/>
                                <a:ea typeface="ＭＳ Ｐゴシック" charset="0"/>
                                <a:cs typeface="ＭＳ Ｐゴシック" charset="0"/>
                              </a:rPr>
                              <m:t>1.9</m:t>
                            </m:r>
                          </m:e>
                        </m:d>
                      </m:e>
                    </m:d>
                    <m:r>
                      <a:rPr lang="en-US" i="1" dirty="0">
                        <a:solidFill>
                          <a:srgbClr val="FFC000"/>
                        </a:solidFill>
                        <a:latin typeface="Cambria Math" panose="02040503050406030204" pitchFamily="18" charset="0"/>
                        <a:ea typeface="ＭＳ Ｐゴシック" charset="0"/>
                        <a:cs typeface="ＭＳ Ｐゴシック" charset="0"/>
                      </a:rPr>
                      <m:t>=0.28</m:t>
                    </m:r>
                  </m:oMath>
                </a14:m>
                <a:endParaRPr lang="en-GB" dirty="0">
                  <a:solidFill>
                    <a:srgbClr val="FFC000"/>
                  </a:solidFill>
                </a:endParaRPr>
              </a:p>
              <a:p>
                <a:pPr marL="0" lvl="1"/>
                <a:r>
                  <a:rPr lang="de-DE" dirty="0">
                    <a:solidFill>
                      <a:srgbClr val="FFC000"/>
                    </a:solidFill>
                  </a:rPr>
                  <a:t> </a:t>
                </a:r>
                <a14:m>
                  <m:oMath xmlns:m="http://schemas.openxmlformats.org/officeDocument/2006/math">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e>
                        </m:d>
                      </m:sub>
                    </m:sSub>
                    <m:d>
                      <m:dPr>
                        <m:ctrlPr>
                          <a:rPr lang="en-US"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1</m:t>
                        </m:r>
                      </m:e>
                    </m:d>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𝑅</m:t>
                    </m:r>
                    <m:d>
                      <m:dPr>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1</m:t>
                        </m:r>
                      </m:e>
                    </m:d>
                    <m:r>
                      <a:rPr lang="de-DE" i="1" dirty="0">
                        <a:solidFill>
                          <a:srgbClr val="FFC000"/>
                        </a:solidFill>
                        <a:latin typeface="Cambria Math" panose="02040503050406030204" pitchFamily="18"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1</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0.6</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de-DE" i="1" dirty="0">
                                <a:latin typeface="Cambria Math" panose="02040503050406030204" pitchFamily="18" charset="0"/>
                                <a:ea typeface="ＭＳ Ｐゴシック" charset="0"/>
                                <a:cs typeface="ＭＳ Ｐゴシック" charset="0"/>
                              </a:rPr>
                              <m:t>0</m:t>
                            </m:r>
                            <m:r>
                              <a:rPr lang="en-US" i="1" dirty="0">
                                <a:latin typeface="Cambria Math" panose="02040503050406030204" pitchFamily="18" charset="0"/>
                                <a:ea typeface="ＭＳ Ｐゴシック" charset="0"/>
                                <a:cs typeface="ＭＳ Ｐゴシック" charset="0"/>
                              </a:rPr>
                              <m:t>.</m:t>
                            </m:r>
                            <m:r>
                              <a:rPr lang="de-DE" i="1" dirty="0">
                                <a:latin typeface="Cambria Math" panose="02040503050406030204" pitchFamily="18" charset="0"/>
                                <a:ea typeface="ＭＳ Ｐゴシック" charset="0"/>
                                <a:cs typeface="ＭＳ Ｐゴシック" charset="0"/>
                              </a:rPr>
                              <m:t>1</m:t>
                            </m:r>
                            <m:r>
                              <a:rPr lang="en-US" i="1" dirty="0">
                                <a:solidFill>
                                  <a:srgbClr val="FFC000"/>
                                </a:solidFill>
                                <a:latin typeface="Cambria Math" panose="02040503050406030204" pitchFamily="18" charset="0"/>
                                <a:ea typeface="ＭＳ Ｐゴシック" charset="0"/>
                                <a:cs typeface="ＭＳ Ｐゴシック" charset="0"/>
                              </a:rPr>
                              <m:t>+0.4</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de-DE" i="1" dirty="0">
                                <a:latin typeface="Cambria Math" panose="02040503050406030204" pitchFamily="18" charset="0"/>
                                <a:ea typeface="ＭＳ Ｐゴシック" charset="0"/>
                                <a:cs typeface="ＭＳ Ｐゴシック" charset="0"/>
                              </a:rPr>
                              <m:t>0</m:t>
                            </m:r>
                            <m:r>
                              <a:rPr lang="en-US" i="1" dirty="0">
                                <a:latin typeface="Cambria Math" panose="02040503050406030204" pitchFamily="18" charset="0"/>
                                <a:ea typeface="ＭＳ Ｐゴシック" charset="0"/>
                                <a:cs typeface="ＭＳ Ｐゴシック" charset="0"/>
                              </a:rPr>
                              <m:t>.</m:t>
                            </m:r>
                            <m:r>
                              <a:rPr lang="de-DE" i="1" dirty="0">
                                <a:latin typeface="Cambria Math" panose="02040503050406030204" pitchFamily="18" charset="0"/>
                                <a:ea typeface="ＭＳ Ｐゴシック" charset="0"/>
                                <a:cs typeface="ＭＳ Ｐゴシック" charset="0"/>
                              </a:rPr>
                              <m:t>1</m:t>
                            </m:r>
                          </m:e>
                        </m:d>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9</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d>
                          <m:dPr>
                            <m:ctrlPr>
                              <a:rPr lang="en-US" i="1" dirty="0">
                                <a:solidFill>
                                  <a:srgbClr val="FFC000"/>
                                </a:solidFill>
                                <a:latin typeface="Cambria Math" panose="02040503050406030204" pitchFamily="18" charset="0"/>
                                <a:ea typeface="ＭＳ Ｐゴシック" charset="0"/>
                                <a:cs typeface="ＭＳ Ｐゴシック" charset="0"/>
                              </a:rPr>
                            </m:ctrlPr>
                          </m:dPr>
                          <m:e>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4</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de-DE" i="1" dirty="0">
                                <a:latin typeface="Cambria Math" panose="02040503050406030204" pitchFamily="18" charset="0"/>
                                <a:ea typeface="Cambria Math" panose="02040503050406030204" pitchFamily="18" charset="0"/>
                                <a:cs typeface="ＭＳ Ｐゴシック" charset="0"/>
                              </a:rPr>
                              <m:t>1</m:t>
                            </m:r>
                            <m:r>
                              <a:rPr lang="en-US" i="1" dirty="0">
                                <a:latin typeface="Cambria Math" panose="02040503050406030204" pitchFamily="18" charset="0"/>
                                <a:ea typeface="ＭＳ Ｐゴシック" charset="0"/>
                                <a:cs typeface="ＭＳ Ｐゴシック" charset="0"/>
                              </a:rPr>
                              <m:t>.</m:t>
                            </m:r>
                            <m:r>
                              <a:rPr lang="de-DE" i="1" dirty="0">
                                <a:latin typeface="Cambria Math" panose="02040503050406030204" pitchFamily="18" charset="0"/>
                                <a:ea typeface="ＭＳ Ｐゴシック" charset="0"/>
                                <a:cs typeface="ＭＳ Ｐゴシック" charset="0"/>
                              </a:rPr>
                              <m:t>9</m:t>
                            </m:r>
                            <m:r>
                              <a:rPr lang="en-US" i="1" dirty="0">
                                <a:solidFill>
                                  <a:srgbClr val="FFC000"/>
                                </a:solidFill>
                                <a:latin typeface="Cambria Math" panose="02040503050406030204" pitchFamily="18" charset="0"/>
                                <a:ea typeface="ＭＳ Ｐゴシック" charset="0"/>
                                <a:cs typeface="ＭＳ Ｐゴシック" charset="0"/>
                              </a:rPr>
                              <m:t>+0.</m:t>
                            </m:r>
                            <m:r>
                              <a:rPr lang="de-DE" i="1" dirty="0">
                                <a:solidFill>
                                  <a:srgbClr val="FFC000"/>
                                </a:solidFill>
                                <a:latin typeface="Cambria Math" panose="02040503050406030204" pitchFamily="18" charset="0"/>
                                <a:ea typeface="ＭＳ Ｐゴシック" charset="0"/>
                                <a:cs typeface="ＭＳ Ｐゴシック" charset="0"/>
                              </a:rPr>
                              <m:t>6</m:t>
                            </m:r>
                            <m:r>
                              <a:rPr lang="en-US" i="1" dirty="0">
                                <a:solidFill>
                                  <a:srgbClr val="FFC000"/>
                                </a:solidFill>
                                <a:latin typeface="Cambria Math" panose="02040503050406030204" pitchFamily="18" charset="0"/>
                                <a:ea typeface="Cambria Math" panose="02040503050406030204" pitchFamily="18" charset="0"/>
                                <a:cs typeface="ＭＳ Ｐゴシック" charset="0"/>
                              </a:rPr>
                              <m:t>∙</m:t>
                            </m:r>
                            <m:r>
                              <a:rPr lang="de-DE" i="1" dirty="0">
                                <a:latin typeface="Cambria Math" panose="02040503050406030204" pitchFamily="18" charset="0"/>
                                <a:ea typeface="Cambria Math" panose="02040503050406030204" pitchFamily="18" charset="0"/>
                                <a:cs typeface="ＭＳ Ｐゴシック" charset="0"/>
                              </a:rPr>
                              <m:t>1</m:t>
                            </m:r>
                            <m:r>
                              <a:rPr lang="en-US" i="1" dirty="0">
                                <a:latin typeface="Cambria Math" panose="02040503050406030204" pitchFamily="18" charset="0"/>
                                <a:ea typeface="ＭＳ Ｐゴシック" charset="0"/>
                                <a:cs typeface="ＭＳ Ｐゴシック" charset="0"/>
                              </a:rPr>
                              <m:t>.</m:t>
                            </m:r>
                            <m:r>
                              <a:rPr lang="de-DE" i="1" dirty="0">
                                <a:latin typeface="Cambria Math" panose="02040503050406030204" pitchFamily="18" charset="0"/>
                                <a:ea typeface="ＭＳ Ｐゴシック" charset="0"/>
                                <a:cs typeface="ＭＳ Ｐゴシック" charset="0"/>
                              </a:rPr>
                              <m:t>9</m:t>
                            </m:r>
                          </m:e>
                        </m:d>
                      </m:e>
                    </m:d>
                    <m:r>
                      <a:rPr lang="en-US" i="1" dirty="0">
                        <a:solidFill>
                          <a:srgbClr val="FFC000"/>
                        </a:solidFill>
                        <a:latin typeface="Cambria Math" panose="02040503050406030204" pitchFamily="18" charset="0"/>
                        <a:ea typeface="ＭＳ Ｐゴシック" charset="0"/>
                        <a:cs typeface="ＭＳ Ｐゴシック" charset="0"/>
                      </a:rPr>
                      <m:t>=</m:t>
                    </m:r>
                    <m:r>
                      <a:rPr lang="de-DE" i="1" dirty="0">
                        <a:solidFill>
                          <a:srgbClr val="FFC000"/>
                        </a:solidFill>
                        <a:latin typeface="Cambria Math" panose="02040503050406030204" pitchFamily="18" charset="0"/>
                        <a:ea typeface="ＭＳ Ｐゴシック" charset="0"/>
                        <a:cs typeface="ＭＳ Ｐゴシック" charset="0"/>
                      </a:rPr>
                      <m:t>2</m:t>
                    </m:r>
                    <m:r>
                      <a:rPr lang="en-US" i="1" dirty="0">
                        <a:solidFill>
                          <a:srgbClr val="FFC000"/>
                        </a:solidFill>
                        <a:latin typeface="Cambria Math" panose="02040503050406030204" pitchFamily="18" charset="0"/>
                        <a:ea typeface="ＭＳ Ｐゴシック" charset="0"/>
                        <a:cs typeface="ＭＳ Ｐゴシック" charset="0"/>
                      </a:rPr>
                      <m:t>.</m:t>
                    </m:r>
                    <m:r>
                      <a:rPr lang="de-DE" i="1" dirty="0">
                        <a:solidFill>
                          <a:srgbClr val="FFC000"/>
                        </a:solidFill>
                        <a:latin typeface="Cambria Math" panose="02040503050406030204" pitchFamily="18" charset="0"/>
                        <a:ea typeface="ＭＳ Ｐゴシック" charset="0"/>
                        <a:cs typeface="ＭＳ Ｐゴシック" charset="0"/>
                      </a:rPr>
                      <m:t>7</m:t>
                    </m:r>
                    <m:r>
                      <a:rPr lang="en-US" i="1" dirty="0">
                        <a:solidFill>
                          <a:srgbClr val="FFC000"/>
                        </a:solidFill>
                        <a:latin typeface="Cambria Math" panose="02040503050406030204" pitchFamily="18" charset="0"/>
                        <a:ea typeface="ＭＳ Ｐゴシック" charset="0"/>
                        <a:cs typeface="ＭＳ Ｐゴシック" charset="0"/>
                      </a:rPr>
                      <m:t>2</m:t>
                    </m:r>
                  </m:oMath>
                </a14:m>
                <a:endParaRPr lang="en-GB" dirty="0">
                  <a:solidFill>
                    <a:srgbClr val="FFC000"/>
                  </a:solidFill>
                </a:endParaRPr>
              </a:p>
            </p:txBody>
          </p:sp>
        </mc:Choice>
        <mc:Fallback xmlns="">
          <p:sp>
            <p:nvSpPr>
              <p:cNvPr id="22" name="Rectangle 21">
                <a:extLst>
                  <a:ext uri="{FF2B5EF4-FFF2-40B4-BE49-F238E27FC236}">
                    <a16:creationId xmlns:a16="http://schemas.microsoft.com/office/drawing/2014/main" id="{3BC35435-23B2-DC4C-8DFF-73F6B7CF6F40}"/>
                  </a:ext>
                </a:extLst>
              </p:cNvPr>
              <p:cNvSpPr>
                <a:spLocks noRot="1" noChangeAspect="1" noMove="1" noResize="1" noEditPoints="1" noAdjustHandles="1" noChangeArrowheads="1" noChangeShapeType="1" noTextEdit="1"/>
              </p:cNvSpPr>
              <p:nvPr/>
            </p:nvSpPr>
            <p:spPr>
              <a:xfrm>
                <a:off x="1450473" y="2566084"/>
                <a:ext cx="9334500" cy="735586"/>
              </a:xfrm>
              <a:prstGeom prst="rect">
                <a:avLst/>
              </a:prstGeom>
              <a:blipFill>
                <a:blip r:embed="rId3"/>
                <a:stretch>
                  <a:fillRect b="-3390"/>
                </a:stretch>
              </a:blipFill>
            </p:spPr>
            <p:txBody>
              <a:bodyPr/>
              <a:lstStyle/>
              <a:p>
                <a:r>
                  <a:rPr lang="en-DE">
                    <a:noFill/>
                  </a:rPr>
                  <a:t> </a:t>
                </a:r>
              </a:p>
            </p:txBody>
          </p:sp>
        </mc:Fallback>
      </mc:AlternateContent>
      <p:sp>
        <p:nvSpPr>
          <p:cNvPr id="5" name="TextBox 4">
            <a:extLst>
              <a:ext uri="{FF2B5EF4-FFF2-40B4-BE49-F238E27FC236}">
                <a16:creationId xmlns:a16="http://schemas.microsoft.com/office/drawing/2014/main" id="{17BC17CC-A4A0-8B45-A39B-8E40E6640AA9}"/>
              </a:ext>
            </a:extLst>
          </p:cNvPr>
          <p:cNvSpPr txBox="1"/>
          <p:nvPr/>
        </p:nvSpPr>
        <p:spPr>
          <a:xfrm>
            <a:off x="1164729" y="3381525"/>
            <a:ext cx="2627053" cy="646331"/>
          </a:xfrm>
          <a:prstGeom prst="rect">
            <a:avLst/>
          </a:prstGeom>
          <a:noFill/>
        </p:spPr>
        <p:txBody>
          <a:bodyPr wrap="square" rtlCol="0">
            <a:spAutoFit/>
          </a:bodyPr>
          <a:lstStyle/>
          <a:p>
            <a:pPr algn="ctr"/>
            <a:r>
              <a:rPr lang="en-GB" dirty="0">
                <a:solidFill>
                  <a:schemeClr val="bg2"/>
                </a:solidFill>
              </a:rPr>
              <a:t>Sum over states reachable with first action</a:t>
            </a:r>
          </a:p>
        </p:txBody>
      </p:sp>
      <p:cxnSp>
        <p:nvCxnSpPr>
          <p:cNvPr id="7" name="Straight Arrow Connector 6">
            <a:extLst>
              <a:ext uri="{FF2B5EF4-FFF2-40B4-BE49-F238E27FC236}">
                <a16:creationId xmlns:a16="http://schemas.microsoft.com/office/drawing/2014/main" id="{27BEA6D1-FCF6-1F4A-8D8B-6BDCD8E81544}"/>
              </a:ext>
            </a:extLst>
          </p:cNvPr>
          <p:cNvCxnSpPr>
            <a:cxnSpLocks/>
            <a:stCxn id="5" idx="3"/>
            <a:endCxn id="4" idx="1"/>
          </p:cNvCxnSpPr>
          <p:nvPr/>
        </p:nvCxnSpPr>
        <p:spPr>
          <a:xfrm flipV="1">
            <a:off x="3791782" y="3317620"/>
            <a:ext cx="629422" cy="387071"/>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E646279-F820-F746-8BCF-055429E88050}"/>
              </a:ext>
            </a:extLst>
          </p:cNvPr>
          <p:cNvSpPr/>
          <p:nvPr/>
        </p:nvSpPr>
        <p:spPr>
          <a:xfrm>
            <a:off x="4421204" y="2606721"/>
            <a:ext cx="5428648" cy="14217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8D909356-0D56-E542-9A76-C9ED5865CE10}"/>
              </a:ext>
            </a:extLst>
          </p:cNvPr>
          <p:cNvSpPr txBox="1"/>
          <p:nvPr/>
        </p:nvSpPr>
        <p:spPr>
          <a:xfrm>
            <a:off x="5260320" y="1659505"/>
            <a:ext cx="1714807" cy="646331"/>
          </a:xfrm>
          <a:prstGeom prst="rect">
            <a:avLst/>
          </a:prstGeom>
          <a:noFill/>
        </p:spPr>
        <p:txBody>
          <a:bodyPr wrap="square" rtlCol="0">
            <a:spAutoFit/>
          </a:bodyPr>
          <a:lstStyle/>
          <a:p>
            <a:pPr algn="ctr"/>
            <a:r>
              <a:rPr lang="en-GB" dirty="0">
                <a:solidFill>
                  <a:schemeClr val="accent6"/>
                </a:solidFill>
              </a:rPr>
              <a:t>Probability of next state</a:t>
            </a:r>
          </a:p>
        </p:txBody>
      </p:sp>
      <p:cxnSp>
        <p:nvCxnSpPr>
          <p:cNvPr id="27" name="Straight Arrow Connector 26">
            <a:extLst>
              <a:ext uri="{FF2B5EF4-FFF2-40B4-BE49-F238E27FC236}">
                <a16:creationId xmlns:a16="http://schemas.microsoft.com/office/drawing/2014/main" id="{E83F2E19-598F-074F-913C-11752745D8F2}"/>
              </a:ext>
            </a:extLst>
          </p:cNvPr>
          <p:cNvCxnSpPr>
            <a:cxnSpLocks/>
            <a:stCxn id="26" idx="2"/>
            <a:endCxn id="36" idx="0"/>
          </p:cNvCxnSpPr>
          <p:nvPr/>
        </p:nvCxnSpPr>
        <p:spPr>
          <a:xfrm>
            <a:off x="6117723" y="2305835"/>
            <a:ext cx="1318348" cy="24179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C83BD8F-83AC-8344-A659-D4AF0270D666}"/>
              </a:ext>
            </a:extLst>
          </p:cNvPr>
          <p:cNvCxnSpPr>
            <a:cxnSpLocks/>
            <a:stCxn id="26" idx="2"/>
            <a:endCxn id="34" idx="0"/>
          </p:cNvCxnSpPr>
          <p:nvPr/>
        </p:nvCxnSpPr>
        <p:spPr>
          <a:xfrm flipH="1">
            <a:off x="4682799" y="2305836"/>
            <a:ext cx="1434925" cy="24179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EDBA0FE-B6B7-9241-96C3-3F96BBF79E0C}"/>
              </a:ext>
            </a:extLst>
          </p:cNvPr>
          <p:cNvSpPr/>
          <p:nvPr/>
        </p:nvSpPr>
        <p:spPr>
          <a:xfrm>
            <a:off x="7750137" y="2642418"/>
            <a:ext cx="2008564" cy="770818"/>
          </a:xfrm>
          <a:prstGeom prst="rect">
            <a:avLst/>
          </a:prstGeom>
          <a:noFill/>
          <a:ln w="28575">
            <a:solidFill>
              <a:srgbClr val="7030A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27B50915-5816-4240-8325-C9B8D2E660E8}"/>
              </a:ext>
            </a:extLst>
          </p:cNvPr>
          <p:cNvSpPr/>
          <p:nvPr/>
        </p:nvSpPr>
        <p:spPr>
          <a:xfrm>
            <a:off x="5008595" y="2650355"/>
            <a:ext cx="2008564" cy="770818"/>
          </a:xfrm>
          <a:prstGeom prst="rect">
            <a:avLst/>
          </a:prstGeom>
          <a:noFill/>
          <a:ln w="28575">
            <a:solidFill>
              <a:srgbClr val="7030A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4E029D5C-E17F-AF49-B716-62209AC539F1}"/>
              </a:ext>
            </a:extLst>
          </p:cNvPr>
          <p:cNvSpPr txBox="1"/>
          <p:nvPr/>
        </p:nvSpPr>
        <p:spPr>
          <a:xfrm>
            <a:off x="5898777" y="3691476"/>
            <a:ext cx="2774600" cy="369332"/>
          </a:xfrm>
          <a:prstGeom prst="rect">
            <a:avLst/>
          </a:prstGeom>
          <a:noFill/>
        </p:spPr>
        <p:txBody>
          <a:bodyPr wrap="square" rtlCol="0">
            <a:spAutoFit/>
          </a:bodyPr>
          <a:lstStyle/>
          <a:p>
            <a:pPr algn="ctr"/>
            <a:r>
              <a:rPr lang="en-GB" dirty="0">
                <a:solidFill>
                  <a:srgbClr val="7030A0"/>
                </a:solidFill>
              </a:rPr>
              <a:t>Sum over possible </a:t>
            </a:r>
            <a:r>
              <a:rPr lang="en-GB" dirty="0" err="1">
                <a:solidFill>
                  <a:srgbClr val="7030A0"/>
                </a:solidFill>
              </a:rPr>
              <a:t>percepts</a:t>
            </a:r>
            <a:endParaRPr lang="en-GB" dirty="0">
              <a:solidFill>
                <a:srgbClr val="7030A0"/>
              </a:solidFill>
            </a:endParaRPr>
          </a:p>
        </p:txBody>
      </p:sp>
      <p:cxnSp>
        <p:nvCxnSpPr>
          <p:cNvPr id="42" name="Straight Arrow Connector 41">
            <a:extLst>
              <a:ext uri="{FF2B5EF4-FFF2-40B4-BE49-F238E27FC236}">
                <a16:creationId xmlns:a16="http://schemas.microsoft.com/office/drawing/2014/main" id="{1ED487AB-B8FE-B749-B12B-48F6F497A7AA}"/>
              </a:ext>
            </a:extLst>
          </p:cNvPr>
          <p:cNvCxnSpPr>
            <a:cxnSpLocks/>
            <a:stCxn id="41" idx="0"/>
            <a:endCxn id="39" idx="2"/>
          </p:cNvCxnSpPr>
          <p:nvPr/>
        </p:nvCxnSpPr>
        <p:spPr>
          <a:xfrm flipV="1">
            <a:off x="7286077" y="3413236"/>
            <a:ext cx="1468342" cy="27824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86E7E95-5EE3-574A-9036-BC0FB110C87A}"/>
              </a:ext>
            </a:extLst>
          </p:cNvPr>
          <p:cNvCxnSpPr>
            <a:cxnSpLocks/>
            <a:stCxn id="41" idx="0"/>
            <a:endCxn id="40" idx="2"/>
          </p:cNvCxnSpPr>
          <p:nvPr/>
        </p:nvCxnSpPr>
        <p:spPr>
          <a:xfrm flipH="1" flipV="1">
            <a:off x="6012877" y="3421174"/>
            <a:ext cx="1273200" cy="27030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E6DFF37-DEF6-834A-9FA7-12672A397FBF}"/>
              </a:ext>
            </a:extLst>
          </p:cNvPr>
          <p:cNvSpPr txBox="1"/>
          <p:nvPr/>
        </p:nvSpPr>
        <p:spPr>
          <a:xfrm>
            <a:off x="7286078" y="1660180"/>
            <a:ext cx="1714807" cy="646331"/>
          </a:xfrm>
          <a:prstGeom prst="rect">
            <a:avLst/>
          </a:prstGeom>
          <a:noFill/>
        </p:spPr>
        <p:txBody>
          <a:bodyPr wrap="square" rtlCol="0">
            <a:spAutoFit/>
          </a:bodyPr>
          <a:lstStyle/>
          <a:p>
            <a:pPr algn="ctr"/>
            <a:r>
              <a:rPr lang="en-GB" dirty="0">
                <a:solidFill>
                  <a:schemeClr val="accent5"/>
                </a:solidFill>
              </a:rPr>
              <a:t>Probability of percept</a:t>
            </a:r>
          </a:p>
        </p:txBody>
      </p:sp>
      <p:cxnSp>
        <p:nvCxnSpPr>
          <p:cNvPr id="76" name="Straight Arrow Connector 75">
            <a:extLst>
              <a:ext uri="{FF2B5EF4-FFF2-40B4-BE49-F238E27FC236}">
                <a16:creationId xmlns:a16="http://schemas.microsoft.com/office/drawing/2014/main" id="{7BA1680A-7221-9242-BDEA-3E09F5B06A39}"/>
              </a:ext>
            </a:extLst>
          </p:cNvPr>
          <p:cNvCxnSpPr>
            <a:cxnSpLocks/>
            <a:stCxn id="75" idx="2"/>
            <a:endCxn id="73" idx="0"/>
          </p:cNvCxnSpPr>
          <p:nvPr/>
        </p:nvCxnSpPr>
        <p:spPr>
          <a:xfrm>
            <a:off x="8143481" y="2306510"/>
            <a:ext cx="900698" cy="37214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7CD53DF-EEEF-374A-991D-E81846E34EC8}"/>
              </a:ext>
            </a:extLst>
          </p:cNvPr>
          <p:cNvCxnSpPr>
            <a:cxnSpLocks/>
            <a:stCxn id="75" idx="2"/>
            <a:endCxn id="74" idx="0"/>
          </p:cNvCxnSpPr>
          <p:nvPr/>
        </p:nvCxnSpPr>
        <p:spPr>
          <a:xfrm flipH="1">
            <a:off x="7987329" y="2306510"/>
            <a:ext cx="156152" cy="37214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8F4F8F2-9734-4347-AB72-99F1A6938FB6}"/>
              </a:ext>
            </a:extLst>
          </p:cNvPr>
          <p:cNvCxnSpPr>
            <a:cxnSpLocks/>
            <a:stCxn id="75" idx="2"/>
            <a:endCxn id="81" idx="0"/>
          </p:cNvCxnSpPr>
          <p:nvPr/>
        </p:nvCxnSpPr>
        <p:spPr>
          <a:xfrm flipH="1">
            <a:off x="6301767" y="2306510"/>
            <a:ext cx="1841714" cy="37214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3A8AD4B8-74CF-D64A-B7C6-8AA11BE2473F}"/>
              </a:ext>
            </a:extLst>
          </p:cNvPr>
          <p:cNvCxnSpPr>
            <a:cxnSpLocks/>
            <a:stCxn id="75" idx="2"/>
            <a:endCxn id="82" idx="0"/>
          </p:cNvCxnSpPr>
          <p:nvPr/>
        </p:nvCxnSpPr>
        <p:spPr>
          <a:xfrm flipH="1">
            <a:off x="5244917" y="2306510"/>
            <a:ext cx="2898564" cy="37214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814" name="TextBox 118813">
                <a:extLst>
                  <a:ext uri="{FF2B5EF4-FFF2-40B4-BE49-F238E27FC236}">
                    <a16:creationId xmlns:a16="http://schemas.microsoft.com/office/drawing/2014/main" id="{71EE9106-BA30-A348-BAD5-201170D9138B}"/>
                  </a:ext>
                </a:extLst>
              </p:cNvPr>
              <p:cNvSpPr txBox="1"/>
              <p:nvPr/>
            </p:nvSpPr>
            <p:spPr>
              <a:xfrm>
                <a:off x="8905617" y="995016"/>
                <a:ext cx="2929056" cy="1225785"/>
              </a:xfrm>
              <a:prstGeom prst="rect">
                <a:avLst/>
              </a:prstGeom>
              <a:noFill/>
            </p:spPr>
            <p:txBody>
              <a:bodyPr wrap="square" rtlCol="0">
                <a:spAutoFit/>
              </a:bodyPr>
              <a:lstStyle/>
              <a:p>
                <a:pPr algn="ctr"/>
                <a:r>
                  <a:rPr lang="en-GB" dirty="0"/>
                  <a:t>Choose action based on percept (</a:t>
                </a:r>
                <a14:m>
                  <m:oMath xmlns:m="http://schemas.openxmlformats.org/officeDocument/2006/math">
                    <m:r>
                      <a:rPr lang="de-DE" i="1">
                        <a:latin typeface="Cambria Math" panose="02040503050406030204" pitchFamily="18" charset="0"/>
                      </a:rPr>
                      <m:t>0 :</m:t>
                    </m:r>
                    <m:r>
                      <a:rPr lang="de-DE" b="1" i="1">
                        <a:latin typeface="Cambria Math" panose="02040503050406030204" pitchFamily="18" charset="0"/>
                      </a:rPr>
                      <m:t>𝒔𝒕𝒂𝒚</m:t>
                    </m:r>
                  </m:oMath>
                </a14:m>
                <a:r>
                  <a:rPr lang="en-GB" dirty="0"/>
                  <a:t>); receive utility of actual state (</a:t>
                </a:r>
                <a14:m>
                  <m:oMath xmlns:m="http://schemas.openxmlformats.org/officeDocument/2006/math">
                    <m:r>
                      <a:rPr lang="en-GB" b="1" i="1" dirty="0">
                        <a:latin typeface="Cambria Math" panose="02040503050406030204" pitchFamily="18" charset="0"/>
                      </a:rPr>
                      <m:t>𝟏</m:t>
                    </m:r>
                  </m:oMath>
                </a14:m>
                <a:r>
                  <a:rPr lang="en-GB" dirty="0"/>
                  <a:t>):</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𝑢</m:t>
                          </m:r>
                        </m:e>
                        <m:sub>
                          <m:d>
                            <m:dPr>
                              <m:begChr m:val="["/>
                              <m:endChr m:val="]"/>
                              <m:ctrlPr>
                                <a:rPr lang="en-GB" i="1">
                                  <a:latin typeface="Cambria Math" panose="02040503050406030204" pitchFamily="18" charset="0"/>
                                </a:rPr>
                              </m:ctrlPr>
                            </m:dPr>
                            <m:e>
                              <m:r>
                                <a:rPr lang="en-GB" b="1" i="1">
                                  <a:latin typeface="Cambria Math" panose="02040503050406030204" pitchFamily="18" charset="0"/>
                                </a:rPr>
                                <m:t>𝒔𝒕𝒂𝒚</m:t>
                              </m:r>
                            </m:e>
                          </m:d>
                        </m:sub>
                      </m:sSub>
                      <m:d>
                        <m:dPr>
                          <m:ctrlPr>
                            <a:rPr lang="en-GB" i="1">
                              <a:latin typeface="Cambria Math" panose="02040503050406030204" pitchFamily="18" charset="0"/>
                            </a:rPr>
                          </m:ctrlPr>
                        </m:dPr>
                        <m:e>
                          <m:r>
                            <a:rPr lang="en-GB" b="1" i="1">
                              <a:latin typeface="Cambria Math" panose="02040503050406030204" pitchFamily="18" charset="0"/>
                            </a:rPr>
                            <m:t>𝟏</m:t>
                          </m:r>
                        </m:e>
                      </m:d>
                      <m:r>
                        <a:rPr lang="en-GB" i="1">
                          <a:latin typeface="Cambria Math" panose="02040503050406030204" pitchFamily="18" charset="0"/>
                        </a:rPr>
                        <m:t>=1.9</m:t>
                      </m:r>
                    </m:oMath>
                  </m:oMathPara>
                </a14:m>
                <a:endParaRPr lang="en-GB" dirty="0"/>
              </a:p>
            </p:txBody>
          </p:sp>
        </mc:Choice>
        <mc:Fallback xmlns="">
          <p:sp>
            <p:nvSpPr>
              <p:cNvPr id="118814" name="TextBox 118813">
                <a:extLst>
                  <a:ext uri="{FF2B5EF4-FFF2-40B4-BE49-F238E27FC236}">
                    <a16:creationId xmlns:a16="http://schemas.microsoft.com/office/drawing/2014/main" id="{71EE9106-BA30-A348-BAD5-201170D9138B}"/>
                  </a:ext>
                </a:extLst>
              </p:cNvPr>
              <p:cNvSpPr txBox="1">
                <a:spLocks noRot="1" noChangeAspect="1" noMove="1" noResize="1" noEditPoints="1" noAdjustHandles="1" noChangeArrowheads="1" noChangeShapeType="1" noTextEdit="1"/>
              </p:cNvSpPr>
              <p:nvPr/>
            </p:nvSpPr>
            <p:spPr>
              <a:xfrm>
                <a:off x="8905617" y="995016"/>
                <a:ext cx="2929056" cy="1225785"/>
              </a:xfrm>
              <a:prstGeom prst="rect">
                <a:avLst/>
              </a:prstGeom>
              <a:blipFill>
                <a:blip r:embed="rId4"/>
                <a:stretch>
                  <a:fillRect t="-2062" b="-2062"/>
                </a:stretch>
              </a:blipFill>
            </p:spPr>
            <p:txBody>
              <a:bodyPr/>
              <a:lstStyle/>
              <a:p>
                <a:r>
                  <a:rPr lang="en-DE">
                    <a:noFill/>
                  </a:rPr>
                  <a:t> </a:t>
                </a:r>
              </a:p>
            </p:txBody>
          </p:sp>
        </mc:Fallback>
      </mc:AlternateContent>
      <p:cxnSp>
        <p:nvCxnSpPr>
          <p:cNvPr id="118816" name="Straight Arrow Connector 118815">
            <a:extLst>
              <a:ext uri="{FF2B5EF4-FFF2-40B4-BE49-F238E27FC236}">
                <a16:creationId xmlns:a16="http://schemas.microsoft.com/office/drawing/2014/main" id="{051E879A-A342-C646-838D-E5323F0F8AFD}"/>
              </a:ext>
            </a:extLst>
          </p:cNvPr>
          <p:cNvCxnSpPr>
            <a:cxnSpLocks/>
            <a:stCxn id="118814" idx="2"/>
          </p:cNvCxnSpPr>
          <p:nvPr/>
        </p:nvCxnSpPr>
        <p:spPr>
          <a:xfrm flipH="1">
            <a:off x="8601441" y="2220801"/>
            <a:ext cx="1768704" cy="512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D397435-A603-A44A-9A18-F66BF3C8E3A2}"/>
              </a:ext>
            </a:extLst>
          </p:cNvPr>
          <p:cNvSpPr/>
          <p:nvPr/>
        </p:nvSpPr>
        <p:spPr>
          <a:xfrm>
            <a:off x="6068067" y="164920"/>
            <a:ext cx="3711813" cy="646331"/>
          </a:xfrm>
          <a:prstGeom prst="rect">
            <a:avLst/>
          </a:prstGeom>
        </p:spPr>
        <p:txBody>
          <a:bodyPr wrap="square">
            <a:spAutoFit/>
          </a:bodyPr>
          <a:lstStyle/>
          <a:p>
            <a:pPr algn="ctr"/>
            <a:r>
              <a:rPr lang="en-GB" dirty="0"/>
              <a:t>Utility of depth-1 plan given state, outcome of first action, and percept</a:t>
            </a:r>
          </a:p>
        </p:txBody>
      </p:sp>
      <p:cxnSp>
        <p:nvCxnSpPr>
          <p:cNvPr id="32" name="Straight Arrow Connector 31">
            <a:extLst>
              <a:ext uri="{FF2B5EF4-FFF2-40B4-BE49-F238E27FC236}">
                <a16:creationId xmlns:a16="http://schemas.microsoft.com/office/drawing/2014/main" id="{449706BD-789D-644F-9E24-6115E16B935B}"/>
              </a:ext>
            </a:extLst>
          </p:cNvPr>
          <p:cNvCxnSpPr>
            <a:cxnSpLocks/>
            <a:stCxn id="8" idx="3"/>
            <a:endCxn id="118814" idx="0"/>
          </p:cNvCxnSpPr>
          <p:nvPr/>
        </p:nvCxnSpPr>
        <p:spPr>
          <a:xfrm>
            <a:off x="9779880" y="488086"/>
            <a:ext cx="590265" cy="506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B70C5CD-A35C-4848-93E2-154006879E91}"/>
              </a:ext>
            </a:extLst>
          </p:cNvPr>
          <p:cNvSpPr txBox="1"/>
          <p:nvPr/>
        </p:nvSpPr>
        <p:spPr>
          <a:xfrm>
            <a:off x="3891060" y="1630401"/>
            <a:ext cx="984311" cy="646331"/>
          </a:xfrm>
          <a:prstGeom prst="rect">
            <a:avLst/>
          </a:prstGeom>
          <a:noFill/>
        </p:spPr>
        <p:txBody>
          <a:bodyPr wrap="square" rtlCol="0">
            <a:spAutoFit/>
          </a:bodyPr>
          <a:lstStyle/>
          <a:p>
            <a:pPr algn="ctr"/>
            <a:r>
              <a:rPr lang="en-GB" dirty="0">
                <a:solidFill>
                  <a:schemeClr val="accent2"/>
                </a:solidFill>
              </a:rPr>
              <a:t>Reward of state</a:t>
            </a:r>
          </a:p>
        </p:txBody>
      </p:sp>
      <p:cxnSp>
        <p:nvCxnSpPr>
          <p:cNvPr id="45" name="Straight Arrow Connector 44">
            <a:extLst>
              <a:ext uri="{FF2B5EF4-FFF2-40B4-BE49-F238E27FC236}">
                <a16:creationId xmlns:a16="http://schemas.microsoft.com/office/drawing/2014/main" id="{60D2C1F6-19C7-854C-A756-7B3AC72306B9}"/>
              </a:ext>
            </a:extLst>
          </p:cNvPr>
          <p:cNvCxnSpPr>
            <a:cxnSpLocks/>
            <a:stCxn id="44" idx="2"/>
            <a:endCxn id="46" idx="0"/>
          </p:cNvCxnSpPr>
          <p:nvPr/>
        </p:nvCxnSpPr>
        <p:spPr>
          <a:xfrm flipH="1">
            <a:off x="3923168" y="2276732"/>
            <a:ext cx="460048" cy="33497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09983B0-AE65-F94E-A8DA-6807E25F9692}"/>
              </a:ext>
            </a:extLst>
          </p:cNvPr>
          <p:cNvSpPr/>
          <p:nvPr/>
        </p:nvSpPr>
        <p:spPr>
          <a:xfrm>
            <a:off x="3652110" y="2611709"/>
            <a:ext cx="542116" cy="65756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8D9B675-54F5-3B42-BFF7-B9668D5B7652}"/>
                  </a:ext>
                </a:extLst>
              </p:cNvPr>
              <p:cNvSpPr/>
              <p:nvPr/>
            </p:nvSpPr>
            <p:spPr>
              <a:xfrm>
                <a:off x="359625" y="1409171"/>
                <a:ext cx="3425031" cy="968470"/>
              </a:xfrm>
              <a:prstGeom prst="rect">
                <a:avLst/>
              </a:prstGeom>
            </p:spPr>
            <p:style>
              <a:lnRef idx="0">
                <a:schemeClr val="dk1"/>
              </a:lnRef>
              <a:fillRef idx="3">
                <a:schemeClr val="dk1"/>
              </a:fillRef>
              <a:effectRef idx="3">
                <a:schemeClr val="dk1"/>
              </a:effectRef>
              <a:fontRef idx="minor">
                <a:schemeClr val="lt1"/>
              </a:fontRef>
            </p:style>
            <p:txBody>
              <a:bodyPr wrap="square" numCol="1" spcCol="36000">
                <a:spAutoFit/>
              </a:bodyPr>
              <a:lstStyle/>
              <a:p>
                <a:pPr marL="12700" lvl="1"/>
                <a:r>
                  <a:rPr lang="en-GB" dirty="0">
                    <a:solidFill>
                      <a:schemeClr val="bg1"/>
                    </a:solidFill>
                  </a:rPr>
                  <a:t>Utilities of depth-1 plans</a:t>
                </a:r>
              </a:p>
              <a:p>
                <a:pPr marL="12700" lvl="1"/>
                <a14:m>
                  <m:oMath xmlns:m="http://schemas.openxmlformats.org/officeDocument/2006/math">
                    <m:sSub>
                      <m:sSubPr>
                        <m:ctrlPr>
                          <a:rPr lang="en-GB" i="1">
                            <a:solidFill>
                              <a:schemeClr val="bg1"/>
                            </a:solidFill>
                            <a:latin typeface="Cambria Math" panose="02040503050406030204" pitchFamily="18" charset="0"/>
                          </a:rPr>
                        </m:ctrlPr>
                      </m:sSubPr>
                      <m:e>
                        <m:r>
                          <a:rPr lang="en-GB">
                            <a:solidFill>
                              <a:schemeClr val="bg1"/>
                            </a:solidFill>
                            <a:latin typeface="Cambria Math" panose="02040503050406030204" pitchFamily="18" charset="0"/>
                          </a:rPr>
                          <m:t>𝑢</m:t>
                        </m:r>
                      </m:e>
                      <m:sub>
                        <m:d>
                          <m:dPr>
                            <m:begChr m:val="["/>
                            <m:endChr m:val="]"/>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𝑠𝑡𝑎𝑦</m:t>
                            </m:r>
                          </m:e>
                        </m:d>
                      </m:sub>
                    </m:sSub>
                    <m:d>
                      <m:dPr>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0</m:t>
                        </m:r>
                      </m:e>
                    </m:d>
                    <m:r>
                      <a:rPr lang="en-GB">
                        <a:solidFill>
                          <a:schemeClr val="bg1"/>
                        </a:solidFill>
                        <a:latin typeface="Cambria Math" panose="02040503050406030204" pitchFamily="18" charset="0"/>
                      </a:rPr>
                      <m:t>=0.1</m:t>
                    </m:r>
                  </m:oMath>
                </a14:m>
                <a:r>
                  <a:rPr lang="en-GB" dirty="0">
                    <a:solidFill>
                      <a:schemeClr val="bg1"/>
                    </a:solidFill>
                  </a:rPr>
                  <a:t> 	</a:t>
                </a:r>
                <a14:m>
                  <m:oMath xmlns:m="http://schemas.openxmlformats.org/officeDocument/2006/math">
                    <m:sSub>
                      <m:sSubPr>
                        <m:ctrlPr>
                          <a:rPr lang="en-GB" i="1">
                            <a:solidFill>
                              <a:schemeClr val="bg1"/>
                            </a:solidFill>
                            <a:latin typeface="Cambria Math" panose="02040503050406030204" pitchFamily="18" charset="0"/>
                          </a:rPr>
                        </m:ctrlPr>
                      </m:sSubPr>
                      <m:e>
                        <m:r>
                          <a:rPr lang="en-GB">
                            <a:solidFill>
                              <a:schemeClr val="bg1"/>
                            </a:solidFill>
                            <a:latin typeface="Cambria Math" panose="02040503050406030204" pitchFamily="18" charset="0"/>
                          </a:rPr>
                          <m:t>𝑢</m:t>
                        </m:r>
                      </m:e>
                      <m:sub>
                        <m:d>
                          <m:dPr>
                            <m:begChr m:val="["/>
                            <m:endChr m:val="]"/>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𝑔𝑜</m:t>
                            </m:r>
                          </m:e>
                        </m:d>
                      </m:sub>
                    </m:sSub>
                    <m:d>
                      <m:dPr>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0</m:t>
                        </m:r>
                      </m:e>
                    </m:d>
                    <m:r>
                      <a:rPr lang="en-GB">
                        <a:solidFill>
                          <a:schemeClr val="bg1"/>
                        </a:solidFill>
                        <a:latin typeface="Cambria Math" panose="02040503050406030204" pitchFamily="18" charset="0"/>
                      </a:rPr>
                      <m:t>=0.9</m:t>
                    </m:r>
                  </m:oMath>
                </a14:m>
                <a:endParaRPr lang="en-GB" dirty="0">
                  <a:solidFill>
                    <a:schemeClr val="bg1"/>
                  </a:solidFill>
                </a:endParaRPr>
              </a:p>
              <a:p>
                <a:pPr marL="12700" lvl="1"/>
                <a14:m>
                  <m:oMath xmlns:m="http://schemas.openxmlformats.org/officeDocument/2006/math">
                    <m:sSub>
                      <m:sSubPr>
                        <m:ctrlPr>
                          <a:rPr lang="en-GB" i="1">
                            <a:solidFill>
                              <a:schemeClr val="bg1"/>
                            </a:solidFill>
                            <a:latin typeface="Cambria Math" panose="02040503050406030204" pitchFamily="18" charset="0"/>
                          </a:rPr>
                        </m:ctrlPr>
                      </m:sSubPr>
                      <m:e>
                        <m:r>
                          <a:rPr lang="en-GB">
                            <a:solidFill>
                              <a:schemeClr val="bg1"/>
                            </a:solidFill>
                            <a:latin typeface="Cambria Math" panose="02040503050406030204" pitchFamily="18" charset="0"/>
                          </a:rPr>
                          <m:t>𝑢</m:t>
                        </m:r>
                      </m:e>
                      <m:sub>
                        <m:d>
                          <m:dPr>
                            <m:begChr m:val="["/>
                            <m:endChr m:val="]"/>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𝑠𝑡𝑎𝑦</m:t>
                            </m:r>
                          </m:e>
                        </m:d>
                      </m:sub>
                    </m:sSub>
                    <m:d>
                      <m:dPr>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1</m:t>
                        </m:r>
                      </m:e>
                    </m:d>
                    <m:r>
                      <a:rPr lang="en-GB">
                        <a:solidFill>
                          <a:schemeClr val="bg1"/>
                        </a:solidFill>
                        <a:latin typeface="Cambria Math" panose="02040503050406030204" pitchFamily="18" charset="0"/>
                      </a:rPr>
                      <m:t>=1.9</m:t>
                    </m:r>
                  </m:oMath>
                </a14:m>
                <a:r>
                  <a:rPr lang="en-GB" dirty="0">
                    <a:solidFill>
                      <a:schemeClr val="bg1"/>
                    </a:solidFill>
                  </a:rPr>
                  <a:t> 	</a:t>
                </a:r>
                <a14:m>
                  <m:oMath xmlns:m="http://schemas.openxmlformats.org/officeDocument/2006/math">
                    <m:sSub>
                      <m:sSubPr>
                        <m:ctrlPr>
                          <a:rPr lang="en-GB" i="1">
                            <a:solidFill>
                              <a:schemeClr val="bg1"/>
                            </a:solidFill>
                            <a:latin typeface="Cambria Math" panose="02040503050406030204" pitchFamily="18" charset="0"/>
                          </a:rPr>
                        </m:ctrlPr>
                      </m:sSubPr>
                      <m:e>
                        <m:r>
                          <a:rPr lang="en-GB">
                            <a:solidFill>
                              <a:schemeClr val="bg1"/>
                            </a:solidFill>
                            <a:latin typeface="Cambria Math" panose="02040503050406030204" pitchFamily="18" charset="0"/>
                          </a:rPr>
                          <m:t>𝑢</m:t>
                        </m:r>
                      </m:e>
                      <m:sub>
                        <m:d>
                          <m:dPr>
                            <m:begChr m:val="["/>
                            <m:endChr m:val="]"/>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𝑔𝑜</m:t>
                            </m:r>
                          </m:e>
                        </m:d>
                      </m:sub>
                    </m:sSub>
                    <m:d>
                      <m:dPr>
                        <m:ctrlPr>
                          <a:rPr lang="en-GB" i="1">
                            <a:solidFill>
                              <a:schemeClr val="bg1"/>
                            </a:solidFill>
                            <a:latin typeface="Cambria Math" panose="02040503050406030204" pitchFamily="18" charset="0"/>
                          </a:rPr>
                        </m:ctrlPr>
                      </m:dPr>
                      <m:e>
                        <m:r>
                          <a:rPr lang="en-GB">
                            <a:solidFill>
                              <a:schemeClr val="bg1"/>
                            </a:solidFill>
                            <a:latin typeface="Cambria Math" panose="02040503050406030204" pitchFamily="18" charset="0"/>
                          </a:rPr>
                          <m:t>1</m:t>
                        </m:r>
                      </m:e>
                    </m:d>
                    <m:r>
                      <a:rPr lang="en-GB">
                        <a:solidFill>
                          <a:schemeClr val="bg1"/>
                        </a:solidFill>
                        <a:latin typeface="Cambria Math" panose="02040503050406030204" pitchFamily="18" charset="0"/>
                      </a:rPr>
                      <m:t>=1.1</m:t>
                    </m:r>
                  </m:oMath>
                </a14:m>
                <a:r>
                  <a:rPr lang="en-GB" dirty="0">
                    <a:solidFill>
                      <a:schemeClr val="bg1"/>
                    </a:solidFill>
                  </a:rPr>
                  <a:t> </a:t>
                </a:r>
              </a:p>
            </p:txBody>
          </p:sp>
        </mc:Choice>
        <mc:Fallback xmlns="">
          <p:sp>
            <p:nvSpPr>
              <p:cNvPr id="6" name="Rectangle 5">
                <a:extLst>
                  <a:ext uri="{FF2B5EF4-FFF2-40B4-BE49-F238E27FC236}">
                    <a16:creationId xmlns:a16="http://schemas.microsoft.com/office/drawing/2014/main" id="{88D9B675-54F5-3B42-BFF7-B9668D5B7652}"/>
                  </a:ext>
                </a:extLst>
              </p:cNvPr>
              <p:cNvSpPr>
                <a:spLocks noRot="1" noChangeAspect="1" noMove="1" noResize="1" noEditPoints="1" noAdjustHandles="1" noChangeArrowheads="1" noChangeShapeType="1" noTextEdit="1"/>
              </p:cNvSpPr>
              <p:nvPr/>
            </p:nvSpPr>
            <p:spPr>
              <a:xfrm>
                <a:off x="359625" y="1409171"/>
                <a:ext cx="3425031" cy="968470"/>
              </a:xfrm>
              <a:prstGeom prst="rect">
                <a:avLst/>
              </a:prstGeom>
              <a:blipFill>
                <a:blip r:embed="rId5"/>
                <a:stretch>
                  <a:fillRect/>
                </a:stretch>
              </a:blipFill>
            </p:spPr>
            <p:txBody>
              <a:bodyPr/>
              <a:lstStyle/>
              <a:p>
                <a:r>
                  <a:rPr lang="en-DE">
                    <a:noFill/>
                  </a:rPr>
                  <a:t> </a:t>
                </a:r>
              </a:p>
            </p:txBody>
          </p:sp>
        </mc:Fallback>
      </mc:AlternateContent>
      <p:sp>
        <p:nvSpPr>
          <p:cNvPr id="9" name="Right Brace 8">
            <a:extLst>
              <a:ext uri="{FF2B5EF4-FFF2-40B4-BE49-F238E27FC236}">
                <a16:creationId xmlns:a16="http://schemas.microsoft.com/office/drawing/2014/main" id="{B5E7D18B-F6E1-1441-BF75-3B8BAB6D35B2}"/>
              </a:ext>
            </a:extLst>
          </p:cNvPr>
          <p:cNvSpPr/>
          <p:nvPr/>
        </p:nvSpPr>
        <p:spPr>
          <a:xfrm rot="5400000">
            <a:off x="5666860" y="2210438"/>
            <a:ext cx="167637" cy="2509211"/>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0051B920-0F32-0942-988A-51222834F787}"/>
              </a:ext>
            </a:extLst>
          </p:cNvPr>
          <p:cNvSpPr txBox="1"/>
          <p:nvPr/>
        </p:nvSpPr>
        <p:spPr>
          <a:xfrm>
            <a:off x="5440232" y="3485218"/>
            <a:ext cx="677045" cy="307777"/>
          </a:xfrm>
          <a:prstGeom prst="rect">
            <a:avLst/>
          </a:prstGeom>
          <a:noFill/>
        </p:spPr>
        <p:txBody>
          <a:bodyPr wrap="none" rtlCol="0">
            <a:spAutoFit/>
          </a:bodyPr>
          <a:lstStyle/>
          <a:p>
            <a:r>
              <a:rPr lang="en-GB" sz="1400" dirty="0">
                <a:solidFill>
                  <a:schemeClr val="bg2"/>
                </a:solidFill>
              </a:rPr>
              <a:t>state 0</a:t>
            </a:r>
          </a:p>
        </p:txBody>
      </p:sp>
      <p:sp>
        <p:nvSpPr>
          <p:cNvPr id="37" name="Right Brace 36">
            <a:extLst>
              <a:ext uri="{FF2B5EF4-FFF2-40B4-BE49-F238E27FC236}">
                <a16:creationId xmlns:a16="http://schemas.microsoft.com/office/drawing/2014/main" id="{359E9AF9-3A75-0743-9FE5-CF64194E011F}"/>
              </a:ext>
            </a:extLst>
          </p:cNvPr>
          <p:cNvSpPr/>
          <p:nvPr/>
        </p:nvSpPr>
        <p:spPr>
          <a:xfrm rot="5400000">
            <a:off x="8446019" y="2209835"/>
            <a:ext cx="167637" cy="2509211"/>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FFB5B394-32A7-3248-98A7-E94A921AAD83}"/>
              </a:ext>
            </a:extLst>
          </p:cNvPr>
          <p:cNvSpPr txBox="1"/>
          <p:nvPr/>
        </p:nvSpPr>
        <p:spPr>
          <a:xfrm>
            <a:off x="8219391" y="3484615"/>
            <a:ext cx="677045" cy="307777"/>
          </a:xfrm>
          <a:prstGeom prst="rect">
            <a:avLst/>
          </a:prstGeom>
          <a:noFill/>
        </p:spPr>
        <p:txBody>
          <a:bodyPr wrap="none" rtlCol="0">
            <a:spAutoFit/>
          </a:bodyPr>
          <a:lstStyle/>
          <a:p>
            <a:r>
              <a:rPr lang="en-GB" sz="1400" dirty="0">
                <a:solidFill>
                  <a:schemeClr val="bg2"/>
                </a:solidFill>
              </a:rPr>
              <a:t>state 1</a:t>
            </a:r>
          </a:p>
        </p:txBody>
      </p:sp>
      <p:sp>
        <p:nvSpPr>
          <p:cNvPr id="47" name="Right Brace 46">
            <a:extLst>
              <a:ext uri="{FF2B5EF4-FFF2-40B4-BE49-F238E27FC236}">
                <a16:creationId xmlns:a16="http://schemas.microsoft.com/office/drawing/2014/main" id="{F6B52D75-3917-664B-A04B-8A7CA0D62068}"/>
              </a:ext>
            </a:extLst>
          </p:cNvPr>
          <p:cNvSpPr/>
          <p:nvPr/>
        </p:nvSpPr>
        <p:spPr>
          <a:xfrm rot="5400000">
            <a:off x="5422958" y="2825066"/>
            <a:ext cx="108000" cy="75600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48" name="TextBox 47">
            <a:extLst>
              <a:ext uri="{FF2B5EF4-FFF2-40B4-BE49-F238E27FC236}">
                <a16:creationId xmlns:a16="http://schemas.microsoft.com/office/drawing/2014/main" id="{2E5D7A07-6E2E-014B-B779-D72A8242966B}"/>
              </a:ext>
            </a:extLst>
          </p:cNvPr>
          <p:cNvSpPr txBox="1"/>
          <p:nvPr/>
        </p:nvSpPr>
        <p:spPr>
          <a:xfrm>
            <a:off x="5039155" y="3135509"/>
            <a:ext cx="880177" cy="307777"/>
          </a:xfrm>
          <a:prstGeom prst="rect">
            <a:avLst/>
          </a:prstGeom>
          <a:noFill/>
        </p:spPr>
        <p:txBody>
          <a:bodyPr wrap="none" rtlCol="0">
            <a:spAutoFit/>
          </a:bodyPr>
          <a:lstStyle/>
          <a:p>
            <a:r>
              <a:rPr lang="en-GB" sz="1400" dirty="0">
                <a:solidFill>
                  <a:srgbClr val="7030A0"/>
                </a:solidFill>
              </a:rPr>
              <a:t>percept 0</a:t>
            </a:r>
          </a:p>
        </p:txBody>
      </p:sp>
      <p:sp>
        <p:nvSpPr>
          <p:cNvPr id="49" name="Right Brace 48">
            <a:extLst>
              <a:ext uri="{FF2B5EF4-FFF2-40B4-BE49-F238E27FC236}">
                <a16:creationId xmlns:a16="http://schemas.microsoft.com/office/drawing/2014/main" id="{A3653B32-DFB1-5442-8CC6-0F075AC63E03}"/>
              </a:ext>
            </a:extLst>
          </p:cNvPr>
          <p:cNvSpPr/>
          <p:nvPr/>
        </p:nvSpPr>
        <p:spPr>
          <a:xfrm rot="5400000">
            <a:off x="6478185" y="2825065"/>
            <a:ext cx="108000" cy="75600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50" name="TextBox 49">
            <a:extLst>
              <a:ext uri="{FF2B5EF4-FFF2-40B4-BE49-F238E27FC236}">
                <a16:creationId xmlns:a16="http://schemas.microsoft.com/office/drawing/2014/main" id="{7389C125-6547-F74F-BF8F-1E9C0B80A501}"/>
              </a:ext>
            </a:extLst>
          </p:cNvPr>
          <p:cNvSpPr txBox="1"/>
          <p:nvPr/>
        </p:nvSpPr>
        <p:spPr>
          <a:xfrm>
            <a:off x="6089127" y="3131486"/>
            <a:ext cx="880177" cy="307777"/>
          </a:xfrm>
          <a:prstGeom prst="rect">
            <a:avLst/>
          </a:prstGeom>
          <a:noFill/>
        </p:spPr>
        <p:txBody>
          <a:bodyPr wrap="none" rtlCol="0">
            <a:spAutoFit/>
          </a:bodyPr>
          <a:lstStyle/>
          <a:p>
            <a:r>
              <a:rPr lang="en-GB" sz="1400" dirty="0">
                <a:solidFill>
                  <a:srgbClr val="7030A0"/>
                </a:solidFill>
              </a:rPr>
              <a:t>percept 1</a:t>
            </a:r>
          </a:p>
        </p:txBody>
      </p:sp>
      <p:sp>
        <p:nvSpPr>
          <p:cNvPr id="51" name="Right Brace 50">
            <a:extLst>
              <a:ext uri="{FF2B5EF4-FFF2-40B4-BE49-F238E27FC236}">
                <a16:creationId xmlns:a16="http://schemas.microsoft.com/office/drawing/2014/main" id="{F9A2E80C-8F2A-F847-B9EF-EF7C50213DA1}"/>
              </a:ext>
            </a:extLst>
          </p:cNvPr>
          <p:cNvSpPr/>
          <p:nvPr/>
        </p:nvSpPr>
        <p:spPr>
          <a:xfrm rot="5400000">
            <a:off x="8169441" y="2824931"/>
            <a:ext cx="108000" cy="75600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52" name="TextBox 51">
            <a:extLst>
              <a:ext uri="{FF2B5EF4-FFF2-40B4-BE49-F238E27FC236}">
                <a16:creationId xmlns:a16="http://schemas.microsoft.com/office/drawing/2014/main" id="{4797F6F3-5909-CE44-9BE9-7D9D9D182AD2}"/>
              </a:ext>
            </a:extLst>
          </p:cNvPr>
          <p:cNvSpPr txBox="1"/>
          <p:nvPr/>
        </p:nvSpPr>
        <p:spPr>
          <a:xfrm>
            <a:off x="7785638" y="3135374"/>
            <a:ext cx="880177" cy="307777"/>
          </a:xfrm>
          <a:prstGeom prst="rect">
            <a:avLst/>
          </a:prstGeom>
          <a:noFill/>
        </p:spPr>
        <p:txBody>
          <a:bodyPr wrap="none" rtlCol="0">
            <a:spAutoFit/>
          </a:bodyPr>
          <a:lstStyle/>
          <a:p>
            <a:r>
              <a:rPr lang="en-GB" sz="1400" dirty="0">
                <a:solidFill>
                  <a:srgbClr val="7030A0"/>
                </a:solidFill>
              </a:rPr>
              <a:t>percept 0</a:t>
            </a:r>
          </a:p>
        </p:txBody>
      </p:sp>
      <p:sp>
        <p:nvSpPr>
          <p:cNvPr id="53" name="Right Brace 52">
            <a:extLst>
              <a:ext uri="{FF2B5EF4-FFF2-40B4-BE49-F238E27FC236}">
                <a16:creationId xmlns:a16="http://schemas.microsoft.com/office/drawing/2014/main" id="{50847C2A-6727-054A-97BB-9C3B6DC01B7F}"/>
              </a:ext>
            </a:extLst>
          </p:cNvPr>
          <p:cNvSpPr/>
          <p:nvPr/>
        </p:nvSpPr>
        <p:spPr>
          <a:xfrm rot="5400000">
            <a:off x="9224668" y="2824930"/>
            <a:ext cx="108000" cy="756000"/>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7030A0"/>
              </a:solidFill>
            </a:endParaRPr>
          </a:p>
        </p:txBody>
      </p:sp>
      <p:sp>
        <p:nvSpPr>
          <p:cNvPr id="54" name="TextBox 53">
            <a:extLst>
              <a:ext uri="{FF2B5EF4-FFF2-40B4-BE49-F238E27FC236}">
                <a16:creationId xmlns:a16="http://schemas.microsoft.com/office/drawing/2014/main" id="{271128CE-1A9C-8843-8000-BA6AB712AC6B}"/>
              </a:ext>
            </a:extLst>
          </p:cNvPr>
          <p:cNvSpPr txBox="1"/>
          <p:nvPr/>
        </p:nvSpPr>
        <p:spPr>
          <a:xfrm>
            <a:off x="8835610" y="3131351"/>
            <a:ext cx="880177" cy="307777"/>
          </a:xfrm>
          <a:prstGeom prst="rect">
            <a:avLst/>
          </a:prstGeom>
          <a:noFill/>
        </p:spPr>
        <p:txBody>
          <a:bodyPr wrap="none" rtlCol="0">
            <a:spAutoFit/>
          </a:bodyPr>
          <a:lstStyle/>
          <a:p>
            <a:r>
              <a:rPr lang="en-GB" sz="1400" dirty="0">
                <a:solidFill>
                  <a:srgbClr val="7030A0"/>
                </a:solidFill>
              </a:rPr>
              <a:t>percept 1</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90F3030B-B081-024E-8B10-3D21A4B6841C}"/>
                  </a:ext>
                </a:extLst>
              </p:cNvPr>
              <p:cNvSpPr/>
              <p:nvPr/>
            </p:nvSpPr>
            <p:spPr>
              <a:xfrm>
                <a:off x="1524001" y="4016396"/>
                <a:ext cx="9148575" cy="1943096"/>
              </a:xfrm>
              <a:prstGeom prst="rect">
                <a:avLst/>
              </a:prstGeom>
            </p:spPr>
            <p:txBody>
              <a:bodyPr wrap="square">
                <a:spAutoFit/>
              </a:bodyPr>
              <a:lstStyle/>
              <a:p>
                <a:pPr marL="0" lvl="1" algn="ctr"/>
                <a14:m>
                  <m:oMathPara xmlns:m="http://schemas.openxmlformats.org/officeDocument/2006/math">
                    <m:oMathParaPr>
                      <m:jc m:val="centerGroup"/>
                    </m:oMathParaPr>
                    <m:oMath xmlns:m="http://schemas.openxmlformats.org/officeDocument/2006/math">
                      <m:sSub>
                        <m:sSubPr>
                          <m:ctrlPr>
                            <a:rPr lang="de-DE" i="1" dirty="0" smtClean="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e>
                          </m:d>
                        </m:sub>
                      </m:sSub>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de-DE" i="1" dirty="0">
                          <a:solidFill>
                            <a:srgbClr val="FFC000"/>
                          </a:solidFill>
                          <a:latin typeface="Cambria Math" panose="02040503050406030204" pitchFamily="18" charset="0"/>
                        </a:rPr>
                        <m:t>, </m:t>
                      </m:r>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e>
                          </m:d>
                        </m:sub>
                      </m:sSub>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r>
                        <a:rPr lang="de-DE" i="1" dirty="0">
                          <a:solidFill>
                            <a:srgbClr val="FFC000"/>
                          </a:solidFill>
                          <a:latin typeface="Cambria Math" panose="02040503050406030204" pitchFamily="18" charset="0"/>
                        </a:rPr>
                        <m:t>,</m:t>
                      </m:r>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e>
                          </m:d>
                        </m:sub>
                      </m:sSub>
                      <m:d>
                        <m:dPr>
                          <m:ctrlPr>
                            <a:rPr lang="en-US" i="1" dirty="0">
                              <a:solidFill>
                                <a:srgbClr val="FFC000"/>
                              </a:solidFill>
                              <a:latin typeface="Cambria Math" panose="02040503050406030204" pitchFamily="18" charset="0"/>
                            </a:rPr>
                          </m:ctrlPr>
                        </m:dPr>
                        <m:e>
                          <m:r>
                            <a:rPr lang="en-US" dirty="0">
                              <a:solidFill>
                                <a:srgbClr val="FFC000"/>
                              </a:solidFill>
                              <a:latin typeface="Cambria Math" panose="02040503050406030204" pitchFamily="18" charset="0"/>
                            </a:rPr>
                            <m:t>0</m:t>
                          </m:r>
                        </m:e>
                      </m:d>
                    </m:oMath>
                  </m:oMathPara>
                </a14:m>
                <a:endParaRPr lang="de-DE" i="1" dirty="0">
                  <a:solidFill>
                    <a:srgbClr val="FFC000"/>
                  </a:solidFill>
                  <a:latin typeface="Cambria Math" panose="02040503050406030204" pitchFamily="18" charset="0"/>
                </a:endParaRPr>
              </a:p>
              <a:p>
                <a:pPr marL="0" lvl="1" algn="ctr"/>
                <a14:m>
                  <m:oMathPara xmlns:m="http://schemas.openxmlformats.org/officeDocument/2006/math">
                    <m:oMathParaPr>
                      <m:jc m:val="centerGroup"/>
                    </m:oMathParaPr>
                    <m:oMath xmlns:m="http://schemas.openxmlformats.org/officeDocument/2006/math">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e>
                          </m:d>
                        </m:sub>
                      </m:sSub>
                      <m:d>
                        <m:dPr>
                          <m:ctrlPr>
                            <a:rPr lang="en-US"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1</m:t>
                          </m:r>
                        </m:e>
                      </m:d>
                      <m:r>
                        <a:rPr lang="de-DE" i="1" dirty="0">
                          <a:solidFill>
                            <a:srgbClr val="FFC000"/>
                          </a:solidFill>
                          <a:latin typeface="Cambria Math" panose="02040503050406030204" pitchFamily="18" charset="0"/>
                        </a:rPr>
                        <m:t>, </m:t>
                      </m:r>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e>
                          </m:d>
                        </m:sub>
                      </m:sSub>
                      <m:d>
                        <m:dPr>
                          <m:ctrlPr>
                            <a:rPr lang="en-US"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1</m:t>
                          </m:r>
                        </m:e>
                      </m:d>
                      <m:r>
                        <a:rPr lang="de-DE" i="1" dirty="0">
                          <a:solidFill>
                            <a:srgbClr val="FFC000"/>
                          </a:solidFill>
                          <a:latin typeface="Cambria Math" panose="02040503050406030204" pitchFamily="18" charset="0"/>
                        </a:rPr>
                        <m:t>,</m:t>
                      </m:r>
                      <m:sSub>
                        <m:sSubPr>
                          <m:ctrlPr>
                            <a:rPr lang="de-DE" i="1" dirty="0">
                              <a:solidFill>
                                <a:srgbClr val="FFC000"/>
                              </a:solidFill>
                              <a:latin typeface="Cambria Math" panose="02040503050406030204" pitchFamily="18" charset="0"/>
                            </a:rPr>
                          </m:ctrlPr>
                        </m:sSubPr>
                        <m:e>
                          <m:r>
                            <a:rPr lang="en-US" dirty="0">
                              <a:solidFill>
                                <a:srgbClr val="FFC000"/>
                              </a:solidFill>
                              <a:latin typeface="Cambria Math" panose="02040503050406030204" pitchFamily="18" charset="0"/>
                            </a:rPr>
                            <m:t>𝑢</m:t>
                          </m:r>
                        </m:e>
                        <m:sub>
                          <m:d>
                            <m:dPr>
                              <m:begChr m:val="["/>
                              <m:endChr m:val="]"/>
                              <m:ctrlPr>
                                <a:rPr lang="de-DE" i="1" dirty="0">
                                  <a:solidFill>
                                    <a:srgbClr val="FFC000"/>
                                  </a:solidFill>
                                  <a:latin typeface="Cambria Math" panose="02040503050406030204" pitchFamily="18" charset="0"/>
                                </a:rPr>
                              </m:ctrlPr>
                            </m:dPr>
                            <m:e>
                              <m:r>
                                <a:rPr lang="de-DE" i="1" dirty="0">
                                  <a:solidFill>
                                    <a:srgbClr val="FFC000"/>
                                  </a:solidFill>
                                  <a:latin typeface="Cambria Math" panose="02040503050406030204" pitchFamily="18" charset="0"/>
                                </a:rPr>
                                <m:t>𝑠𝑡𝑎𝑦</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r>
                                <a:rPr lang="de-DE" i="1" dirty="0">
                                  <a:solidFill>
                                    <a:srgbClr val="FFC000"/>
                                  </a:solidFill>
                                  <a:latin typeface="Cambria Math" panose="02040503050406030204" pitchFamily="18" charset="0"/>
                                </a:rPr>
                                <m:t>/</m:t>
                              </m:r>
                              <m:r>
                                <a:rPr lang="de-DE" i="1" dirty="0">
                                  <a:solidFill>
                                    <a:srgbClr val="FFC000"/>
                                  </a:solidFill>
                                  <a:latin typeface="Cambria Math" panose="02040503050406030204" pitchFamily="18" charset="0"/>
                                </a:rPr>
                                <m:t>𝑔𝑜</m:t>
                              </m:r>
                            </m:e>
                          </m:d>
                        </m:sub>
                      </m:sSub>
                      <m:d>
                        <m:dPr>
                          <m:ctrlPr>
                            <a:rPr lang="en-US" i="1" dirty="0">
                              <a:solidFill>
                                <a:srgbClr val="FFC000"/>
                              </a:solidFill>
                              <a:latin typeface="Cambria Math" panose="02040503050406030204" pitchFamily="18" charset="0"/>
                            </a:rPr>
                          </m:ctrlPr>
                        </m:dPr>
                        <m:e>
                          <m:r>
                            <a:rPr lang="de-DE" dirty="0">
                              <a:solidFill>
                                <a:srgbClr val="FFC000"/>
                              </a:solidFill>
                              <a:latin typeface="Cambria Math" panose="02040503050406030204" pitchFamily="18" charset="0"/>
                            </a:rPr>
                            <m:t>1</m:t>
                          </m:r>
                        </m:e>
                      </m:d>
                    </m:oMath>
                  </m:oMathPara>
                </a14:m>
                <a:endParaRPr lang="de-DE" i="1" dirty="0">
                  <a:solidFill>
                    <a:srgbClr val="FFC000"/>
                  </a:solidFill>
                  <a:latin typeface="Cambria Math" panose="02040503050406030204" pitchFamily="18" charset="0"/>
                </a:endParaRPr>
              </a:p>
              <a:p>
                <a:pPr marL="0" lvl="1"/>
                <a:r>
                  <a:rPr lang="de-DE" dirty="0">
                    <a:solidFill>
                      <a:srgbClr val="FFC000"/>
                    </a:solidFill>
                  </a:rPr>
                  <a:t>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de-DE"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𝑅</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0</m:t>
                        </m:r>
                      </m:e>
                    </m:d>
                    <m:r>
                      <a:rPr lang="de-DE" i="1" dirty="0">
                        <a:solidFill>
                          <a:schemeClr val="accent1"/>
                        </a:solidFill>
                        <a:latin typeface="Cambria Math" panose="02040503050406030204" pitchFamily="18"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m:t>
                        </m:r>
                        <m:r>
                          <a:rPr lang="de-DE" i="1" dirty="0">
                            <a:solidFill>
                              <a:schemeClr val="accent1"/>
                            </a:solidFill>
                            <a:latin typeface="Cambria Math" panose="02040503050406030204" pitchFamily="18" charset="0"/>
                            <a:ea typeface="ＭＳ Ｐゴシック" charset="0"/>
                            <a:cs typeface="ＭＳ Ｐゴシック" charset="0"/>
                          </a:rPr>
                          <m:t>1</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0.6</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de-DE" i="1" dirty="0">
                                <a:solidFill>
                                  <a:schemeClr val="accent1"/>
                                </a:solidFill>
                                <a:latin typeface="Cambria Math" panose="02040503050406030204" pitchFamily="18" charset="0"/>
                                <a:ea typeface="Cambria Math" panose="02040503050406030204" pitchFamily="18" charset="0"/>
                                <a:cs typeface="ＭＳ Ｐゴシック" charset="0"/>
                              </a:rPr>
                              <m:t>0</m:t>
                            </m:r>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1</m:t>
                            </m:r>
                            <m:r>
                              <a:rPr lang="en-US" i="1" dirty="0">
                                <a:solidFill>
                                  <a:schemeClr val="accent1"/>
                                </a:solidFill>
                                <a:latin typeface="Cambria Math" panose="02040503050406030204" pitchFamily="18" charset="0"/>
                                <a:ea typeface="ＭＳ Ｐゴシック" charset="0"/>
                                <a:cs typeface="ＭＳ Ｐゴシック" charset="0"/>
                              </a:rPr>
                              <m:t>+0.4</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de-DE" i="1" dirty="0">
                                <a:solidFill>
                                  <a:schemeClr val="accent1"/>
                                </a:solidFill>
                                <a:latin typeface="Cambria Math" panose="02040503050406030204" pitchFamily="18" charset="0"/>
                                <a:ea typeface="Cambria Math" panose="02040503050406030204" pitchFamily="18" charset="0"/>
                                <a:cs typeface="ＭＳ Ｐゴシック" charset="0"/>
                              </a:rPr>
                              <m:t>0.1</m:t>
                            </m:r>
                          </m:e>
                        </m:d>
                        <m:r>
                          <a:rPr lang="en-US" i="1" dirty="0">
                            <a:solidFill>
                              <a:schemeClr val="accent1"/>
                            </a:solidFill>
                            <a:latin typeface="Cambria Math" panose="02040503050406030204" pitchFamily="18" charset="0"/>
                            <a:ea typeface="ＭＳ Ｐゴシック" charset="0"/>
                            <a:cs typeface="ＭＳ Ｐゴシック" charset="0"/>
                          </a:rPr>
                          <m:t>+0.</m:t>
                        </m:r>
                        <m:r>
                          <a:rPr lang="de-DE" i="1" dirty="0">
                            <a:solidFill>
                              <a:schemeClr val="accent1"/>
                            </a:solidFill>
                            <a:latin typeface="Cambria Math" panose="02040503050406030204" pitchFamily="18" charset="0"/>
                            <a:ea typeface="ＭＳ Ｐゴシック" charset="0"/>
                            <a:cs typeface="ＭＳ Ｐゴシック" charset="0"/>
                          </a:rPr>
                          <m:t>9</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m:t>
                            </m:r>
                            <m:r>
                              <a:rPr lang="de-DE" b="0" i="1" dirty="0" smtClean="0">
                                <a:solidFill>
                                  <a:schemeClr val="accent1"/>
                                </a:solidFill>
                                <a:latin typeface="Cambria Math" panose="02040503050406030204" pitchFamily="18" charset="0"/>
                                <a:ea typeface="ＭＳ Ｐゴシック" charset="0"/>
                                <a:cs typeface="ＭＳ Ｐゴシック" charset="0"/>
                              </a:rPr>
                              <m:t>4</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de-DE" i="1" dirty="0">
                                <a:solidFill>
                                  <a:schemeClr val="accent1"/>
                                </a:solidFill>
                                <a:latin typeface="Cambria Math" panose="02040503050406030204" pitchFamily="18" charset="0"/>
                                <a:ea typeface="Cambria Math" panose="02040503050406030204" pitchFamily="18" charset="0"/>
                                <a:cs typeface="ＭＳ Ｐゴシック" charset="0"/>
                              </a:rPr>
                              <m:t>1</m:t>
                            </m:r>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9</m:t>
                            </m:r>
                            <m:r>
                              <a:rPr lang="en-US" i="1" dirty="0">
                                <a:solidFill>
                                  <a:schemeClr val="accent1"/>
                                </a:solidFill>
                                <a:latin typeface="Cambria Math" panose="02040503050406030204" pitchFamily="18" charset="0"/>
                                <a:ea typeface="ＭＳ Ｐゴシック" charset="0"/>
                                <a:cs typeface="ＭＳ Ｐゴシック" charset="0"/>
                              </a:rPr>
                              <m:t>+0.</m:t>
                            </m:r>
                            <m:r>
                              <a:rPr lang="de-DE" b="0" i="1" dirty="0" smtClean="0">
                                <a:solidFill>
                                  <a:schemeClr val="accent1"/>
                                </a:solidFill>
                                <a:latin typeface="Cambria Math" panose="02040503050406030204" pitchFamily="18" charset="0"/>
                                <a:ea typeface="ＭＳ Ｐゴシック" charset="0"/>
                                <a:cs typeface="ＭＳ Ｐゴシック" charset="0"/>
                              </a:rPr>
                              <m:t>6</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de-DE" i="1" dirty="0">
                                <a:solidFill>
                                  <a:schemeClr val="accent1"/>
                                </a:solidFill>
                                <a:latin typeface="Cambria Math" panose="02040503050406030204" pitchFamily="18" charset="0"/>
                                <a:ea typeface="Cambria Math" panose="02040503050406030204" pitchFamily="18" charset="0"/>
                                <a:cs typeface="ＭＳ Ｐゴシック" charset="0"/>
                              </a:rPr>
                              <m:t>1</m:t>
                            </m:r>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9</m:t>
                            </m:r>
                          </m:e>
                        </m:d>
                      </m:e>
                    </m:d>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1</m:t>
                    </m:r>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7</m:t>
                    </m:r>
                    <m:r>
                      <a:rPr lang="en-US" i="1" dirty="0">
                        <a:solidFill>
                          <a:schemeClr val="accent1"/>
                        </a:solidFill>
                        <a:latin typeface="Cambria Math" panose="02040503050406030204" pitchFamily="18" charset="0"/>
                        <a:ea typeface="ＭＳ Ｐゴシック" charset="0"/>
                        <a:cs typeface="ＭＳ Ｐゴシック" charset="0"/>
                      </a:rPr>
                      <m:t>2</m:t>
                    </m:r>
                  </m:oMath>
                </a14:m>
                <a:endParaRPr lang="en-GB" dirty="0">
                  <a:solidFill>
                    <a:schemeClr val="accent1"/>
                  </a:solidFill>
                </a:endParaRPr>
              </a:p>
              <a:p>
                <a:pPr marL="0" lvl="1"/>
                <a:r>
                  <a:rPr lang="de-DE" dirty="0">
                    <a:solidFill>
                      <a:schemeClr val="accent1"/>
                    </a:solidFill>
                  </a:rPr>
                  <a:t>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e>
                        </m:d>
                      </m:sub>
                    </m:sSub>
                    <m:d>
                      <m:dPr>
                        <m:ctrlPr>
                          <a:rPr lang="en-US" i="1" dirty="0">
                            <a:solidFill>
                              <a:schemeClr val="accent1"/>
                            </a:solidFill>
                            <a:latin typeface="Cambria Math" panose="02040503050406030204" pitchFamily="18" charset="0"/>
                          </a:rPr>
                        </m:ctrlPr>
                      </m:dPr>
                      <m:e>
                        <m:r>
                          <a:rPr lang="de-DE" dirty="0">
                            <a:solidFill>
                              <a:schemeClr val="accent1"/>
                            </a:solidFill>
                            <a:latin typeface="Cambria Math" panose="02040503050406030204" pitchFamily="18" charset="0"/>
                          </a:rPr>
                          <m:t>1</m:t>
                        </m:r>
                      </m:e>
                    </m:d>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𝑅</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1</m:t>
                        </m:r>
                      </m:e>
                    </m:d>
                    <m:r>
                      <a:rPr lang="de-DE" i="1" dirty="0">
                        <a:solidFill>
                          <a:schemeClr val="accent1"/>
                        </a:solidFill>
                        <a:latin typeface="Cambria Math" panose="02040503050406030204" pitchFamily="18"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0.9</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0.6</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en-US" i="1" dirty="0">
                                <a:solidFill>
                                  <a:schemeClr val="accent1"/>
                                </a:solidFill>
                                <a:latin typeface="Cambria Math" panose="02040503050406030204" pitchFamily="18" charset="0"/>
                                <a:ea typeface="ＭＳ Ｐゴシック" charset="0"/>
                                <a:cs typeface="ＭＳ Ｐゴシック" charset="0"/>
                              </a:rPr>
                              <m:t>0.1+0.4</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en-US" i="1" dirty="0">
                                <a:solidFill>
                                  <a:schemeClr val="accent1"/>
                                </a:solidFill>
                                <a:latin typeface="Cambria Math" panose="02040503050406030204" pitchFamily="18" charset="0"/>
                                <a:ea typeface="ＭＳ Ｐゴシック" charset="0"/>
                                <a:cs typeface="ＭＳ Ｐゴシック" charset="0"/>
                              </a:rPr>
                              <m:t>0.1</m:t>
                            </m:r>
                          </m:e>
                        </m:d>
                        <m:r>
                          <a:rPr lang="en-US" i="1" dirty="0">
                            <a:solidFill>
                              <a:schemeClr val="accent1"/>
                            </a:solidFill>
                            <a:latin typeface="Cambria Math" panose="02040503050406030204" pitchFamily="18" charset="0"/>
                            <a:ea typeface="ＭＳ Ｐゴシック" charset="0"/>
                            <a:cs typeface="ＭＳ Ｐゴシック" charset="0"/>
                          </a:rPr>
                          <m:t>+0.1</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d>
                          <m:dPr>
                            <m:ctrlPr>
                              <a:rPr lang="en-US" i="1" dirty="0">
                                <a:solidFill>
                                  <a:schemeClr val="accent1"/>
                                </a:solidFill>
                                <a:latin typeface="Cambria Math" panose="02040503050406030204" pitchFamily="18" charset="0"/>
                                <a:ea typeface="ＭＳ Ｐゴシック" charset="0"/>
                                <a:cs typeface="ＭＳ Ｐゴシック" charset="0"/>
                              </a:rPr>
                            </m:ctrlPr>
                          </m:dPr>
                          <m:e>
                            <m:r>
                              <a:rPr lang="en-US" i="1" dirty="0">
                                <a:solidFill>
                                  <a:schemeClr val="accent1"/>
                                </a:solidFill>
                                <a:latin typeface="Cambria Math" panose="02040503050406030204" pitchFamily="18" charset="0"/>
                                <a:ea typeface="ＭＳ Ｐゴシック" charset="0"/>
                                <a:cs typeface="ＭＳ Ｐゴシック" charset="0"/>
                              </a:rPr>
                              <m:t>0.</m:t>
                            </m:r>
                            <m:r>
                              <a:rPr lang="de-DE" b="0" i="1" dirty="0" smtClean="0">
                                <a:solidFill>
                                  <a:schemeClr val="accent1"/>
                                </a:solidFill>
                                <a:latin typeface="Cambria Math" panose="02040503050406030204" pitchFamily="18" charset="0"/>
                                <a:ea typeface="ＭＳ Ｐゴシック" charset="0"/>
                                <a:cs typeface="ＭＳ Ｐゴシック" charset="0"/>
                              </a:rPr>
                              <m:t>4</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en-US" i="1" dirty="0">
                                <a:solidFill>
                                  <a:schemeClr val="accent1"/>
                                </a:solidFill>
                                <a:latin typeface="Cambria Math" panose="02040503050406030204" pitchFamily="18" charset="0"/>
                                <a:ea typeface="ＭＳ Ｐゴシック" charset="0"/>
                                <a:cs typeface="ＭＳ Ｐゴシック" charset="0"/>
                              </a:rPr>
                              <m:t>1.9+0.</m:t>
                            </m:r>
                            <m:r>
                              <a:rPr lang="de-DE" b="0" i="1" dirty="0" smtClean="0">
                                <a:solidFill>
                                  <a:schemeClr val="accent1"/>
                                </a:solidFill>
                                <a:latin typeface="Cambria Math" panose="02040503050406030204" pitchFamily="18" charset="0"/>
                                <a:ea typeface="ＭＳ Ｐゴシック" charset="0"/>
                                <a:cs typeface="ＭＳ Ｐゴシック" charset="0"/>
                              </a:rPr>
                              <m:t>6</m:t>
                            </m:r>
                            <m:r>
                              <a:rPr lang="en-US" i="1" dirty="0">
                                <a:solidFill>
                                  <a:schemeClr val="accent1"/>
                                </a:solidFill>
                                <a:latin typeface="Cambria Math" panose="02040503050406030204" pitchFamily="18" charset="0"/>
                                <a:ea typeface="Cambria Math" panose="02040503050406030204" pitchFamily="18" charset="0"/>
                                <a:cs typeface="ＭＳ Ｐゴシック" charset="0"/>
                              </a:rPr>
                              <m:t>∙</m:t>
                            </m:r>
                            <m:r>
                              <a:rPr lang="en-US" i="1" dirty="0">
                                <a:solidFill>
                                  <a:schemeClr val="accent1"/>
                                </a:solidFill>
                                <a:latin typeface="Cambria Math" panose="02040503050406030204" pitchFamily="18" charset="0"/>
                                <a:ea typeface="ＭＳ Ｐゴシック" charset="0"/>
                                <a:cs typeface="ＭＳ Ｐゴシック" charset="0"/>
                              </a:rPr>
                              <m:t>1.9</m:t>
                            </m:r>
                          </m:e>
                        </m:d>
                      </m:e>
                    </m:d>
                    <m:r>
                      <a:rPr lang="en-US" i="1" dirty="0">
                        <a:solidFill>
                          <a:schemeClr val="accent1"/>
                        </a:solidFill>
                        <a:latin typeface="Cambria Math" panose="02040503050406030204" pitchFamily="18" charset="0"/>
                        <a:ea typeface="ＭＳ Ｐゴシック" charset="0"/>
                        <a:cs typeface="ＭＳ Ｐゴシック" charset="0"/>
                      </a:rPr>
                      <m:t>=</m:t>
                    </m:r>
                    <m:r>
                      <a:rPr lang="de-DE" i="1" dirty="0">
                        <a:solidFill>
                          <a:schemeClr val="accent1"/>
                        </a:solidFill>
                        <a:latin typeface="Cambria Math" panose="02040503050406030204" pitchFamily="18" charset="0"/>
                        <a:ea typeface="ＭＳ Ｐゴシック" charset="0"/>
                        <a:cs typeface="ＭＳ Ｐゴシック" charset="0"/>
                      </a:rPr>
                      <m:t>1</m:t>
                    </m:r>
                    <m:r>
                      <a:rPr lang="en-US" i="1" dirty="0">
                        <a:solidFill>
                          <a:schemeClr val="accent1"/>
                        </a:solidFill>
                        <a:latin typeface="Cambria Math" panose="02040503050406030204" pitchFamily="18" charset="0"/>
                        <a:ea typeface="ＭＳ Ｐゴシック" charset="0"/>
                        <a:cs typeface="ＭＳ Ｐゴシック" charset="0"/>
                      </a:rPr>
                      <m:t>.28</m:t>
                    </m:r>
                  </m:oMath>
                </a14:m>
                <a:endParaRPr lang="en-GB" sz="1100" dirty="0">
                  <a:solidFill>
                    <a:schemeClr val="accent1"/>
                  </a:solidFill>
                </a:endParaRPr>
              </a:p>
              <a:p>
                <a:pPr marL="0" lvl="1" algn="ctr"/>
                <a14:m>
                  <m:oMathPara xmlns:m="http://schemas.openxmlformats.org/officeDocument/2006/math">
                    <m:oMathParaPr>
                      <m:jc m:val="centerGroup"/>
                    </m:oMathParaPr>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de-DE" i="1" dirty="0">
                          <a:solidFill>
                            <a:schemeClr val="accent1"/>
                          </a:solidFill>
                          <a:latin typeface="Cambria Math" panose="02040503050406030204" pitchFamily="18" charset="0"/>
                        </a:rPr>
                        <m:t>, </m:t>
                      </m:r>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de-DE" i="1" dirty="0">
                          <a:solidFill>
                            <a:schemeClr val="accent1"/>
                          </a:solidFill>
                          <a:latin typeface="Cambria Math" panose="02040503050406030204" pitchFamily="18" charset="0"/>
                        </a:rPr>
                        <m:t>,</m:t>
                      </m:r>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oMath>
                  </m:oMathPara>
                </a14:m>
                <a:endParaRPr lang="de-DE" dirty="0">
                  <a:solidFill>
                    <a:schemeClr val="accent1"/>
                  </a:solidFill>
                </a:endParaRPr>
              </a:p>
              <a:p>
                <a:pPr marL="0" lvl="1" algn="ctr"/>
                <a14:m>
                  <m:oMathPara xmlns:m="http://schemas.openxmlformats.org/officeDocument/2006/math">
                    <m:oMathParaPr>
                      <m:jc m:val="centerGroup"/>
                    </m:oMathParaPr>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e>
                          </m:d>
                        </m:sub>
                      </m:sSub>
                      <m:d>
                        <m:dPr>
                          <m:ctrlPr>
                            <a:rPr lang="en-US" i="1" dirty="0">
                              <a:solidFill>
                                <a:schemeClr val="accent1"/>
                              </a:solidFill>
                              <a:latin typeface="Cambria Math" panose="02040503050406030204" pitchFamily="18" charset="0"/>
                            </a:rPr>
                          </m:ctrlPr>
                        </m:dPr>
                        <m:e>
                          <m:r>
                            <a:rPr lang="de-DE" dirty="0">
                              <a:solidFill>
                                <a:schemeClr val="accent1"/>
                              </a:solidFill>
                              <a:latin typeface="Cambria Math" panose="02040503050406030204" pitchFamily="18" charset="0"/>
                            </a:rPr>
                            <m:t>1</m:t>
                          </m:r>
                        </m:e>
                      </m:d>
                      <m:r>
                        <a:rPr lang="de-DE" i="1" dirty="0">
                          <a:solidFill>
                            <a:schemeClr val="accent1"/>
                          </a:solidFill>
                          <a:latin typeface="Cambria Math" panose="02040503050406030204" pitchFamily="18" charset="0"/>
                        </a:rPr>
                        <m:t>, </m:t>
                      </m:r>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de-DE" dirty="0">
                              <a:solidFill>
                                <a:schemeClr val="accent1"/>
                              </a:solidFill>
                              <a:latin typeface="Cambria Math" panose="02040503050406030204" pitchFamily="18" charset="0"/>
                            </a:rPr>
                            <m:t>1</m:t>
                          </m:r>
                        </m:e>
                      </m:d>
                      <m:r>
                        <a:rPr lang="de-DE" i="1" dirty="0">
                          <a:solidFill>
                            <a:schemeClr val="accent1"/>
                          </a:solidFill>
                          <a:latin typeface="Cambria Math" panose="02040503050406030204" pitchFamily="18" charset="0"/>
                        </a:rPr>
                        <m:t>,</m:t>
                      </m:r>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𝑔𝑜</m:t>
                              </m:r>
                            </m:e>
                          </m:d>
                        </m:sub>
                      </m:sSub>
                      <m:d>
                        <m:dPr>
                          <m:ctrlPr>
                            <a:rPr lang="en-US" i="1" dirty="0">
                              <a:solidFill>
                                <a:schemeClr val="accent1"/>
                              </a:solidFill>
                              <a:latin typeface="Cambria Math" panose="02040503050406030204" pitchFamily="18" charset="0"/>
                            </a:rPr>
                          </m:ctrlPr>
                        </m:dPr>
                        <m:e>
                          <m:r>
                            <a:rPr lang="de-DE" dirty="0">
                              <a:solidFill>
                                <a:schemeClr val="accent1"/>
                              </a:solidFill>
                              <a:latin typeface="Cambria Math" panose="02040503050406030204" pitchFamily="18" charset="0"/>
                            </a:rPr>
                            <m:t>1</m:t>
                          </m:r>
                        </m:e>
                      </m:d>
                    </m:oMath>
                  </m:oMathPara>
                </a14:m>
                <a:endParaRPr lang="en-GB" dirty="0">
                  <a:solidFill>
                    <a:schemeClr val="accent1"/>
                  </a:solidFill>
                </a:endParaRPr>
              </a:p>
            </p:txBody>
          </p:sp>
        </mc:Choice>
        <mc:Fallback xmlns="">
          <p:sp>
            <p:nvSpPr>
              <p:cNvPr id="28" name="Rectangle 27">
                <a:extLst>
                  <a:ext uri="{FF2B5EF4-FFF2-40B4-BE49-F238E27FC236}">
                    <a16:creationId xmlns:a16="http://schemas.microsoft.com/office/drawing/2014/main" id="{90F3030B-B081-024E-8B10-3D21A4B6841C}"/>
                  </a:ext>
                </a:extLst>
              </p:cNvPr>
              <p:cNvSpPr>
                <a:spLocks noRot="1" noChangeAspect="1" noMove="1" noResize="1" noEditPoints="1" noAdjustHandles="1" noChangeArrowheads="1" noChangeShapeType="1" noTextEdit="1"/>
              </p:cNvSpPr>
              <p:nvPr/>
            </p:nvSpPr>
            <p:spPr>
              <a:xfrm>
                <a:off x="1524001" y="4016396"/>
                <a:ext cx="9148575" cy="1943096"/>
              </a:xfrm>
              <a:prstGeom prst="rect">
                <a:avLst/>
              </a:prstGeom>
              <a:blipFill>
                <a:blip r:embed="rId6"/>
                <a:stretch>
                  <a:fillRect b="-649"/>
                </a:stretch>
              </a:blipFill>
            </p:spPr>
            <p:txBody>
              <a:bodyPr/>
              <a:lstStyle/>
              <a:p>
                <a:r>
                  <a:rPr lang="en-DE">
                    <a:noFill/>
                  </a:rPr>
                  <a:t> </a:t>
                </a:r>
              </a:p>
            </p:txBody>
          </p:sp>
        </mc:Fallback>
      </mc:AlternateContent>
    </p:spTree>
    <p:extLst>
      <p:ext uri="{BB962C8B-B14F-4D97-AF65-F5344CB8AC3E}">
        <p14:creationId xmlns:p14="http://schemas.microsoft.com/office/powerpoint/2010/main" val="256790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1881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881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81" grpId="0" animBg="1"/>
      <p:bldP spid="82" grpId="0" animBg="1"/>
      <p:bldP spid="36" grpId="0" animBg="1"/>
      <p:bldP spid="34" grpId="0" animBg="1"/>
      <p:bldP spid="5" grpId="0"/>
      <p:bldP spid="4" grpId="0" animBg="1"/>
      <p:bldP spid="26" grpId="0"/>
      <p:bldP spid="39" grpId="0" animBg="1"/>
      <p:bldP spid="40" grpId="0" animBg="1"/>
      <p:bldP spid="41" grpId="0"/>
      <p:bldP spid="75" grpId="0"/>
      <p:bldP spid="118814" grpId="0"/>
      <p:bldP spid="8" grpId="0"/>
      <p:bldP spid="44" grpId="0"/>
      <p:bldP spid="46" grpId="0" animBg="1"/>
      <p:bldP spid="9" grpId="0" animBg="1"/>
      <p:bldP spid="10" grpId="0"/>
      <p:bldP spid="37" grpId="0" animBg="1"/>
      <p:bldP spid="38" grpId="0"/>
      <p:bldP spid="47" grpId="0" animBg="1"/>
      <p:bldP spid="48" grpId="0"/>
      <p:bldP spid="49" grpId="0" animBg="1"/>
      <p:bldP spid="50" grpId="0"/>
      <p:bldP spid="51" grpId="0" animBg="1"/>
      <p:bldP spid="52" grpId="0"/>
      <p:bldP spid="53" grpId="0" animBg="1"/>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el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114690" name="Inhaltsplatzhalter 2"/>
              <p:cNvSpPr>
                <a:spLocks noGrp="1"/>
              </p:cNvSpPr>
              <p:nvPr>
                <p:ph idx="1"/>
              </p:nvPr>
            </p:nvSpPr>
            <p:spPr/>
            <p:txBody>
              <a:bodyPr>
                <a:normAutofit/>
              </a:bodyPr>
              <a:lstStyle/>
              <a:p>
                <a:r>
                  <a:rPr lang="en-GB" dirty="0"/>
                  <a:t>8 distinct depth-2 plans for state </a:t>
                </a:r>
                <a14:m>
                  <m:oMath xmlns:m="http://schemas.openxmlformats.org/officeDocument/2006/math">
                    <m:r>
                      <a:rPr lang="en-GB" i="1" dirty="0" smtClean="0">
                        <a:latin typeface="Cambria Math" panose="02040503050406030204" pitchFamily="18" charset="0"/>
                      </a:rPr>
                      <m:t>1</m:t>
                    </m:r>
                  </m:oMath>
                </a14:m>
                <a:endParaRPr lang="en-GB" dirty="0"/>
              </a:p>
              <a:p>
                <a:pPr lvl="1"/>
                <a:r>
                  <a:rPr lang="en-GB" dirty="0"/>
                  <a:t>4 are suboptimal across the entire belief space (dashed lines)</a:t>
                </a:r>
              </a:p>
              <a:p>
                <a:pPr lvl="1">
                  <a:tabLst>
                    <a:tab pos="4262438" algn="l"/>
                  </a:tabLst>
                </a:pPr>
                <a:r>
                  <a:rPr lang="en-GB" dirty="0"/>
                  <a:t>With probability </a:t>
                </a:r>
                <a14:m>
                  <m:oMath xmlns:m="http://schemas.openxmlformats.org/officeDocument/2006/math">
                    <m:r>
                      <a:rPr lang="de-DE" b="0" i="1" smtClean="0">
                        <a:latin typeface="Cambria Math" panose="02040503050406030204" pitchFamily="18" charset="0"/>
                      </a:rPr>
                      <m:t>𝑏</m:t>
                    </m:r>
                    <m:r>
                      <a:rPr lang="de-DE" b="0" i="1" smtClean="0">
                        <a:latin typeface="Cambria Math" panose="02040503050406030204" pitchFamily="18" charset="0"/>
                      </a:rPr>
                      <m:t>(1)=0</m:t>
                    </m:r>
                  </m:oMath>
                </a14:m>
                <a:endParaRPr lang="en-GB" dirty="0"/>
              </a:p>
              <a:p>
                <a:pPr lvl="2">
                  <a:tabLst>
                    <a:tab pos="4262438" algn="l"/>
                  </a:tabLst>
                </a:pPr>
                <a14:m>
                  <m:oMath xmlns:m="http://schemas.openxmlformats.org/officeDocument/2006/math">
                    <m:sSub>
                      <m:sSubPr>
                        <m:ctrlPr>
                          <a:rPr lang="en-GB" i="1">
                            <a:solidFill>
                              <a:srgbClr val="FFC000"/>
                            </a:solidFill>
                            <a:latin typeface="Cambria Math" panose="02040503050406030204" pitchFamily="18" charset="0"/>
                          </a:rPr>
                        </m:ctrlPr>
                      </m:sSubPr>
                      <m:e>
                        <m:r>
                          <a:rPr lang="en-GB">
                            <a:solidFill>
                              <a:srgbClr val="FFC000"/>
                            </a:solidFill>
                            <a:latin typeface="Cambria Math" panose="02040503050406030204" pitchFamily="18" charset="0"/>
                          </a:rPr>
                          <m:t>𝑢</m:t>
                        </m:r>
                      </m:e>
                      <m:sub>
                        <m:d>
                          <m:dPr>
                            <m:begChr m:val="["/>
                            <m:endChr m:val="]"/>
                            <m:ctrlPr>
                              <a:rPr lang="en-GB" i="1">
                                <a:solidFill>
                                  <a:srgbClr val="FFC000"/>
                                </a:solidFill>
                                <a:latin typeface="Cambria Math" panose="02040503050406030204" pitchFamily="18" charset="0"/>
                              </a:rPr>
                            </m:ctrlPr>
                          </m:dPr>
                          <m:e>
                            <m:r>
                              <a:rPr lang="en-GB">
                                <a:solidFill>
                                  <a:srgbClr val="FFC000"/>
                                </a:solidFill>
                                <a:latin typeface="Cambria Math" panose="02040503050406030204" pitchFamily="18" charset="0"/>
                              </a:rPr>
                              <m:t>𝑠𝑡𝑎𝑦</m:t>
                            </m:r>
                            <m:r>
                              <a:rPr lang="en-GB" i="1">
                                <a:solidFill>
                                  <a:srgbClr val="FFC000"/>
                                </a:solidFill>
                                <a:latin typeface="Cambria Math" panose="02040503050406030204" pitchFamily="18" charset="0"/>
                              </a:rPr>
                              <m:t>,</m:t>
                            </m:r>
                            <m:r>
                              <a:rPr lang="en-GB" i="1">
                                <a:solidFill>
                                  <a:srgbClr val="FFC000"/>
                                </a:solidFill>
                                <a:latin typeface="Cambria Math" panose="02040503050406030204" pitchFamily="18" charset="0"/>
                              </a:rPr>
                              <m:t>𝑠𝑡𝑎𝑦</m:t>
                            </m:r>
                            <m:r>
                              <a:rPr lang="en-GB" i="1">
                                <a:solidFill>
                                  <a:srgbClr val="FFC000"/>
                                </a:solidFill>
                                <a:latin typeface="Cambria Math" panose="02040503050406030204" pitchFamily="18" charset="0"/>
                              </a:rPr>
                              <m:t>/</m:t>
                            </m:r>
                            <m:r>
                              <a:rPr lang="en-GB" i="1">
                                <a:solidFill>
                                  <a:srgbClr val="FFC000"/>
                                </a:solidFill>
                                <a:latin typeface="Cambria Math" panose="02040503050406030204" pitchFamily="18" charset="0"/>
                              </a:rPr>
                              <m:t>𝑠𝑡𝑎𝑦</m:t>
                            </m:r>
                          </m:e>
                        </m:d>
                      </m:sub>
                    </m:sSub>
                    <m:d>
                      <m:dPr>
                        <m:ctrlPr>
                          <a:rPr lang="en-GB" i="1">
                            <a:solidFill>
                              <a:srgbClr val="FFC000"/>
                            </a:solidFill>
                            <a:latin typeface="Cambria Math" panose="02040503050406030204" pitchFamily="18" charset="0"/>
                          </a:rPr>
                        </m:ctrlPr>
                      </m:dPr>
                      <m:e>
                        <m:r>
                          <a:rPr lang="de-DE">
                            <a:solidFill>
                              <a:srgbClr val="FFC000"/>
                            </a:solidFill>
                            <a:latin typeface="Cambria Math" panose="02040503050406030204" pitchFamily="18" charset="0"/>
                          </a:rPr>
                          <m:t>0</m:t>
                        </m:r>
                      </m:e>
                    </m:d>
                    <m:r>
                      <a:rPr lang="en-GB" i="1">
                        <a:solidFill>
                          <a:srgbClr val="FFC000"/>
                        </a:solidFill>
                        <a:latin typeface="Cambria Math" panose="02040503050406030204" pitchFamily="18" charset="0"/>
                      </a:rPr>
                      <m:t>=</m:t>
                    </m:r>
                    <m:r>
                      <a:rPr lang="de-DE" i="1">
                        <a:solidFill>
                          <a:srgbClr val="FFC000"/>
                        </a:solidFill>
                        <a:latin typeface="Cambria Math" panose="02040503050406030204" pitchFamily="18" charset="0"/>
                      </a:rPr>
                      <m:t>0</m:t>
                    </m:r>
                    <m:r>
                      <a:rPr lang="en-GB" i="1">
                        <a:solidFill>
                          <a:srgbClr val="FFC000"/>
                        </a:solidFill>
                        <a:latin typeface="Cambria Math" panose="02040503050406030204" pitchFamily="18" charset="0"/>
                        <a:ea typeface="ＭＳ Ｐゴシック" charset="0"/>
                        <a:cs typeface="ＭＳ Ｐゴシック" charset="0"/>
                      </a:rPr>
                      <m:t>.2</m:t>
                    </m:r>
                  </m:oMath>
                </a14:m>
                <a:endParaRPr lang="de-DE" i="1" dirty="0">
                  <a:solidFill>
                    <a:srgbClr val="FFC000"/>
                  </a:solidFill>
                  <a:latin typeface="Cambria Math" panose="02040503050406030204" pitchFamily="18" charset="0"/>
                  <a:ea typeface="ＭＳ Ｐゴシック" charset="0"/>
                  <a:cs typeface="ＭＳ Ｐゴシック" charset="0"/>
                </a:endParaRPr>
              </a:p>
              <a:p>
                <a:pPr lvl="2">
                  <a:tabLst>
                    <a:tab pos="4262438" algn="l"/>
                  </a:tabLst>
                </a:pPr>
                <a14:m>
                  <m:oMath xmlns:m="http://schemas.openxmlformats.org/officeDocument/2006/math">
                    <m:sSub>
                      <m:sSubPr>
                        <m:ctrlPr>
                          <a:rPr lang="de-DE" i="1" dirty="0">
                            <a:solidFill>
                              <a:schemeClr val="accent1"/>
                            </a:solidFill>
                            <a:latin typeface="Cambria Math" panose="02040503050406030204" pitchFamily="18" charset="0"/>
                          </a:rPr>
                        </m:ctrlPr>
                      </m:sSubPr>
                      <m:e>
                        <m:r>
                          <a:rPr lang="en-US" dirty="0">
                            <a:solidFill>
                              <a:schemeClr val="accent1"/>
                            </a:solidFill>
                            <a:latin typeface="Cambria Math" panose="02040503050406030204" pitchFamily="18" charset="0"/>
                          </a:rPr>
                          <m:t>𝑢</m:t>
                        </m:r>
                      </m:e>
                      <m:sub>
                        <m:d>
                          <m:dPr>
                            <m:begChr m:val="["/>
                            <m:endChr m:val="]"/>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𝑔𝑜</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rPr>
                              <m:t>𝑠𝑡𝑎𝑦</m:t>
                            </m:r>
                          </m:e>
                        </m:d>
                      </m:sub>
                    </m:sSub>
                    <m:d>
                      <m:dPr>
                        <m:ctrlPr>
                          <a:rPr lang="en-US" i="1" dirty="0">
                            <a:solidFill>
                              <a:schemeClr val="accent1"/>
                            </a:solidFill>
                            <a:latin typeface="Cambria Math" panose="02040503050406030204" pitchFamily="18" charset="0"/>
                          </a:rPr>
                        </m:ctrlPr>
                      </m:dPr>
                      <m:e>
                        <m:r>
                          <a:rPr lang="en-US" dirty="0">
                            <a:solidFill>
                              <a:schemeClr val="accent1"/>
                            </a:solidFill>
                            <a:latin typeface="Cambria Math" panose="02040503050406030204" pitchFamily="18" charset="0"/>
                          </a:rPr>
                          <m:t>0</m:t>
                        </m:r>
                      </m:e>
                    </m:d>
                    <m:r>
                      <a:rPr lang="de-DE" i="1" dirty="0">
                        <a:solidFill>
                          <a:schemeClr val="accent1"/>
                        </a:solidFill>
                        <a:latin typeface="Cambria Math" panose="02040503050406030204" pitchFamily="18" charset="0"/>
                      </a:rPr>
                      <m:t>=1.7</m:t>
                    </m:r>
                  </m:oMath>
                </a14:m>
                <a:endParaRPr lang="en-GB" dirty="0"/>
              </a:p>
              <a:p>
                <a:pPr lvl="1">
                  <a:tabLst>
                    <a:tab pos="4262438" algn="l"/>
                  </a:tabLst>
                </a:pPr>
                <a:r>
                  <a:rPr lang="en-GB" dirty="0"/>
                  <a:t>With probability </a:t>
                </a:r>
                <a14:m>
                  <m:oMath xmlns:m="http://schemas.openxmlformats.org/officeDocument/2006/math">
                    <m:r>
                      <a:rPr lang="de-DE" i="1">
                        <a:latin typeface="Cambria Math" panose="02040503050406030204" pitchFamily="18" charset="0"/>
                      </a:rPr>
                      <m:t>𝑏</m:t>
                    </m:r>
                    <m:r>
                      <a:rPr lang="de-DE" i="1">
                        <a:latin typeface="Cambria Math" panose="02040503050406030204" pitchFamily="18" charset="0"/>
                      </a:rPr>
                      <m:t>(1)=1</m:t>
                    </m:r>
                  </m:oMath>
                </a14:m>
                <a:r>
                  <a:rPr lang="en-GB" dirty="0"/>
                  <a:t>:</a:t>
                </a:r>
              </a:p>
              <a:p>
                <a:pPr lvl="2">
                  <a:tabLst>
                    <a:tab pos="4664075" algn="l"/>
                  </a:tabLst>
                </a:pPr>
                <a14:m>
                  <m:oMath xmlns:m="http://schemas.openxmlformats.org/officeDocument/2006/math">
                    <m:sSub>
                      <m:sSubPr>
                        <m:ctrlPr>
                          <a:rPr lang="en-GB" i="1">
                            <a:solidFill>
                              <a:srgbClr val="FFC000"/>
                            </a:solidFill>
                            <a:latin typeface="Cambria Math" panose="02040503050406030204" pitchFamily="18" charset="0"/>
                          </a:rPr>
                        </m:ctrlPr>
                      </m:sSubPr>
                      <m:e>
                        <m:r>
                          <a:rPr lang="en-GB">
                            <a:solidFill>
                              <a:srgbClr val="FFC000"/>
                            </a:solidFill>
                            <a:latin typeface="Cambria Math" panose="02040503050406030204" pitchFamily="18" charset="0"/>
                          </a:rPr>
                          <m:t>𝑢</m:t>
                        </m:r>
                      </m:e>
                      <m:sub>
                        <m:d>
                          <m:dPr>
                            <m:begChr m:val="["/>
                            <m:endChr m:val="]"/>
                            <m:ctrlPr>
                              <a:rPr lang="en-GB" i="1">
                                <a:solidFill>
                                  <a:srgbClr val="FFC000"/>
                                </a:solidFill>
                                <a:latin typeface="Cambria Math" panose="02040503050406030204" pitchFamily="18" charset="0"/>
                              </a:rPr>
                            </m:ctrlPr>
                          </m:dPr>
                          <m:e>
                            <m:r>
                              <a:rPr lang="en-GB">
                                <a:solidFill>
                                  <a:srgbClr val="FFC000"/>
                                </a:solidFill>
                                <a:latin typeface="Cambria Math" panose="02040503050406030204" pitchFamily="18" charset="0"/>
                              </a:rPr>
                              <m:t>𝑠𝑡𝑎𝑦</m:t>
                            </m:r>
                            <m:r>
                              <a:rPr lang="en-GB" i="1">
                                <a:solidFill>
                                  <a:srgbClr val="FFC000"/>
                                </a:solidFill>
                                <a:latin typeface="Cambria Math" panose="02040503050406030204" pitchFamily="18" charset="0"/>
                              </a:rPr>
                              <m:t>,</m:t>
                            </m:r>
                            <m:r>
                              <a:rPr lang="en-GB" i="1">
                                <a:solidFill>
                                  <a:srgbClr val="FFC000"/>
                                </a:solidFill>
                                <a:latin typeface="Cambria Math" panose="02040503050406030204" pitchFamily="18" charset="0"/>
                              </a:rPr>
                              <m:t>𝑠𝑡𝑎𝑦</m:t>
                            </m:r>
                            <m:r>
                              <a:rPr lang="en-GB" i="1">
                                <a:solidFill>
                                  <a:srgbClr val="FFC000"/>
                                </a:solidFill>
                                <a:latin typeface="Cambria Math" panose="02040503050406030204" pitchFamily="18" charset="0"/>
                              </a:rPr>
                              <m:t>/</m:t>
                            </m:r>
                            <m:r>
                              <a:rPr lang="en-GB" i="1">
                                <a:solidFill>
                                  <a:srgbClr val="FFC000"/>
                                </a:solidFill>
                                <a:latin typeface="Cambria Math" panose="02040503050406030204" pitchFamily="18" charset="0"/>
                              </a:rPr>
                              <m:t>𝑠𝑡𝑎𝑦</m:t>
                            </m:r>
                          </m:e>
                        </m:d>
                      </m:sub>
                    </m:sSub>
                    <m:d>
                      <m:dPr>
                        <m:ctrlPr>
                          <a:rPr lang="en-GB" i="1">
                            <a:solidFill>
                              <a:srgbClr val="FFC000"/>
                            </a:solidFill>
                            <a:latin typeface="Cambria Math" panose="02040503050406030204" pitchFamily="18" charset="0"/>
                          </a:rPr>
                        </m:ctrlPr>
                      </m:dPr>
                      <m:e>
                        <m:r>
                          <a:rPr lang="en-GB">
                            <a:solidFill>
                              <a:srgbClr val="FFC000"/>
                            </a:solidFill>
                            <a:latin typeface="Cambria Math" panose="02040503050406030204" pitchFamily="18" charset="0"/>
                          </a:rPr>
                          <m:t>1</m:t>
                        </m:r>
                      </m:e>
                    </m:d>
                    <m:r>
                      <a:rPr lang="en-GB" i="1">
                        <a:solidFill>
                          <a:srgbClr val="FFC000"/>
                        </a:solidFill>
                        <a:latin typeface="Cambria Math" panose="02040503050406030204" pitchFamily="18" charset="0"/>
                      </a:rPr>
                      <m:t>=</m:t>
                    </m:r>
                    <m:r>
                      <a:rPr lang="en-GB" i="1">
                        <a:solidFill>
                          <a:srgbClr val="FFC000"/>
                        </a:solidFill>
                        <a:latin typeface="Cambria Math" panose="02040503050406030204" pitchFamily="18" charset="0"/>
                        <a:ea typeface="ＭＳ Ｐゴシック" charset="0"/>
                        <a:cs typeface="ＭＳ Ｐゴシック" charset="0"/>
                      </a:rPr>
                      <m:t>2.72</m:t>
                    </m:r>
                  </m:oMath>
                </a14:m>
                <a:endParaRPr lang="de-DE" i="1" dirty="0">
                  <a:solidFill>
                    <a:srgbClr val="FFC000"/>
                  </a:solidFill>
                  <a:latin typeface="Cambria Math" panose="02040503050406030204" pitchFamily="18" charset="0"/>
                  <a:ea typeface="ＭＳ Ｐゴシック" charset="0"/>
                  <a:cs typeface="ＭＳ Ｐゴシック" charset="0"/>
                </a:endParaRPr>
              </a:p>
              <a:p>
                <a:pPr lvl="2">
                  <a:tabLst>
                    <a:tab pos="4664075" algn="l"/>
                  </a:tabLst>
                </a:pPr>
                <a14:m>
                  <m:oMath xmlns:m="http://schemas.openxmlformats.org/officeDocument/2006/math">
                    <m:sSub>
                      <m:sSubPr>
                        <m:ctrlPr>
                          <a:rPr lang="en-GB" i="1">
                            <a:solidFill>
                              <a:schemeClr val="accent1"/>
                            </a:solidFill>
                            <a:latin typeface="Cambria Math" panose="02040503050406030204" pitchFamily="18" charset="0"/>
                          </a:rPr>
                        </m:ctrlPr>
                      </m:sSubPr>
                      <m:e>
                        <m:r>
                          <a:rPr lang="en-GB">
                            <a:solidFill>
                              <a:schemeClr val="accent1"/>
                            </a:solidFill>
                            <a:latin typeface="Cambria Math" panose="02040503050406030204" pitchFamily="18" charset="0"/>
                          </a:rPr>
                          <m:t>𝑢</m:t>
                        </m:r>
                      </m:e>
                      <m:sub>
                        <m:d>
                          <m:dPr>
                            <m:begChr m:val="["/>
                            <m:endChr m:val="]"/>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𝑔𝑜</m:t>
                            </m:r>
                            <m:r>
                              <a:rPr lang="en-GB" i="1">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𝑠𝑡𝑎𝑦</m:t>
                            </m:r>
                            <m:r>
                              <a:rPr lang="en-GB" i="1">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𝑠𝑡𝑎𝑦</m:t>
                            </m:r>
                          </m:e>
                        </m:d>
                      </m:sub>
                    </m:sSub>
                    <m:d>
                      <m:dPr>
                        <m:ctrlPr>
                          <a:rPr lang="en-GB" i="1">
                            <a:solidFill>
                              <a:schemeClr val="accent1"/>
                            </a:solidFill>
                            <a:latin typeface="Cambria Math" panose="02040503050406030204" pitchFamily="18" charset="0"/>
                          </a:rPr>
                        </m:ctrlPr>
                      </m:dPr>
                      <m:e>
                        <m:r>
                          <a:rPr lang="en-GB">
                            <a:solidFill>
                              <a:schemeClr val="accent1"/>
                            </a:solidFill>
                            <a:latin typeface="Cambria Math" panose="02040503050406030204" pitchFamily="18" charset="0"/>
                          </a:rPr>
                          <m:t>1</m:t>
                        </m:r>
                      </m:e>
                    </m:d>
                    <m:r>
                      <a:rPr lang="en-GB" i="1">
                        <a:solidFill>
                          <a:schemeClr val="accent1"/>
                        </a:solidFill>
                        <a:latin typeface="Cambria Math" panose="02040503050406030204" pitchFamily="18" charset="0"/>
                      </a:rPr>
                      <m:t>=</m:t>
                    </m:r>
                    <m:r>
                      <a:rPr lang="en-GB" i="1">
                        <a:solidFill>
                          <a:schemeClr val="accent1"/>
                        </a:solidFill>
                        <a:latin typeface="Cambria Math" panose="02040503050406030204" pitchFamily="18" charset="0"/>
                        <a:ea typeface="ＭＳ Ｐゴシック" charset="0"/>
                        <a:cs typeface="ＭＳ Ｐゴシック" charset="0"/>
                      </a:rPr>
                      <m:t>1.28</m:t>
                    </m:r>
                  </m:oMath>
                </a14:m>
                <a:endParaRPr lang="en-GB" dirty="0">
                  <a:solidFill>
                    <a:schemeClr val="accent1"/>
                  </a:solidFill>
                </a:endParaRPr>
              </a:p>
              <a:p>
                <a:pPr lvl="1"/>
                <a:endParaRPr lang="en-GB" dirty="0"/>
              </a:p>
              <a:p>
                <a:pPr lvl="1"/>
                <a:endParaRPr lang="en-GB" dirty="0"/>
              </a:p>
            </p:txBody>
          </p:sp>
        </mc:Choice>
        <mc:Fallback xmlns="">
          <p:sp>
            <p:nvSpPr>
              <p:cNvPr id="114690"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D61B4FE4-FA7D-2346-A82D-9F41D112F5E0}"/>
              </a:ext>
            </a:extLst>
          </p:cNvPr>
          <p:cNvSpPr>
            <a:spLocks noGrp="1"/>
          </p:cNvSpPr>
          <p:nvPr>
            <p:ph type="dt" sz="half" idx="2"/>
          </p:nvPr>
        </p:nvSpPr>
        <p:spPr/>
        <p:txBody>
          <a:bodyPr/>
          <a:lstStyle/>
          <a:p>
            <a:r>
              <a:rPr lang="de-DE"/>
              <a:t>Decision Extensions</a:t>
            </a:r>
            <a:endParaRPr lang="de-DE" dirty="0"/>
          </a:p>
        </p:txBody>
      </p:sp>
      <p:sp>
        <p:nvSpPr>
          <p:cNvPr id="3" name="Footer Placeholder 2">
            <a:extLst>
              <a:ext uri="{FF2B5EF4-FFF2-40B4-BE49-F238E27FC236}">
                <a16:creationId xmlns:a16="http://schemas.microsoft.com/office/drawing/2014/main" id="{792A7265-C047-934C-11D9-ED63E84283D7}"/>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4E1296FB-E524-CA42-9272-DC02338CB24B}"/>
              </a:ext>
            </a:extLst>
          </p:cNvPr>
          <p:cNvSpPr>
            <a:spLocks noGrp="1"/>
          </p:cNvSpPr>
          <p:nvPr>
            <p:ph type="sldNum" sz="quarter" idx="4"/>
          </p:nvPr>
        </p:nvSpPr>
        <p:spPr/>
        <p:txBody>
          <a:bodyPr/>
          <a:lstStyle/>
          <a:p>
            <a:fld id="{67C9959E-8E6B-B04C-9955-EA096F41CA7A}" type="slidenum">
              <a:rPr lang="en-GB" smtClean="0"/>
              <a:pPr/>
              <a:t>19</a:t>
            </a:fld>
            <a:endParaRPr lang="en-GB"/>
          </a:p>
        </p:txBody>
      </p:sp>
      <p:grpSp>
        <p:nvGrpSpPr>
          <p:cNvPr id="114702" name="Group 114701">
            <a:extLst>
              <a:ext uri="{FF2B5EF4-FFF2-40B4-BE49-F238E27FC236}">
                <a16:creationId xmlns:a16="http://schemas.microsoft.com/office/drawing/2014/main" id="{2BB8D8EF-26BB-F54F-8EC1-ECAE6A0FC130}"/>
              </a:ext>
            </a:extLst>
          </p:cNvPr>
          <p:cNvGrpSpPr/>
          <p:nvPr/>
        </p:nvGrpSpPr>
        <p:grpSpPr>
          <a:xfrm>
            <a:off x="7519693" y="2726493"/>
            <a:ext cx="4311982" cy="3179421"/>
            <a:chOff x="4601370" y="2301923"/>
            <a:chExt cx="3551997" cy="2619049"/>
          </a:xfrm>
        </p:grpSpPr>
        <p:cxnSp>
          <p:nvCxnSpPr>
            <p:cNvPr id="9" name="Straight Connector 8">
              <a:extLst>
                <a:ext uri="{FF2B5EF4-FFF2-40B4-BE49-F238E27FC236}">
                  <a16:creationId xmlns:a16="http://schemas.microsoft.com/office/drawing/2014/main" id="{45E50532-842C-9241-9DE5-A25C7800B090}"/>
                </a:ext>
              </a:extLst>
            </p:cNvPr>
            <p:cNvCxnSpPr>
              <a:cxnSpLocks/>
            </p:cNvCxnSpPr>
            <p:nvPr/>
          </p:nvCxnSpPr>
          <p:spPr>
            <a:xfrm>
              <a:off x="5325204" y="2441858"/>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F697AD-3E76-CA47-AE7A-C390C7316C68}"/>
                </a:ext>
              </a:extLst>
            </p:cNvPr>
            <p:cNvCxnSpPr>
              <a:cxnSpLocks/>
            </p:cNvCxnSpPr>
            <p:nvPr/>
          </p:nvCxnSpPr>
          <p:spPr>
            <a:xfrm flipH="1">
              <a:off x="5322019" y="4300474"/>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519120-CEF2-0E4E-BFA8-E5E76CA3A18D}"/>
                </a:ext>
              </a:extLst>
            </p:cNvPr>
            <p:cNvSpPr txBox="1"/>
            <p:nvPr/>
          </p:nvSpPr>
          <p:spPr>
            <a:xfrm>
              <a:off x="4992727" y="2301923"/>
              <a:ext cx="227386" cy="253531"/>
            </a:xfrm>
            <a:prstGeom prst="rect">
              <a:avLst/>
            </a:prstGeom>
            <a:noFill/>
          </p:spPr>
          <p:txBody>
            <a:bodyPr wrap="none" rtlCol="0">
              <a:spAutoFit/>
            </a:bodyPr>
            <a:lstStyle/>
            <a:p>
              <a:r>
                <a:rPr lang="en-GB" sz="1400" dirty="0"/>
                <a:t>3</a:t>
              </a:r>
            </a:p>
          </p:txBody>
        </p:sp>
        <p:sp>
          <p:nvSpPr>
            <p:cNvPr id="12" name="TextBox 11">
              <a:extLst>
                <a:ext uri="{FF2B5EF4-FFF2-40B4-BE49-F238E27FC236}">
                  <a16:creationId xmlns:a16="http://schemas.microsoft.com/office/drawing/2014/main" id="{4BC0FB75-1E68-5144-854F-6D0983E45072}"/>
                </a:ext>
              </a:extLst>
            </p:cNvPr>
            <p:cNvSpPr txBox="1"/>
            <p:nvPr/>
          </p:nvSpPr>
          <p:spPr>
            <a:xfrm>
              <a:off x="4856473" y="2613329"/>
              <a:ext cx="339626" cy="253531"/>
            </a:xfrm>
            <a:prstGeom prst="rect">
              <a:avLst/>
            </a:prstGeom>
            <a:noFill/>
          </p:spPr>
          <p:txBody>
            <a:bodyPr wrap="none" rtlCol="0">
              <a:spAutoFit/>
            </a:bodyPr>
            <a:lstStyle/>
            <a:p>
              <a:r>
                <a:rPr lang="en-GB" sz="1400" dirty="0"/>
                <a:t>2.5</a:t>
              </a:r>
            </a:p>
          </p:txBody>
        </p:sp>
        <p:sp>
          <p:nvSpPr>
            <p:cNvPr id="13" name="TextBox 12">
              <a:extLst>
                <a:ext uri="{FF2B5EF4-FFF2-40B4-BE49-F238E27FC236}">
                  <a16:creationId xmlns:a16="http://schemas.microsoft.com/office/drawing/2014/main" id="{32DE8B9A-AD49-4D45-94A5-33324C27A6E5}"/>
                </a:ext>
              </a:extLst>
            </p:cNvPr>
            <p:cNvSpPr txBox="1"/>
            <p:nvPr/>
          </p:nvSpPr>
          <p:spPr>
            <a:xfrm>
              <a:off x="4992727" y="2917476"/>
              <a:ext cx="227386" cy="253531"/>
            </a:xfrm>
            <a:prstGeom prst="rect">
              <a:avLst/>
            </a:prstGeom>
            <a:noFill/>
          </p:spPr>
          <p:txBody>
            <a:bodyPr wrap="none" rtlCol="0">
              <a:spAutoFit/>
            </a:bodyPr>
            <a:lstStyle/>
            <a:p>
              <a:r>
                <a:rPr lang="en-GB" sz="1400" dirty="0"/>
                <a:t>2</a:t>
              </a:r>
            </a:p>
          </p:txBody>
        </p:sp>
        <p:sp>
          <p:nvSpPr>
            <p:cNvPr id="14" name="TextBox 13">
              <a:extLst>
                <a:ext uri="{FF2B5EF4-FFF2-40B4-BE49-F238E27FC236}">
                  <a16:creationId xmlns:a16="http://schemas.microsoft.com/office/drawing/2014/main" id="{4D035BA6-7D14-C54E-91E2-1A4E411EE537}"/>
                </a:ext>
              </a:extLst>
            </p:cNvPr>
            <p:cNvSpPr txBox="1"/>
            <p:nvPr/>
          </p:nvSpPr>
          <p:spPr>
            <a:xfrm>
              <a:off x="4856473" y="3223092"/>
              <a:ext cx="339626" cy="253531"/>
            </a:xfrm>
            <a:prstGeom prst="rect">
              <a:avLst/>
            </a:prstGeom>
            <a:noFill/>
          </p:spPr>
          <p:txBody>
            <a:bodyPr wrap="none" rtlCol="0">
              <a:spAutoFit/>
            </a:bodyPr>
            <a:lstStyle/>
            <a:p>
              <a:r>
                <a:rPr lang="en-GB" sz="1400" dirty="0"/>
                <a:t>1.5</a:t>
              </a:r>
            </a:p>
          </p:txBody>
        </p:sp>
        <p:sp>
          <p:nvSpPr>
            <p:cNvPr id="15" name="TextBox 14">
              <a:extLst>
                <a:ext uri="{FF2B5EF4-FFF2-40B4-BE49-F238E27FC236}">
                  <a16:creationId xmlns:a16="http://schemas.microsoft.com/office/drawing/2014/main" id="{6A141682-60B7-B642-AC92-13177DE26E8A}"/>
                </a:ext>
              </a:extLst>
            </p:cNvPr>
            <p:cNvSpPr txBox="1"/>
            <p:nvPr/>
          </p:nvSpPr>
          <p:spPr>
            <a:xfrm>
              <a:off x="4992726" y="3537594"/>
              <a:ext cx="227386" cy="253531"/>
            </a:xfrm>
            <a:prstGeom prst="rect">
              <a:avLst/>
            </a:prstGeom>
            <a:noFill/>
          </p:spPr>
          <p:txBody>
            <a:bodyPr wrap="none" rtlCol="0">
              <a:spAutoFit/>
            </a:bodyPr>
            <a:lstStyle/>
            <a:p>
              <a:r>
                <a:rPr lang="en-GB" sz="1400" dirty="0"/>
                <a:t>1</a:t>
              </a:r>
            </a:p>
          </p:txBody>
        </p:sp>
        <p:sp>
          <p:nvSpPr>
            <p:cNvPr id="16" name="TextBox 15">
              <a:extLst>
                <a:ext uri="{FF2B5EF4-FFF2-40B4-BE49-F238E27FC236}">
                  <a16:creationId xmlns:a16="http://schemas.microsoft.com/office/drawing/2014/main" id="{CE65C7B0-0FF7-7944-AB85-798CD221A541}"/>
                </a:ext>
              </a:extLst>
            </p:cNvPr>
            <p:cNvSpPr txBox="1"/>
            <p:nvPr/>
          </p:nvSpPr>
          <p:spPr>
            <a:xfrm>
              <a:off x="4856472" y="3836953"/>
              <a:ext cx="339626" cy="253531"/>
            </a:xfrm>
            <a:prstGeom prst="rect">
              <a:avLst/>
            </a:prstGeom>
            <a:noFill/>
          </p:spPr>
          <p:txBody>
            <a:bodyPr wrap="none" rtlCol="0">
              <a:spAutoFit/>
            </a:bodyPr>
            <a:lstStyle/>
            <a:p>
              <a:r>
                <a:rPr lang="en-GB" sz="1400" dirty="0"/>
                <a:t>0.5</a:t>
              </a:r>
            </a:p>
          </p:txBody>
        </p:sp>
        <p:sp>
          <p:nvSpPr>
            <p:cNvPr id="17" name="TextBox 16">
              <a:extLst>
                <a:ext uri="{FF2B5EF4-FFF2-40B4-BE49-F238E27FC236}">
                  <a16:creationId xmlns:a16="http://schemas.microsoft.com/office/drawing/2014/main" id="{DF21B38B-2390-7C43-9EF8-CD11BF85A178}"/>
                </a:ext>
              </a:extLst>
            </p:cNvPr>
            <p:cNvSpPr txBox="1"/>
            <p:nvPr/>
          </p:nvSpPr>
          <p:spPr>
            <a:xfrm>
              <a:off x="4992726" y="4149870"/>
              <a:ext cx="227386" cy="253531"/>
            </a:xfrm>
            <a:prstGeom prst="rect">
              <a:avLst/>
            </a:prstGeom>
            <a:noFill/>
          </p:spPr>
          <p:txBody>
            <a:bodyPr wrap="none" rtlCol="0">
              <a:spAutoFit/>
            </a:bodyPr>
            <a:lstStyle/>
            <a:p>
              <a:r>
                <a:rPr lang="en-GB" sz="1400" dirty="0"/>
                <a:t>0</a:t>
              </a:r>
            </a:p>
          </p:txBody>
        </p:sp>
        <p:cxnSp>
          <p:nvCxnSpPr>
            <p:cNvPr id="18" name="Straight Connector 17">
              <a:extLst>
                <a:ext uri="{FF2B5EF4-FFF2-40B4-BE49-F238E27FC236}">
                  <a16:creationId xmlns:a16="http://schemas.microsoft.com/office/drawing/2014/main" id="{0D7C673D-3ADA-5846-8E70-ECF89242F7D9}"/>
                </a:ext>
              </a:extLst>
            </p:cNvPr>
            <p:cNvCxnSpPr>
              <a:cxnSpLocks/>
            </p:cNvCxnSpPr>
            <p:nvPr/>
          </p:nvCxnSpPr>
          <p:spPr>
            <a:xfrm flipH="1">
              <a:off x="5265580" y="2448836"/>
              <a:ext cx="596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CEC869D-0E0A-7C4D-A85A-590583E7FD43}"/>
                </a:ext>
              </a:extLst>
            </p:cNvPr>
            <p:cNvCxnSpPr>
              <a:cxnSpLocks/>
            </p:cNvCxnSpPr>
            <p:nvPr/>
          </p:nvCxnSpPr>
          <p:spPr>
            <a:xfrm flipH="1">
              <a:off x="5268764" y="276497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DE2A9A-DE22-CC4E-837B-70A98F3007C6}"/>
                </a:ext>
              </a:extLst>
            </p:cNvPr>
            <p:cNvCxnSpPr>
              <a:cxnSpLocks/>
            </p:cNvCxnSpPr>
            <p:nvPr/>
          </p:nvCxnSpPr>
          <p:spPr>
            <a:xfrm flipH="1">
              <a:off x="5268764" y="306656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75892C-A41E-0749-8494-80900605E77A}"/>
                </a:ext>
              </a:extLst>
            </p:cNvPr>
            <p:cNvCxnSpPr>
              <a:cxnSpLocks/>
            </p:cNvCxnSpPr>
            <p:nvPr/>
          </p:nvCxnSpPr>
          <p:spPr>
            <a:xfrm flipH="1">
              <a:off x="5268764" y="337749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576A385-7E87-5D4B-899B-2312C139B939}"/>
                </a:ext>
              </a:extLst>
            </p:cNvPr>
            <p:cNvCxnSpPr>
              <a:cxnSpLocks/>
            </p:cNvCxnSpPr>
            <p:nvPr/>
          </p:nvCxnSpPr>
          <p:spPr>
            <a:xfrm flipH="1">
              <a:off x="5268755" y="369198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40AC6-2A5C-5C4E-BA52-CE4CD9037E37}"/>
                </a:ext>
              </a:extLst>
            </p:cNvPr>
            <p:cNvCxnSpPr>
              <a:cxnSpLocks/>
            </p:cNvCxnSpPr>
            <p:nvPr/>
          </p:nvCxnSpPr>
          <p:spPr>
            <a:xfrm flipH="1">
              <a:off x="5271949" y="398954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F4F48C-6A51-AA49-8CF3-4C46048BDD28}"/>
                </a:ext>
              </a:extLst>
            </p:cNvPr>
            <p:cNvCxnSpPr>
              <a:cxnSpLocks/>
            </p:cNvCxnSpPr>
            <p:nvPr/>
          </p:nvCxnSpPr>
          <p:spPr>
            <a:xfrm flipH="1">
              <a:off x="5265580" y="430047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73EECB7-4C04-7B4F-A1F9-916AA76E4A17}"/>
                </a:ext>
              </a:extLst>
            </p:cNvPr>
            <p:cNvSpPr txBox="1"/>
            <p:nvPr/>
          </p:nvSpPr>
          <p:spPr>
            <a:xfrm>
              <a:off x="7925981" y="4361622"/>
              <a:ext cx="227386" cy="253531"/>
            </a:xfrm>
            <a:prstGeom prst="rect">
              <a:avLst/>
            </a:prstGeom>
            <a:noFill/>
          </p:spPr>
          <p:txBody>
            <a:bodyPr wrap="none" rtlCol="0">
              <a:spAutoFit/>
            </a:bodyPr>
            <a:lstStyle/>
            <a:p>
              <a:r>
                <a:rPr lang="en-GB" sz="1400" dirty="0"/>
                <a:t>1</a:t>
              </a:r>
            </a:p>
          </p:txBody>
        </p:sp>
        <p:sp>
          <p:nvSpPr>
            <p:cNvPr id="26" name="TextBox 25">
              <a:extLst>
                <a:ext uri="{FF2B5EF4-FFF2-40B4-BE49-F238E27FC236}">
                  <a16:creationId xmlns:a16="http://schemas.microsoft.com/office/drawing/2014/main" id="{CA370BE1-104D-1A43-BC16-40E74050596F}"/>
                </a:ext>
              </a:extLst>
            </p:cNvPr>
            <p:cNvSpPr txBox="1"/>
            <p:nvPr/>
          </p:nvSpPr>
          <p:spPr>
            <a:xfrm>
              <a:off x="7351607" y="4361623"/>
              <a:ext cx="339626" cy="253531"/>
            </a:xfrm>
            <a:prstGeom prst="rect">
              <a:avLst/>
            </a:prstGeom>
            <a:noFill/>
          </p:spPr>
          <p:txBody>
            <a:bodyPr wrap="none" rtlCol="0">
              <a:spAutoFit/>
            </a:bodyPr>
            <a:lstStyle/>
            <a:p>
              <a:r>
                <a:rPr lang="en-GB" sz="1400" dirty="0"/>
                <a:t>0.8</a:t>
              </a:r>
            </a:p>
          </p:txBody>
        </p:sp>
        <p:sp>
          <p:nvSpPr>
            <p:cNvPr id="27" name="TextBox 26">
              <a:extLst>
                <a:ext uri="{FF2B5EF4-FFF2-40B4-BE49-F238E27FC236}">
                  <a16:creationId xmlns:a16="http://schemas.microsoft.com/office/drawing/2014/main" id="{42512235-0E2C-7C4E-B4E3-2A97AC9F76DC}"/>
                </a:ext>
              </a:extLst>
            </p:cNvPr>
            <p:cNvSpPr txBox="1"/>
            <p:nvPr/>
          </p:nvSpPr>
          <p:spPr>
            <a:xfrm>
              <a:off x="6777234" y="4365910"/>
              <a:ext cx="339626" cy="253531"/>
            </a:xfrm>
            <a:prstGeom prst="rect">
              <a:avLst/>
            </a:prstGeom>
            <a:noFill/>
          </p:spPr>
          <p:txBody>
            <a:bodyPr wrap="none" rtlCol="0">
              <a:spAutoFit/>
            </a:bodyPr>
            <a:lstStyle/>
            <a:p>
              <a:r>
                <a:rPr lang="en-GB" sz="1400" dirty="0"/>
                <a:t>0.6</a:t>
              </a:r>
            </a:p>
          </p:txBody>
        </p:sp>
        <p:sp>
          <p:nvSpPr>
            <p:cNvPr id="28" name="TextBox 27">
              <a:extLst>
                <a:ext uri="{FF2B5EF4-FFF2-40B4-BE49-F238E27FC236}">
                  <a16:creationId xmlns:a16="http://schemas.microsoft.com/office/drawing/2014/main" id="{0C67F056-EC89-9B40-9B68-EB6B389DC7F6}"/>
                </a:ext>
              </a:extLst>
            </p:cNvPr>
            <p:cNvSpPr txBox="1"/>
            <p:nvPr/>
          </p:nvSpPr>
          <p:spPr>
            <a:xfrm>
              <a:off x="6202861" y="4361624"/>
              <a:ext cx="339626" cy="253531"/>
            </a:xfrm>
            <a:prstGeom prst="rect">
              <a:avLst/>
            </a:prstGeom>
            <a:noFill/>
          </p:spPr>
          <p:txBody>
            <a:bodyPr wrap="none" rtlCol="0">
              <a:spAutoFit/>
            </a:bodyPr>
            <a:lstStyle/>
            <a:p>
              <a:r>
                <a:rPr lang="en-GB" sz="1400" dirty="0"/>
                <a:t>0.4</a:t>
              </a:r>
            </a:p>
          </p:txBody>
        </p:sp>
        <p:sp>
          <p:nvSpPr>
            <p:cNvPr id="29" name="TextBox 28">
              <a:extLst>
                <a:ext uri="{FF2B5EF4-FFF2-40B4-BE49-F238E27FC236}">
                  <a16:creationId xmlns:a16="http://schemas.microsoft.com/office/drawing/2014/main" id="{B5494590-D062-3D4F-852B-C42C9BE46E5A}"/>
                </a:ext>
              </a:extLst>
            </p:cNvPr>
            <p:cNvSpPr txBox="1"/>
            <p:nvPr/>
          </p:nvSpPr>
          <p:spPr>
            <a:xfrm>
              <a:off x="5628488" y="4361624"/>
              <a:ext cx="339626" cy="253531"/>
            </a:xfrm>
            <a:prstGeom prst="rect">
              <a:avLst/>
            </a:prstGeom>
            <a:noFill/>
          </p:spPr>
          <p:txBody>
            <a:bodyPr wrap="none" rtlCol="0">
              <a:spAutoFit/>
            </a:bodyPr>
            <a:lstStyle/>
            <a:p>
              <a:r>
                <a:rPr lang="en-GB" sz="1400" dirty="0"/>
                <a:t>0.2</a:t>
              </a:r>
            </a:p>
          </p:txBody>
        </p:sp>
        <p:sp>
          <p:nvSpPr>
            <p:cNvPr id="30" name="TextBox 29">
              <a:extLst>
                <a:ext uri="{FF2B5EF4-FFF2-40B4-BE49-F238E27FC236}">
                  <a16:creationId xmlns:a16="http://schemas.microsoft.com/office/drawing/2014/main" id="{53B3AD6B-F286-664F-B9AD-C319B186002C}"/>
                </a:ext>
              </a:extLst>
            </p:cNvPr>
            <p:cNvSpPr txBox="1"/>
            <p:nvPr/>
          </p:nvSpPr>
          <p:spPr>
            <a:xfrm>
              <a:off x="5190369" y="4361625"/>
              <a:ext cx="227386" cy="253531"/>
            </a:xfrm>
            <a:prstGeom prst="rect">
              <a:avLst/>
            </a:prstGeom>
            <a:noFill/>
          </p:spPr>
          <p:txBody>
            <a:bodyPr wrap="none" rtlCol="0">
              <a:spAutoFit/>
            </a:bodyPr>
            <a:lstStyle/>
            <a:p>
              <a:r>
                <a:rPr lang="en-GB" sz="1400" dirty="0"/>
                <a:t>0</a:t>
              </a:r>
            </a:p>
          </p:txBody>
        </p:sp>
        <p:cxnSp>
          <p:nvCxnSpPr>
            <p:cNvPr id="31" name="Straight Connector 30">
              <a:extLst>
                <a:ext uri="{FF2B5EF4-FFF2-40B4-BE49-F238E27FC236}">
                  <a16:creationId xmlns:a16="http://schemas.microsoft.com/office/drawing/2014/main" id="{A9AEDF64-056A-474C-99A4-C54D6CBE77A2}"/>
                </a:ext>
              </a:extLst>
            </p:cNvPr>
            <p:cNvCxnSpPr>
              <a:cxnSpLocks/>
            </p:cNvCxnSpPr>
            <p:nvPr/>
          </p:nvCxnSpPr>
          <p:spPr>
            <a:xfrm rot="5400000" flipH="1">
              <a:off x="5296085" y="4322115"/>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6D08397-9F25-A746-B5CB-D4F9E194F7D1}"/>
                </a:ext>
              </a:extLst>
            </p:cNvPr>
            <p:cNvCxnSpPr>
              <a:cxnSpLocks/>
            </p:cNvCxnSpPr>
            <p:nvPr/>
          </p:nvCxnSpPr>
          <p:spPr>
            <a:xfrm rot="5400000" flipH="1">
              <a:off x="5806414" y="432869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9CD23A-BF3F-464C-A29F-262007262674}"/>
                </a:ext>
              </a:extLst>
            </p:cNvPr>
            <p:cNvCxnSpPr>
              <a:cxnSpLocks/>
            </p:cNvCxnSpPr>
            <p:nvPr/>
          </p:nvCxnSpPr>
          <p:spPr>
            <a:xfrm rot="5400000" flipH="1">
              <a:off x="7526509" y="431992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BEB4937-B375-6647-9E5D-EBD081604AEE}"/>
                </a:ext>
              </a:extLst>
            </p:cNvPr>
            <p:cNvCxnSpPr>
              <a:cxnSpLocks/>
            </p:cNvCxnSpPr>
            <p:nvPr/>
          </p:nvCxnSpPr>
          <p:spPr>
            <a:xfrm rot="5400000" flipH="1">
              <a:off x="6380786" y="432829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6056CB-C316-824F-AE88-2A24054BB9C3}"/>
                </a:ext>
              </a:extLst>
            </p:cNvPr>
            <p:cNvCxnSpPr>
              <a:cxnSpLocks/>
            </p:cNvCxnSpPr>
            <p:nvPr/>
          </p:nvCxnSpPr>
          <p:spPr>
            <a:xfrm rot="5400000" flipH="1">
              <a:off x="6955158" y="432870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A94BA8-65D5-464D-8247-E34D40CEA2FE}"/>
                </a:ext>
              </a:extLst>
            </p:cNvPr>
            <p:cNvCxnSpPr>
              <a:cxnSpLocks/>
            </p:cNvCxnSpPr>
            <p:nvPr/>
          </p:nvCxnSpPr>
          <p:spPr>
            <a:xfrm rot="5400000" flipH="1">
              <a:off x="8035781" y="4328290"/>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E3FB667-1AE3-C140-BDB5-679CB6F42935}"/>
                </a:ext>
              </a:extLst>
            </p:cNvPr>
            <p:cNvSpPr txBox="1"/>
            <p:nvPr/>
          </p:nvSpPr>
          <p:spPr>
            <a:xfrm rot="16200000">
              <a:off x="4469191" y="3254149"/>
              <a:ext cx="517890" cy="253531"/>
            </a:xfrm>
            <a:prstGeom prst="rect">
              <a:avLst/>
            </a:prstGeom>
            <a:noFill/>
          </p:spPr>
          <p:txBody>
            <a:bodyPr wrap="none" rtlCol="0">
              <a:spAutoFit/>
            </a:bodyPr>
            <a:lstStyle/>
            <a:p>
              <a:r>
                <a:rPr lang="en-GB" sz="1400" dirty="0"/>
                <a:t>Utility</a:t>
              </a:r>
            </a:p>
          </p:txBody>
        </p:sp>
        <p:sp>
          <p:nvSpPr>
            <p:cNvPr id="38" name="TextBox 37">
              <a:extLst>
                <a:ext uri="{FF2B5EF4-FFF2-40B4-BE49-F238E27FC236}">
                  <a16:creationId xmlns:a16="http://schemas.microsoft.com/office/drawing/2014/main" id="{9A03F9D2-59C5-734D-AD31-355EF7AC3F99}"/>
                </a:ext>
              </a:extLst>
            </p:cNvPr>
            <p:cNvSpPr txBox="1"/>
            <p:nvPr/>
          </p:nvSpPr>
          <p:spPr>
            <a:xfrm>
              <a:off x="5847756" y="4667441"/>
              <a:ext cx="1397802" cy="253531"/>
            </a:xfrm>
            <a:prstGeom prst="rect">
              <a:avLst/>
            </a:prstGeom>
            <a:noFill/>
          </p:spPr>
          <p:txBody>
            <a:bodyPr wrap="none" rtlCol="0">
              <a:spAutoFit/>
            </a:bodyPr>
            <a:lstStyle/>
            <a:p>
              <a:r>
                <a:rPr lang="en-GB" sz="1400" dirty="0"/>
                <a:t>Probability of state 1</a:t>
              </a:r>
            </a:p>
          </p:txBody>
        </p:sp>
        <p:cxnSp>
          <p:nvCxnSpPr>
            <p:cNvPr id="63" name="Straight Connector 62">
              <a:extLst>
                <a:ext uri="{FF2B5EF4-FFF2-40B4-BE49-F238E27FC236}">
                  <a16:creationId xmlns:a16="http://schemas.microsoft.com/office/drawing/2014/main" id="{6CD4C2F3-0C8E-364A-BE73-B9FECBF7B98C}"/>
                </a:ext>
              </a:extLst>
            </p:cNvPr>
            <p:cNvCxnSpPr/>
            <p:nvPr/>
          </p:nvCxnSpPr>
          <p:spPr>
            <a:xfrm flipV="1">
              <a:off x="5328378" y="3367361"/>
              <a:ext cx="2735621" cy="12750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72C796C-1DE6-8945-B166-3E114C1D96A5}"/>
                </a:ext>
              </a:extLst>
            </p:cNvPr>
            <p:cNvCxnSpPr>
              <a:cxnSpLocks/>
            </p:cNvCxnSpPr>
            <p:nvPr/>
          </p:nvCxnSpPr>
          <p:spPr>
            <a:xfrm flipV="1">
              <a:off x="5336980" y="3117600"/>
              <a:ext cx="2740795" cy="52560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D4A3DC-AED4-8C40-AC2E-04B70F9E9D02}"/>
                </a:ext>
              </a:extLst>
            </p:cNvPr>
            <p:cNvCxnSpPr>
              <a:cxnSpLocks/>
            </p:cNvCxnSpPr>
            <p:nvPr/>
          </p:nvCxnSpPr>
          <p:spPr>
            <a:xfrm flipV="1">
              <a:off x="5336980" y="3009600"/>
              <a:ext cx="2740795" cy="72886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B210C02-451A-8743-8347-D61D773A7BDF}"/>
                </a:ext>
              </a:extLst>
            </p:cNvPr>
            <p:cNvCxnSpPr>
              <a:cxnSpLocks/>
            </p:cNvCxnSpPr>
            <p:nvPr/>
          </p:nvCxnSpPr>
          <p:spPr>
            <a:xfrm flipV="1">
              <a:off x="5336980" y="2879969"/>
              <a:ext cx="2727019" cy="11095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C055BA4-2590-D34D-AB9F-773E017C3819}"/>
                </a:ext>
              </a:extLst>
            </p:cNvPr>
            <p:cNvCxnSpPr>
              <a:cxnSpLocks/>
            </p:cNvCxnSpPr>
            <p:nvPr/>
          </p:nvCxnSpPr>
          <p:spPr>
            <a:xfrm flipV="1">
              <a:off x="5328379" y="3254448"/>
              <a:ext cx="2735620" cy="148913"/>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3807003-9C5A-8F4E-BFA7-23A76B386C2A}"/>
                </a:ext>
              </a:extLst>
            </p:cNvPr>
            <p:cNvCxnSpPr>
              <a:cxnSpLocks/>
            </p:cNvCxnSpPr>
            <p:nvPr/>
          </p:nvCxnSpPr>
          <p:spPr>
            <a:xfrm flipV="1">
              <a:off x="5328378" y="2764978"/>
              <a:ext cx="2721848" cy="1123290"/>
            </a:xfrm>
            <a:prstGeom prst="line">
              <a:avLst/>
            </a:prstGeom>
            <a:ln w="28575">
              <a:solidFill>
                <a:srgbClr val="AF4A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1272475-2E9A-054E-AA44-11D6FF488441}"/>
                </a:ext>
              </a:extLst>
            </p:cNvPr>
            <p:cNvCxnSpPr>
              <a:cxnSpLocks/>
            </p:cNvCxnSpPr>
            <p:nvPr/>
          </p:nvCxnSpPr>
          <p:spPr>
            <a:xfrm flipV="1">
              <a:off x="5328379" y="2613370"/>
              <a:ext cx="2735621" cy="153670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6CA3D3F-EAEF-154E-BCD0-98520B784F9F}"/>
                </a:ext>
              </a:extLst>
            </p:cNvPr>
            <p:cNvCxnSpPr>
              <a:cxnSpLocks/>
            </p:cNvCxnSpPr>
            <p:nvPr/>
          </p:nvCxnSpPr>
          <p:spPr>
            <a:xfrm>
              <a:off x="5328379" y="3254448"/>
              <a:ext cx="2735621" cy="27142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604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4DB7-1721-854C-ADF4-AB78FE27EE99}"/>
              </a:ext>
            </a:extLst>
          </p:cNvPr>
          <p:cNvSpPr>
            <a:spLocks noGrp="1"/>
          </p:cNvSpPr>
          <p:nvPr>
            <p:ph type="title"/>
          </p:nvPr>
        </p:nvSpPr>
        <p:spPr/>
        <p:txBody>
          <a:bodyPr/>
          <a:lstStyle/>
          <a:p>
            <a:r>
              <a:rPr lang="en-GB" dirty="0"/>
              <a:t>Content: Planning and Acting</a:t>
            </a:r>
          </a:p>
        </p:txBody>
      </p:sp>
      <p:sp>
        <p:nvSpPr>
          <p:cNvPr id="3" name="Content Placeholder 2">
            <a:extLst>
              <a:ext uri="{FF2B5EF4-FFF2-40B4-BE49-F238E27FC236}">
                <a16:creationId xmlns:a16="http://schemas.microsoft.com/office/drawing/2014/main" id="{65C15E46-B17A-B04B-8AF8-A99F457946BE}"/>
              </a:ext>
            </a:extLst>
          </p:cNvPr>
          <p:cNvSpPr>
            <a:spLocks noGrp="1"/>
          </p:cNvSpPr>
          <p:nvPr>
            <p:ph idx="1"/>
          </p:nvPr>
        </p:nvSpPr>
        <p:spPr/>
        <p:txBody>
          <a:bodyPr numCol="2" spcCol="180000">
            <a:normAutofit/>
          </a:bodyPr>
          <a:lstStyle/>
          <a:p>
            <a:pPr marL="457200" indent="-457200">
              <a:buFont typeface="+mj-lt"/>
              <a:buAutoNum type="arabicPeriod"/>
            </a:pPr>
            <a:r>
              <a:rPr lang="en-GB" dirty="0"/>
              <a:t>With </a:t>
            </a:r>
            <a:r>
              <a:rPr lang="en-GB" b="1" dirty="0"/>
              <a:t>Deterministic</a:t>
            </a:r>
            <a:r>
              <a:rPr lang="en-GB" dirty="0"/>
              <a:t> Models</a:t>
            </a:r>
          </a:p>
          <a:p>
            <a:pPr marL="457200" indent="-457200">
              <a:buFont typeface="+mj-lt"/>
              <a:buAutoNum type="arabicPeriod"/>
            </a:pPr>
            <a:r>
              <a:rPr lang="en-GB" dirty="0"/>
              <a:t>With </a:t>
            </a:r>
            <a:r>
              <a:rPr lang="en-GB" b="1" dirty="0"/>
              <a:t>Temporal</a:t>
            </a:r>
            <a:r>
              <a:rPr lang="en-GB" dirty="0"/>
              <a:t> Models</a:t>
            </a:r>
          </a:p>
          <a:p>
            <a:pPr marL="457200" indent="-457200">
              <a:buFont typeface="+mj-lt"/>
              <a:buAutoNum type="arabicPeriod"/>
            </a:pPr>
            <a:r>
              <a:rPr lang="en-GB" dirty="0"/>
              <a:t>With </a:t>
            </a:r>
            <a:r>
              <a:rPr lang="en-GB" b="1" dirty="0"/>
              <a:t>Nondeterministic</a:t>
            </a:r>
            <a:r>
              <a:rPr lang="en-GB" dirty="0"/>
              <a:t> Models</a:t>
            </a:r>
          </a:p>
          <a:p>
            <a:pPr marL="457200" indent="-457200">
              <a:buFont typeface="+mj-lt"/>
              <a:buAutoNum type="arabicPeriod"/>
            </a:pPr>
            <a:r>
              <a:rPr lang="en-GB" dirty="0"/>
              <a:t>With </a:t>
            </a:r>
            <a:r>
              <a:rPr lang="en-GB" b="1" dirty="0"/>
              <a:t>Probabilistic</a:t>
            </a:r>
            <a:r>
              <a:rPr lang="en-GB" dirty="0"/>
              <a:t> Models</a:t>
            </a:r>
          </a:p>
          <a:p>
            <a:pPr marL="457200" indent="-457200">
              <a:buFont typeface="+mj-lt"/>
              <a:buAutoNum type="arabicPeriod"/>
            </a:pPr>
            <a:endParaRPr lang="en-GB" dirty="0"/>
          </a:p>
          <a:p>
            <a:pPr marL="457200" indent="-457200">
              <a:buFont typeface="+mj-lt"/>
              <a:buAutoNum type="arabicPeriod"/>
            </a:pPr>
            <a:endParaRPr lang="en-GB"/>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401638" indent="-401638">
              <a:buFont typeface="+mj-lt"/>
              <a:buAutoNum type="arabicPeriod"/>
            </a:pPr>
            <a:r>
              <a:rPr lang="en-GB" dirty="0">
                <a:solidFill>
                  <a:schemeClr val="accent1"/>
                </a:solidFill>
              </a:rPr>
              <a:t> By </a:t>
            </a:r>
            <a:r>
              <a:rPr lang="en-GB" b="1" dirty="0">
                <a:solidFill>
                  <a:schemeClr val="accent1"/>
                </a:solidFill>
              </a:rPr>
              <a:t>Decision Making</a:t>
            </a:r>
          </a:p>
          <a:p>
            <a:pPr marL="722047" lvl="1" indent="-457200">
              <a:buFont typeface="+mj-lt"/>
              <a:buAutoNum type="alphaUcPeriod"/>
            </a:pPr>
            <a:r>
              <a:rPr lang="en-GB" dirty="0">
                <a:solidFill>
                  <a:schemeClr val="accent1"/>
                </a:solidFill>
              </a:rPr>
              <a:t>Foundations</a:t>
            </a:r>
          </a:p>
          <a:p>
            <a:pPr marL="722047" lvl="1" indent="-457200">
              <a:buFont typeface="+mj-lt"/>
              <a:buAutoNum type="alphaUcPeriod"/>
            </a:pPr>
            <a:r>
              <a:rPr lang="en-GB" dirty="0">
                <a:solidFill>
                  <a:schemeClr val="accent1"/>
                </a:solidFill>
              </a:rPr>
              <a:t>Extensions</a:t>
            </a:r>
          </a:p>
          <a:p>
            <a:pPr lvl="2"/>
            <a:r>
              <a:rPr lang="en-GB" dirty="0">
                <a:solidFill>
                  <a:schemeClr val="accent1"/>
                </a:solidFill>
              </a:rPr>
              <a:t>Partially observable MDPs (POMDPs)</a:t>
            </a:r>
          </a:p>
          <a:p>
            <a:pPr lvl="2"/>
            <a:r>
              <a:rPr lang="en-GB" dirty="0">
                <a:solidFill>
                  <a:schemeClr val="accent1"/>
                </a:solidFill>
              </a:rPr>
              <a:t>Decentralised POMDPs (</a:t>
            </a:r>
            <a:r>
              <a:rPr lang="en-GB" dirty="0" err="1">
                <a:solidFill>
                  <a:schemeClr val="accent1"/>
                </a:solidFill>
              </a:rPr>
              <a:t>decPOMDPs</a:t>
            </a:r>
            <a:r>
              <a:rPr lang="en-GB" dirty="0">
                <a:solidFill>
                  <a:schemeClr val="accent1"/>
                </a:solidFill>
              </a:rPr>
              <a:t>)</a:t>
            </a:r>
          </a:p>
          <a:p>
            <a:pPr marL="722047" lvl="1" indent="-457200">
              <a:buFont typeface="+mj-lt"/>
              <a:buAutoNum type="alphaUcPeriod"/>
            </a:pPr>
            <a:r>
              <a:rPr lang="en-GB" dirty="0">
                <a:solidFill>
                  <a:schemeClr val="accent1"/>
                </a:solidFill>
              </a:rPr>
              <a:t>Structure</a:t>
            </a:r>
          </a:p>
          <a:p>
            <a:pPr marL="457200" indent="-457200">
              <a:buFont typeface="+mj-lt"/>
              <a:buAutoNum type="arabicPeriod"/>
            </a:pPr>
            <a:r>
              <a:rPr lang="en-GB" dirty="0"/>
              <a:t>With </a:t>
            </a:r>
            <a:r>
              <a:rPr lang="en-GB" b="1" dirty="0"/>
              <a:t>Human-awareness</a:t>
            </a:r>
            <a:endParaRPr lang="en-GB" dirty="0"/>
          </a:p>
        </p:txBody>
      </p:sp>
      <p:sp>
        <p:nvSpPr>
          <p:cNvPr id="5" name="Date Placeholder 4">
            <a:extLst>
              <a:ext uri="{FF2B5EF4-FFF2-40B4-BE49-F238E27FC236}">
                <a16:creationId xmlns:a16="http://schemas.microsoft.com/office/drawing/2014/main" id="{DAA46152-C723-1D4F-B568-FE9436629C3E}"/>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C2D8D02B-9E4A-19FF-2390-E3E663950389}"/>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E03758ED-C5B6-974D-BEE5-5269EFC6E0F1}"/>
              </a:ext>
            </a:extLst>
          </p:cNvPr>
          <p:cNvSpPr>
            <a:spLocks noGrp="1"/>
          </p:cNvSpPr>
          <p:nvPr>
            <p:ph type="sldNum" sz="quarter" idx="4"/>
          </p:nvPr>
        </p:nvSpPr>
        <p:spPr/>
        <p:txBody>
          <a:bodyPr/>
          <a:lstStyle/>
          <a:p>
            <a:fld id="{67C9959E-8E6B-B04C-9955-EA096F41CA7A}" type="slidenum">
              <a:rPr lang="en-GB" smtClean="0"/>
              <a:t>2</a:t>
            </a:fld>
            <a:endParaRPr lang="en-GB"/>
          </a:p>
        </p:txBody>
      </p:sp>
    </p:spTree>
    <p:extLst>
      <p:ext uri="{BB962C8B-B14F-4D97-AF65-F5344CB8AC3E}">
        <p14:creationId xmlns:p14="http://schemas.microsoft.com/office/powerpoint/2010/main" val="207614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el 1"/>
          <p:cNvSpPr>
            <a:spLocks noGrp="1"/>
          </p:cNvSpPr>
          <p:nvPr>
            <p:ph type="title"/>
          </p:nvPr>
        </p:nvSpPr>
        <p:spPr/>
        <p:txBody>
          <a:bodyPr/>
          <a:lstStyle/>
          <a:p>
            <a:r>
              <a:rPr lang="en-US">
                <a:ea typeface="ＭＳ Ｐゴシック" charset="0"/>
                <a:cs typeface="ＭＳ Ｐゴシック" charset="0"/>
              </a:rPr>
              <a:t>Example</a:t>
            </a:r>
            <a:endParaRPr lang="en-US" dirty="0">
              <a:ea typeface="ＭＳ Ｐゴシック" charset="0"/>
              <a:cs typeface="ＭＳ Ｐゴシック" charset="0"/>
            </a:endParaRPr>
          </a:p>
        </p:txBody>
      </p:sp>
      <p:sp>
        <p:nvSpPr>
          <p:cNvPr id="3" name="Date Placeholder 2">
            <a:extLst>
              <a:ext uri="{FF2B5EF4-FFF2-40B4-BE49-F238E27FC236}">
                <a16:creationId xmlns:a16="http://schemas.microsoft.com/office/drawing/2014/main" id="{649928B0-A90B-1E44-8A80-5063621C2BAA}"/>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0779942E-E4CE-1588-17E7-E9283467F26D}"/>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57D23AF7-3914-5C4F-8245-FF650DAC0775}"/>
              </a:ext>
            </a:extLst>
          </p:cNvPr>
          <p:cNvSpPr>
            <a:spLocks noGrp="1"/>
          </p:cNvSpPr>
          <p:nvPr>
            <p:ph type="sldNum" sz="quarter" idx="4"/>
          </p:nvPr>
        </p:nvSpPr>
        <p:spPr/>
        <p:txBody>
          <a:bodyPr/>
          <a:lstStyle/>
          <a:p>
            <a:fld id="{67C9959E-8E6B-B04C-9955-EA096F41CA7A}" type="slidenum">
              <a:rPr lang="en-GB" smtClean="0"/>
              <a:t>20</a:t>
            </a:fld>
            <a:endParaRPr lang="en-GB"/>
          </a:p>
        </p:txBody>
      </p:sp>
      <p:sp>
        <p:nvSpPr>
          <p:cNvPr id="120836" name="Textfeld 5"/>
          <p:cNvSpPr txBox="1">
            <a:spLocks noChangeArrowheads="1"/>
          </p:cNvSpPr>
          <p:nvPr/>
        </p:nvSpPr>
        <p:spPr bwMode="auto">
          <a:xfrm>
            <a:off x="2886761" y="4952167"/>
            <a:ext cx="280891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800" i="0" dirty="0">
                <a:latin typeface="+mn-lt"/>
              </a:rPr>
              <a:t>Utility of four undominated </a:t>
            </a:r>
            <a:br>
              <a:rPr lang="en-US" sz="1800" i="0" dirty="0">
                <a:latin typeface="+mn-lt"/>
              </a:rPr>
            </a:br>
            <a:r>
              <a:rPr lang="en-US" sz="1800" i="0" dirty="0">
                <a:latin typeface="+mn-lt"/>
              </a:rPr>
              <a:t>two-step plans</a:t>
            </a:r>
          </a:p>
        </p:txBody>
      </p:sp>
      <p:sp>
        <p:nvSpPr>
          <p:cNvPr id="120837" name="Textfeld 6"/>
          <p:cNvSpPr txBox="1">
            <a:spLocks noChangeArrowheads="1"/>
          </p:cNvSpPr>
          <p:nvPr/>
        </p:nvSpPr>
        <p:spPr bwMode="auto">
          <a:xfrm>
            <a:off x="7325535" y="4956669"/>
            <a:ext cx="28257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1800" i="0" dirty="0">
                <a:latin typeface="+mn-lt"/>
              </a:rPr>
              <a:t>Utility function for optimal </a:t>
            </a:r>
            <a:br>
              <a:rPr lang="en-US" sz="1800" i="0" dirty="0">
                <a:latin typeface="+mn-lt"/>
              </a:rPr>
            </a:br>
            <a:r>
              <a:rPr lang="en-US" sz="1800" i="0" dirty="0">
                <a:latin typeface="+mn-lt"/>
              </a:rPr>
              <a:t>eight step plans</a:t>
            </a:r>
          </a:p>
        </p:txBody>
      </p:sp>
      <p:grpSp>
        <p:nvGrpSpPr>
          <p:cNvPr id="105" name="Group 104">
            <a:extLst>
              <a:ext uri="{FF2B5EF4-FFF2-40B4-BE49-F238E27FC236}">
                <a16:creationId xmlns:a16="http://schemas.microsoft.com/office/drawing/2014/main" id="{C8C5D3C8-36F1-834A-A777-25AE13B5D932}"/>
              </a:ext>
            </a:extLst>
          </p:cNvPr>
          <p:cNvGrpSpPr/>
          <p:nvPr/>
        </p:nvGrpSpPr>
        <p:grpSpPr>
          <a:xfrm>
            <a:off x="2138989" y="2178867"/>
            <a:ext cx="3627772" cy="2673295"/>
            <a:chOff x="614989" y="2178866"/>
            <a:chExt cx="3627772" cy="2673295"/>
          </a:xfrm>
        </p:grpSpPr>
        <p:cxnSp>
          <p:nvCxnSpPr>
            <p:cNvPr id="54" name="Straight Connector 53">
              <a:extLst>
                <a:ext uri="{FF2B5EF4-FFF2-40B4-BE49-F238E27FC236}">
                  <a16:creationId xmlns:a16="http://schemas.microsoft.com/office/drawing/2014/main" id="{34D39289-4F20-AC42-951B-0DE0339F75A7}"/>
                </a:ext>
              </a:extLst>
            </p:cNvPr>
            <p:cNvCxnSpPr>
              <a:cxnSpLocks/>
            </p:cNvCxnSpPr>
            <p:nvPr/>
          </p:nvCxnSpPr>
          <p:spPr>
            <a:xfrm>
              <a:off x="1365946" y="2318801"/>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63BD06-159E-824B-BD97-BA85F0826BD8}"/>
                </a:ext>
              </a:extLst>
            </p:cNvPr>
            <p:cNvCxnSpPr>
              <a:cxnSpLocks/>
            </p:cNvCxnSpPr>
            <p:nvPr/>
          </p:nvCxnSpPr>
          <p:spPr>
            <a:xfrm flipH="1">
              <a:off x="1362761" y="4177417"/>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A57F0E2-A7A4-CF40-8120-B73A4DCCD93C}"/>
                </a:ext>
              </a:extLst>
            </p:cNvPr>
            <p:cNvSpPr txBox="1"/>
            <p:nvPr/>
          </p:nvSpPr>
          <p:spPr>
            <a:xfrm>
              <a:off x="1033469" y="2178866"/>
              <a:ext cx="276038" cy="307777"/>
            </a:xfrm>
            <a:prstGeom prst="rect">
              <a:avLst/>
            </a:prstGeom>
            <a:noFill/>
          </p:spPr>
          <p:txBody>
            <a:bodyPr wrap="none" rtlCol="0">
              <a:spAutoFit/>
            </a:bodyPr>
            <a:lstStyle/>
            <a:p>
              <a:r>
                <a:rPr lang="en-GB" sz="1400" dirty="0"/>
                <a:t>3</a:t>
              </a:r>
            </a:p>
          </p:txBody>
        </p:sp>
        <p:sp>
          <p:nvSpPr>
            <p:cNvPr id="57" name="TextBox 56">
              <a:extLst>
                <a:ext uri="{FF2B5EF4-FFF2-40B4-BE49-F238E27FC236}">
                  <a16:creationId xmlns:a16="http://schemas.microsoft.com/office/drawing/2014/main" id="{E1192D9C-55AA-AA4E-8573-B79EA482DE2D}"/>
                </a:ext>
              </a:extLst>
            </p:cNvPr>
            <p:cNvSpPr txBox="1"/>
            <p:nvPr/>
          </p:nvSpPr>
          <p:spPr>
            <a:xfrm>
              <a:off x="897215" y="2490272"/>
              <a:ext cx="412292" cy="307777"/>
            </a:xfrm>
            <a:prstGeom prst="rect">
              <a:avLst/>
            </a:prstGeom>
            <a:noFill/>
          </p:spPr>
          <p:txBody>
            <a:bodyPr wrap="none" rtlCol="0">
              <a:spAutoFit/>
            </a:bodyPr>
            <a:lstStyle/>
            <a:p>
              <a:r>
                <a:rPr lang="en-GB" sz="1400" dirty="0"/>
                <a:t>2.5</a:t>
              </a:r>
            </a:p>
          </p:txBody>
        </p:sp>
        <p:sp>
          <p:nvSpPr>
            <p:cNvPr id="58" name="TextBox 57">
              <a:extLst>
                <a:ext uri="{FF2B5EF4-FFF2-40B4-BE49-F238E27FC236}">
                  <a16:creationId xmlns:a16="http://schemas.microsoft.com/office/drawing/2014/main" id="{0347A490-B2BB-2048-AA2D-DA4D99B8641A}"/>
                </a:ext>
              </a:extLst>
            </p:cNvPr>
            <p:cNvSpPr txBox="1"/>
            <p:nvPr/>
          </p:nvSpPr>
          <p:spPr>
            <a:xfrm>
              <a:off x="1033469" y="2794419"/>
              <a:ext cx="276038" cy="307777"/>
            </a:xfrm>
            <a:prstGeom prst="rect">
              <a:avLst/>
            </a:prstGeom>
            <a:noFill/>
          </p:spPr>
          <p:txBody>
            <a:bodyPr wrap="none" rtlCol="0">
              <a:spAutoFit/>
            </a:bodyPr>
            <a:lstStyle/>
            <a:p>
              <a:r>
                <a:rPr lang="en-GB" sz="1400" dirty="0"/>
                <a:t>2</a:t>
              </a:r>
            </a:p>
          </p:txBody>
        </p:sp>
        <p:sp>
          <p:nvSpPr>
            <p:cNvPr id="59" name="TextBox 58">
              <a:extLst>
                <a:ext uri="{FF2B5EF4-FFF2-40B4-BE49-F238E27FC236}">
                  <a16:creationId xmlns:a16="http://schemas.microsoft.com/office/drawing/2014/main" id="{F5FDC398-EEBE-F442-9BA0-3BF794376455}"/>
                </a:ext>
              </a:extLst>
            </p:cNvPr>
            <p:cNvSpPr txBox="1"/>
            <p:nvPr/>
          </p:nvSpPr>
          <p:spPr>
            <a:xfrm>
              <a:off x="897215" y="3100035"/>
              <a:ext cx="412292" cy="307777"/>
            </a:xfrm>
            <a:prstGeom prst="rect">
              <a:avLst/>
            </a:prstGeom>
            <a:noFill/>
          </p:spPr>
          <p:txBody>
            <a:bodyPr wrap="none" rtlCol="0">
              <a:spAutoFit/>
            </a:bodyPr>
            <a:lstStyle/>
            <a:p>
              <a:r>
                <a:rPr lang="en-GB" sz="1400" dirty="0"/>
                <a:t>1.5</a:t>
              </a:r>
            </a:p>
          </p:txBody>
        </p:sp>
        <p:sp>
          <p:nvSpPr>
            <p:cNvPr id="60" name="TextBox 59">
              <a:extLst>
                <a:ext uri="{FF2B5EF4-FFF2-40B4-BE49-F238E27FC236}">
                  <a16:creationId xmlns:a16="http://schemas.microsoft.com/office/drawing/2014/main" id="{8EA9E859-1A20-1340-BB2A-480132ABAA67}"/>
                </a:ext>
              </a:extLst>
            </p:cNvPr>
            <p:cNvSpPr txBox="1"/>
            <p:nvPr/>
          </p:nvSpPr>
          <p:spPr>
            <a:xfrm>
              <a:off x="1033468" y="3414537"/>
              <a:ext cx="276038" cy="307777"/>
            </a:xfrm>
            <a:prstGeom prst="rect">
              <a:avLst/>
            </a:prstGeom>
            <a:noFill/>
          </p:spPr>
          <p:txBody>
            <a:bodyPr wrap="none" rtlCol="0">
              <a:spAutoFit/>
            </a:bodyPr>
            <a:lstStyle/>
            <a:p>
              <a:r>
                <a:rPr lang="en-GB" sz="1400" dirty="0"/>
                <a:t>1</a:t>
              </a:r>
            </a:p>
          </p:txBody>
        </p:sp>
        <p:sp>
          <p:nvSpPr>
            <p:cNvPr id="61" name="TextBox 60">
              <a:extLst>
                <a:ext uri="{FF2B5EF4-FFF2-40B4-BE49-F238E27FC236}">
                  <a16:creationId xmlns:a16="http://schemas.microsoft.com/office/drawing/2014/main" id="{9FDFF3C9-AFD4-C94B-BCFB-26E9C3057AD4}"/>
                </a:ext>
              </a:extLst>
            </p:cNvPr>
            <p:cNvSpPr txBox="1"/>
            <p:nvPr/>
          </p:nvSpPr>
          <p:spPr>
            <a:xfrm>
              <a:off x="897214" y="3713896"/>
              <a:ext cx="412292" cy="307777"/>
            </a:xfrm>
            <a:prstGeom prst="rect">
              <a:avLst/>
            </a:prstGeom>
            <a:noFill/>
          </p:spPr>
          <p:txBody>
            <a:bodyPr wrap="none" rtlCol="0">
              <a:spAutoFit/>
            </a:bodyPr>
            <a:lstStyle/>
            <a:p>
              <a:r>
                <a:rPr lang="en-GB" sz="1400" dirty="0"/>
                <a:t>0.5</a:t>
              </a:r>
            </a:p>
          </p:txBody>
        </p:sp>
        <p:sp>
          <p:nvSpPr>
            <p:cNvPr id="62" name="TextBox 61">
              <a:extLst>
                <a:ext uri="{FF2B5EF4-FFF2-40B4-BE49-F238E27FC236}">
                  <a16:creationId xmlns:a16="http://schemas.microsoft.com/office/drawing/2014/main" id="{DEE66EB0-AF13-5C47-B92A-50092CA0E2D1}"/>
                </a:ext>
              </a:extLst>
            </p:cNvPr>
            <p:cNvSpPr txBox="1"/>
            <p:nvPr/>
          </p:nvSpPr>
          <p:spPr>
            <a:xfrm>
              <a:off x="1033468" y="4026813"/>
              <a:ext cx="276038" cy="307777"/>
            </a:xfrm>
            <a:prstGeom prst="rect">
              <a:avLst/>
            </a:prstGeom>
            <a:noFill/>
          </p:spPr>
          <p:txBody>
            <a:bodyPr wrap="none" rtlCol="0">
              <a:spAutoFit/>
            </a:bodyPr>
            <a:lstStyle/>
            <a:p>
              <a:r>
                <a:rPr lang="en-GB" sz="1400" dirty="0"/>
                <a:t>0</a:t>
              </a:r>
            </a:p>
          </p:txBody>
        </p:sp>
        <p:cxnSp>
          <p:nvCxnSpPr>
            <p:cNvPr id="63" name="Straight Connector 62">
              <a:extLst>
                <a:ext uri="{FF2B5EF4-FFF2-40B4-BE49-F238E27FC236}">
                  <a16:creationId xmlns:a16="http://schemas.microsoft.com/office/drawing/2014/main" id="{78F97B9F-696B-5D4D-B6AF-F47C917682C6}"/>
                </a:ext>
              </a:extLst>
            </p:cNvPr>
            <p:cNvCxnSpPr>
              <a:cxnSpLocks/>
              <a:endCxn id="56" idx="3"/>
            </p:cNvCxnSpPr>
            <p:nvPr/>
          </p:nvCxnSpPr>
          <p:spPr>
            <a:xfrm flipH="1">
              <a:off x="1309507" y="233275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B9CB4-2380-6F4B-8433-B45B74DEEE07}"/>
                </a:ext>
              </a:extLst>
            </p:cNvPr>
            <p:cNvCxnSpPr>
              <a:cxnSpLocks/>
            </p:cNvCxnSpPr>
            <p:nvPr/>
          </p:nvCxnSpPr>
          <p:spPr>
            <a:xfrm flipH="1">
              <a:off x="1309506" y="264192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2BC0308-A897-A94E-943F-F2B902FA472F}"/>
                </a:ext>
              </a:extLst>
            </p:cNvPr>
            <p:cNvCxnSpPr>
              <a:cxnSpLocks/>
            </p:cNvCxnSpPr>
            <p:nvPr/>
          </p:nvCxnSpPr>
          <p:spPr>
            <a:xfrm flipH="1">
              <a:off x="1309506" y="2943509"/>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27ADC6D-303D-BF43-959C-409A43E91866}"/>
                </a:ext>
              </a:extLst>
            </p:cNvPr>
            <p:cNvCxnSpPr>
              <a:cxnSpLocks/>
            </p:cNvCxnSpPr>
            <p:nvPr/>
          </p:nvCxnSpPr>
          <p:spPr>
            <a:xfrm flipH="1">
              <a:off x="1309506" y="3254440"/>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0341220-2B49-9B41-A0F3-70A9E4688265}"/>
                </a:ext>
              </a:extLst>
            </p:cNvPr>
            <p:cNvCxnSpPr>
              <a:cxnSpLocks/>
            </p:cNvCxnSpPr>
            <p:nvPr/>
          </p:nvCxnSpPr>
          <p:spPr>
            <a:xfrm flipH="1">
              <a:off x="1309497" y="356892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75DE7F7-6C54-A140-AA09-87C3FFF9F34E}"/>
                </a:ext>
              </a:extLst>
            </p:cNvPr>
            <p:cNvCxnSpPr>
              <a:cxnSpLocks/>
            </p:cNvCxnSpPr>
            <p:nvPr/>
          </p:nvCxnSpPr>
          <p:spPr>
            <a:xfrm flipH="1">
              <a:off x="1312691" y="386648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5CFC12A-820C-D945-889A-4C46D094878A}"/>
                </a:ext>
              </a:extLst>
            </p:cNvPr>
            <p:cNvCxnSpPr>
              <a:cxnSpLocks/>
            </p:cNvCxnSpPr>
            <p:nvPr/>
          </p:nvCxnSpPr>
          <p:spPr>
            <a:xfrm flipH="1">
              <a:off x="1306322" y="417741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AE0FF4C-922D-324B-AF54-CB2528186C69}"/>
                </a:ext>
              </a:extLst>
            </p:cNvPr>
            <p:cNvSpPr txBox="1"/>
            <p:nvPr/>
          </p:nvSpPr>
          <p:spPr>
            <a:xfrm>
              <a:off x="3966723" y="4238565"/>
              <a:ext cx="276038" cy="307777"/>
            </a:xfrm>
            <a:prstGeom prst="rect">
              <a:avLst/>
            </a:prstGeom>
            <a:noFill/>
          </p:spPr>
          <p:txBody>
            <a:bodyPr wrap="none" rtlCol="0">
              <a:spAutoFit/>
            </a:bodyPr>
            <a:lstStyle/>
            <a:p>
              <a:r>
                <a:rPr lang="en-GB" sz="1400" dirty="0"/>
                <a:t>1</a:t>
              </a:r>
            </a:p>
          </p:txBody>
        </p:sp>
        <p:sp>
          <p:nvSpPr>
            <p:cNvPr id="71" name="TextBox 70">
              <a:extLst>
                <a:ext uri="{FF2B5EF4-FFF2-40B4-BE49-F238E27FC236}">
                  <a16:creationId xmlns:a16="http://schemas.microsoft.com/office/drawing/2014/main" id="{56CA51C6-72AF-484E-A170-7BF4B4A7F20B}"/>
                </a:ext>
              </a:extLst>
            </p:cNvPr>
            <p:cNvSpPr txBox="1"/>
            <p:nvPr/>
          </p:nvSpPr>
          <p:spPr>
            <a:xfrm>
              <a:off x="3392349" y="4238566"/>
              <a:ext cx="412292" cy="307777"/>
            </a:xfrm>
            <a:prstGeom prst="rect">
              <a:avLst/>
            </a:prstGeom>
            <a:noFill/>
          </p:spPr>
          <p:txBody>
            <a:bodyPr wrap="none" rtlCol="0">
              <a:spAutoFit/>
            </a:bodyPr>
            <a:lstStyle/>
            <a:p>
              <a:r>
                <a:rPr lang="en-GB" sz="1400" dirty="0"/>
                <a:t>0.8</a:t>
              </a:r>
            </a:p>
          </p:txBody>
        </p:sp>
        <p:sp>
          <p:nvSpPr>
            <p:cNvPr id="72" name="TextBox 71">
              <a:extLst>
                <a:ext uri="{FF2B5EF4-FFF2-40B4-BE49-F238E27FC236}">
                  <a16:creationId xmlns:a16="http://schemas.microsoft.com/office/drawing/2014/main" id="{E6A4BA2B-D643-2A40-81CB-8C5D8BF18A77}"/>
                </a:ext>
              </a:extLst>
            </p:cNvPr>
            <p:cNvSpPr txBox="1"/>
            <p:nvPr/>
          </p:nvSpPr>
          <p:spPr>
            <a:xfrm>
              <a:off x="2817976" y="4242853"/>
              <a:ext cx="412292" cy="307777"/>
            </a:xfrm>
            <a:prstGeom prst="rect">
              <a:avLst/>
            </a:prstGeom>
            <a:noFill/>
          </p:spPr>
          <p:txBody>
            <a:bodyPr wrap="none" rtlCol="0">
              <a:spAutoFit/>
            </a:bodyPr>
            <a:lstStyle/>
            <a:p>
              <a:r>
                <a:rPr lang="en-GB" sz="1400" dirty="0"/>
                <a:t>0.6</a:t>
              </a:r>
            </a:p>
          </p:txBody>
        </p:sp>
        <p:sp>
          <p:nvSpPr>
            <p:cNvPr id="73" name="TextBox 72">
              <a:extLst>
                <a:ext uri="{FF2B5EF4-FFF2-40B4-BE49-F238E27FC236}">
                  <a16:creationId xmlns:a16="http://schemas.microsoft.com/office/drawing/2014/main" id="{1F372436-5285-C243-8197-198C3C328D64}"/>
                </a:ext>
              </a:extLst>
            </p:cNvPr>
            <p:cNvSpPr txBox="1"/>
            <p:nvPr/>
          </p:nvSpPr>
          <p:spPr>
            <a:xfrm>
              <a:off x="2243603" y="4238567"/>
              <a:ext cx="412292" cy="307777"/>
            </a:xfrm>
            <a:prstGeom prst="rect">
              <a:avLst/>
            </a:prstGeom>
            <a:noFill/>
          </p:spPr>
          <p:txBody>
            <a:bodyPr wrap="none" rtlCol="0">
              <a:spAutoFit/>
            </a:bodyPr>
            <a:lstStyle/>
            <a:p>
              <a:r>
                <a:rPr lang="en-GB" sz="1400" dirty="0"/>
                <a:t>0.4</a:t>
              </a:r>
            </a:p>
          </p:txBody>
        </p:sp>
        <p:sp>
          <p:nvSpPr>
            <p:cNvPr id="74" name="TextBox 73">
              <a:extLst>
                <a:ext uri="{FF2B5EF4-FFF2-40B4-BE49-F238E27FC236}">
                  <a16:creationId xmlns:a16="http://schemas.microsoft.com/office/drawing/2014/main" id="{3E1423C5-F672-8E47-B4CA-03A8D44C144A}"/>
                </a:ext>
              </a:extLst>
            </p:cNvPr>
            <p:cNvSpPr txBox="1"/>
            <p:nvPr/>
          </p:nvSpPr>
          <p:spPr>
            <a:xfrm>
              <a:off x="1669230" y="4238567"/>
              <a:ext cx="412292" cy="307777"/>
            </a:xfrm>
            <a:prstGeom prst="rect">
              <a:avLst/>
            </a:prstGeom>
            <a:noFill/>
          </p:spPr>
          <p:txBody>
            <a:bodyPr wrap="none" rtlCol="0">
              <a:spAutoFit/>
            </a:bodyPr>
            <a:lstStyle/>
            <a:p>
              <a:r>
                <a:rPr lang="en-GB" sz="1400" dirty="0"/>
                <a:t>0.2</a:t>
              </a:r>
            </a:p>
          </p:txBody>
        </p:sp>
        <p:sp>
          <p:nvSpPr>
            <p:cNvPr id="75" name="TextBox 74">
              <a:extLst>
                <a:ext uri="{FF2B5EF4-FFF2-40B4-BE49-F238E27FC236}">
                  <a16:creationId xmlns:a16="http://schemas.microsoft.com/office/drawing/2014/main" id="{441D7717-340F-2F48-9F44-F6DBE73A5A74}"/>
                </a:ext>
              </a:extLst>
            </p:cNvPr>
            <p:cNvSpPr txBox="1"/>
            <p:nvPr/>
          </p:nvSpPr>
          <p:spPr>
            <a:xfrm>
              <a:off x="1231111" y="4238568"/>
              <a:ext cx="276038" cy="307777"/>
            </a:xfrm>
            <a:prstGeom prst="rect">
              <a:avLst/>
            </a:prstGeom>
            <a:noFill/>
          </p:spPr>
          <p:txBody>
            <a:bodyPr wrap="none" rtlCol="0">
              <a:spAutoFit/>
            </a:bodyPr>
            <a:lstStyle/>
            <a:p>
              <a:r>
                <a:rPr lang="en-GB" sz="1400" dirty="0"/>
                <a:t>0</a:t>
              </a:r>
            </a:p>
          </p:txBody>
        </p:sp>
        <p:cxnSp>
          <p:nvCxnSpPr>
            <p:cNvPr id="76" name="Straight Connector 75">
              <a:extLst>
                <a:ext uri="{FF2B5EF4-FFF2-40B4-BE49-F238E27FC236}">
                  <a16:creationId xmlns:a16="http://schemas.microsoft.com/office/drawing/2014/main" id="{F0B99EBE-7B3E-344F-A1F0-49E472A54A63}"/>
                </a:ext>
              </a:extLst>
            </p:cNvPr>
            <p:cNvCxnSpPr>
              <a:cxnSpLocks/>
            </p:cNvCxnSpPr>
            <p:nvPr/>
          </p:nvCxnSpPr>
          <p:spPr>
            <a:xfrm rot="5400000" flipH="1">
              <a:off x="1336827" y="419905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6EAA432-7C45-8C48-8C4D-FB6CECABBAE0}"/>
                </a:ext>
              </a:extLst>
            </p:cNvPr>
            <p:cNvCxnSpPr>
              <a:cxnSpLocks/>
            </p:cNvCxnSpPr>
            <p:nvPr/>
          </p:nvCxnSpPr>
          <p:spPr>
            <a:xfrm rot="5400000" flipH="1">
              <a:off x="1847156" y="420563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661327D-2799-5A43-9EC9-75B75657357A}"/>
                </a:ext>
              </a:extLst>
            </p:cNvPr>
            <p:cNvCxnSpPr>
              <a:cxnSpLocks/>
            </p:cNvCxnSpPr>
            <p:nvPr/>
          </p:nvCxnSpPr>
          <p:spPr>
            <a:xfrm rot="5400000" flipH="1">
              <a:off x="3567251" y="419686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ECE0895-E997-F24E-A27F-54209B9BAD8A}"/>
                </a:ext>
              </a:extLst>
            </p:cNvPr>
            <p:cNvCxnSpPr>
              <a:cxnSpLocks/>
            </p:cNvCxnSpPr>
            <p:nvPr/>
          </p:nvCxnSpPr>
          <p:spPr>
            <a:xfrm rot="5400000" flipH="1">
              <a:off x="2421528" y="420523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88ECE04-CB0E-6A4F-B869-AFE6B9B769B2}"/>
                </a:ext>
              </a:extLst>
            </p:cNvPr>
            <p:cNvCxnSpPr>
              <a:cxnSpLocks/>
            </p:cNvCxnSpPr>
            <p:nvPr/>
          </p:nvCxnSpPr>
          <p:spPr>
            <a:xfrm rot="5400000" flipH="1">
              <a:off x="2995900" y="420564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767D5ED-C210-3049-98DE-026F17A48D05}"/>
                </a:ext>
              </a:extLst>
            </p:cNvPr>
            <p:cNvCxnSpPr>
              <a:cxnSpLocks/>
            </p:cNvCxnSpPr>
            <p:nvPr/>
          </p:nvCxnSpPr>
          <p:spPr>
            <a:xfrm rot="5400000" flipH="1">
              <a:off x="4076523" y="420523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0C15FD3-5C1C-B148-A064-611488A57AFC}"/>
                </a:ext>
              </a:extLst>
            </p:cNvPr>
            <p:cNvSpPr txBox="1"/>
            <p:nvPr/>
          </p:nvSpPr>
          <p:spPr>
            <a:xfrm rot="16200000">
              <a:off x="454529" y="3103969"/>
              <a:ext cx="628698" cy="307777"/>
            </a:xfrm>
            <a:prstGeom prst="rect">
              <a:avLst/>
            </a:prstGeom>
            <a:noFill/>
          </p:spPr>
          <p:txBody>
            <a:bodyPr wrap="none" rtlCol="0">
              <a:spAutoFit/>
            </a:bodyPr>
            <a:lstStyle/>
            <a:p>
              <a:r>
                <a:rPr lang="en-GB" sz="1400" dirty="0"/>
                <a:t>Utility</a:t>
              </a:r>
            </a:p>
          </p:txBody>
        </p:sp>
        <p:sp>
          <p:nvSpPr>
            <p:cNvPr id="83" name="TextBox 82">
              <a:extLst>
                <a:ext uri="{FF2B5EF4-FFF2-40B4-BE49-F238E27FC236}">
                  <a16:creationId xmlns:a16="http://schemas.microsoft.com/office/drawing/2014/main" id="{79C89874-4204-1D42-B53E-DB3C0AE8EB84}"/>
                </a:ext>
              </a:extLst>
            </p:cNvPr>
            <p:cNvSpPr txBox="1"/>
            <p:nvPr/>
          </p:nvSpPr>
          <p:spPr>
            <a:xfrm>
              <a:off x="1888498" y="4544384"/>
              <a:ext cx="1696875" cy="307777"/>
            </a:xfrm>
            <a:prstGeom prst="rect">
              <a:avLst/>
            </a:prstGeom>
            <a:noFill/>
          </p:spPr>
          <p:txBody>
            <a:bodyPr wrap="none" rtlCol="0">
              <a:spAutoFit/>
            </a:bodyPr>
            <a:lstStyle/>
            <a:p>
              <a:r>
                <a:rPr lang="en-GB" sz="1400" dirty="0"/>
                <a:t>Probability of state 1</a:t>
              </a:r>
            </a:p>
          </p:txBody>
        </p:sp>
        <p:cxnSp>
          <p:nvCxnSpPr>
            <p:cNvPr id="84" name="Straight Connector 83">
              <a:extLst>
                <a:ext uri="{FF2B5EF4-FFF2-40B4-BE49-F238E27FC236}">
                  <a16:creationId xmlns:a16="http://schemas.microsoft.com/office/drawing/2014/main" id="{31AF85A6-B359-174F-84BC-D88142BA4C5D}"/>
                </a:ext>
              </a:extLst>
            </p:cNvPr>
            <p:cNvCxnSpPr>
              <a:cxnSpLocks/>
            </p:cNvCxnSpPr>
            <p:nvPr/>
          </p:nvCxnSpPr>
          <p:spPr>
            <a:xfrm flipV="1">
              <a:off x="1369121" y="3131391"/>
              <a:ext cx="2735620" cy="148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D6356C7-840D-F04E-BA2F-3996C423F829}"/>
                </a:ext>
              </a:extLst>
            </p:cNvPr>
            <p:cNvCxnSpPr>
              <a:cxnSpLocks/>
            </p:cNvCxnSpPr>
            <p:nvPr/>
          </p:nvCxnSpPr>
          <p:spPr>
            <a:xfrm flipV="1">
              <a:off x="1369120" y="2641921"/>
              <a:ext cx="2721848" cy="11232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C7EC3F7-13F7-194C-9125-0803BA6E657B}"/>
                </a:ext>
              </a:extLst>
            </p:cNvPr>
            <p:cNvCxnSpPr>
              <a:cxnSpLocks/>
            </p:cNvCxnSpPr>
            <p:nvPr/>
          </p:nvCxnSpPr>
          <p:spPr>
            <a:xfrm flipV="1">
              <a:off x="1369121" y="2490313"/>
              <a:ext cx="2735621" cy="15367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6D97D6A-2D5E-A049-955B-BDDDF7E050BE}"/>
                </a:ext>
              </a:extLst>
            </p:cNvPr>
            <p:cNvCxnSpPr>
              <a:cxnSpLocks/>
            </p:cNvCxnSpPr>
            <p:nvPr/>
          </p:nvCxnSpPr>
          <p:spPr>
            <a:xfrm>
              <a:off x="1369121" y="3131391"/>
              <a:ext cx="2735621" cy="271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BEEA415-22E3-BC4F-A5A8-DF8AFA816B44}"/>
                </a:ext>
              </a:extLst>
            </p:cNvPr>
            <p:cNvCxnSpPr>
              <a:cxnSpLocks/>
            </p:cNvCxnSpPr>
            <p:nvPr/>
          </p:nvCxnSpPr>
          <p:spPr>
            <a:xfrm flipV="1">
              <a:off x="3099003" y="2489219"/>
              <a:ext cx="1005737" cy="56108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631BA93-3C7F-9D41-8C7D-20916AAB5270}"/>
                </a:ext>
              </a:extLst>
            </p:cNvPr>
            <p:cNvCxnSpPr>
              <a:cxnSpLocks/>
            </p:cNvCxnSpPr>
            <p:nvPr/>
          </p:nvCxnSpPr>
          <p:spPr>
            <a:xfrm>
              <a:off x="1382139" y="3131391"/>
              <a:ext cx="996615" cy="1025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5BC992D-315D-7341-886D-B8DFBA1A4D62}"/>
                </a:ext>
              </a:extLst>
            </p:cNvPr>
            <p:cNvCxnSpPr>
              <a:cxnSpLocks/>
            </p:cNvCxnSpPr>
            <p:nvPr/>
          </p:nvCxnSpPr>
          <p:spPr>
            <a:xfrm flipV="1">
              <a:off x="2385641" y="3203567"/>
              <a:ext cx="351290" cy="2062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6A3F224-72BA-D74B-BC50-26876133CCCA}"/>
                </a:ext>
              </a:extLst>
            </p:cNvPr>
            <p:cNvCxnSpPr>
              <a:cxnSpLocks/>
            </p:cNvCxnSpPr>
            <p:nvPr/>
          </p:nvCxnSpPr>
          <p:spPr>
            <a:xfrm flipV="1">
              <a:off x="2736931" y="3050302"/>
              <a:ext cx="362072" cy="151322"/>
            </a:xfrm>
            <a:prstGeom prst="line">
              <a:avLst/>
            </a:prstGeom>
            <a:ln w="28575">
              <a:solidFill>
                <a:srgbClr val="AF4A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6813035-AFE9-3947-ABD6-85A3E4222070}"/>
                </a:ext>
              </a:extLst>
            </p:cNvPr>
            <p:cNvCxnSpPr/>
            <p:nvPr/>
          </p:nvCxnSpPr>
          <p:spPr>
            <a:xfrm>
              <a:off x="3099003" y="3036753"/>
              <a:ext cx="0" cy="1131678"/>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88212D4-90B9-B64F-BC5B-8BA19CB8094A}"/>
                </a:ext>
              </a:extLst>
            </p:cNvPr>
            <p:cNvCxnSpPr>
              <a:cxnSpLocks/>
            </p:cNvCxnSpPr>
            <p:nvPr/>
          </p:nvCxnSpPr>
          <p:spPr>
            <a:xfrm flipH="1">
              <a:off x="2729379" y="3201624"/>
              <a:ext cx="665" cy="966807"/>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2DCD671-295E-E447-8B7C-B11BDBBB30C2}"/>
                </a:ext>
              </a:extLst>
            </p:cNvPr>
            <p:cNvCxnSpPr>
              <a:cxnSpLocks/>
            </p:cNvCxnSpPr>
            <p:nvPr/>
          </p:nvCxnSpPr>
          <p:spPr>
            <a:xfrm>
              <a:off x="2377762" y="3233907"/>
              <a:ext cx="0" cy="950665"/>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86A6C9BE-FF87-5541-98B8-0AE1397D7325}"/>
              </a:ext>
            </a:extLst>
          </p:cNvPr>
          <p:cNvGrpSpPr/>
          <p:nvPr/>
        </p:nvGrpSpPr>
        <p:grpSpPr>
          <a:xfrm>
            <a:off x="6575478" y="2066166"/>
            <a:ext cx="3627772" cy="2673295"/>
            <a:chOff x="614989" y="2178866"/>
            <a:chExt cx="3627772" cy="2673295"/>
          </a:xfrm>
        </p:grpSpPr>
        <p:cxnSp>
          <p:nvCxnSpPr>
            <p:cNvPr id="113" name="Straight Connector 112">
              <a:extLst>
                <a:ext uri="{FF2B5EF4-FFF2-40B4-BE49-F238E27FC236}">
                  <a16:creationId xmlns:a16="http://schemas.microsoft.com/office/drawing/2014/main" id="{E2F730C0-0C14-FD47-928C-79A40B7DB715}"/>
                </a:ext>
              </a:extLst>
            </p:cNvPr>
            <p:cNvCxnSpPr>
              <a:cxnSpLocks/>
            </p:cNvCxnSpPr>
            <p:nvPr/>
          </p:nvCxnSpPr>
          <p:spPr>
            <a:xfrm>
              <a:off x="1365946" y="2318801"/>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EEE0598-129E-D347-B874-2B36001C16CE}"/>
                </a:ext>
              </a:extLst>
            </p:cNvPr>
            <p:cNvCxnSpPr>
              <a:cxnSpLocks/>
            </p:cNvCxnSpPr>
            <p:nvPr/>
          </p:nvCxnSpPr>
          <p:spPr>
            <a:xfrm flipH="1">
              <a:off x="1362761" y="4177417"/>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E18FF2F4-81AF-5841-9F57-2682CAE8A4FC}"/>
                </a:ext>
              </a:extLst>
            </p:cNvPr>
            <p:cNvSpPr txBox="1"/>
            <p:nvPr/>
          </p:nvSpPr>
          <p:spPr>
            <a:xfrm>
              <a:off x="897215" y="2178866"/>
              <a:ext cx="412292" cy="307777"/>
            </a:xfrm>
            <a:prstGeom prst="rect">
              <a:avLst/>
            </a:prstGeom>
            <a:noFill/>
          </p:spPr>
          <p:txBody>
            <a:bodyPr wrap="none" rtlCol="0">
              <a:spAutoFit/>
            </a:bodyPr>
            <a:lstStyle/>
            <a:p>
              <a:r>
                <a:rPr lang="en-GB" sz="1400" dirty="0"/>
                <a:t>7.5</a:t>
              </a:r>
            </a:p>
          </p:txBody>
        </p:sp>
        <p:sp>
          <p:nvSpPr>
            <p:cNvPr id="116" name="TextBox 115">
              <a:extLst>
                <a:ext uri="{FF2B5EF4-FFF2-40B4-BE49-F238E27FC236}">
                  <a16:creationId xmlns:a16="http://schemas.microsoft.com/office/drawing/2014/main" id="{E5B55A46-2A40-8144-85CE-FDF69E8EB420}"/>
                </a:ext>
              </a:extLst>
            </p:cNvPr>
            <p:cNvSpPr txBox="1"/>
            <p:nvPr/>
          </p:nvSpPr>
          <p:spPr>
            <a:xfrm>
              <a:off x="1033469" y="2490272"/>
              <a:ext cx="276038" cy="307777"/>
            </a:xfrm>
            <a:prstGeom prst="rect">
              <a:avLst/>
            </a:prstGeom>
            <a:noFill/>
          </p:spPr>
          <p:txBody>
            <a:bodyPr wrap="none" rtlCol="0">
              <a:spAutoFit/>
            </a:bodyPr>
            <a:lstStyle/>
            <a:p>
              <a:r>
                <a:rPr lang="en-GB" sz="1400" dirty="0"/>
                <a:t>7</a:t>
              </a:r>
            </a:p>
          </p:txBody>
        </p:sp>
        <p:sp>
          <p:nvSpPr>
            <p:cNvPr id="117" name="TextBox 116">
              <a:extLst>
                <a:ext uri="{FF2B5EF4-FFF2-40B4-BE49-F238E27FC236}">
                  <a16:creationId xmlns:a16="http://schemas.microsoft.com/office/drawing/2014/main" id="{2C864E38-F71F-FD4A-8D9D-68861CE3860D}"/>
                </a:ext>
              </a:extLst>
            </p:cNvPr>
            <p:cNvSpPr txBox="1"/>
            <p:nvPr/>
          </p:nvSpPr>
          <p:spPr>
            <a:xfrm>
              <a:off x="897215" y="2794419"/>
              <a:ext cx="412292" cy="307777"/>
            </a:xfrm>
            <a:prstGeom prst="rect">
              <a:avLst/>
            </a:prstGeom>
            <a:noFill/>
          </p:spPr>
          <p:txBody>
            <a:bodyPr wrap="none" rtlCol="0">
              <a:spAutoFit/>
            </a:bodyPr>
            <a:lstStyle/>
            <a:p>
              <a:r>
                <a:rPr lang="en-GB" sz="1400" dirty="0"/>
                <a:t>6.5</a:t>
              </a:r>
            </a:p>
          </p:txBody>
        </p:sp>
        <p:sp>
          <p:nvSpPr>
            <p:cNvPr id="118" name="TextBox 117">
              <a:extLst>
                <a:ext uri="{FF2B5EF4-FFF2-40B4-BE49-F238E27FC236}">
                  <a16:creationId xmlns:a16="http://schemas.microsoft.com/office/drawing/2014/main" id="{9B000951-17E9-884C-835D-C2635E16E9DC}"/>
                </a:ext>
              </a:extLst>
            </p:cNvPr>
            <p:cNvSpPr txBox="1"/>
            <p:nvPr/>
          </p:nvSpPr>
          <p:spPr>
            <a:xfrm>
              <a:off x="1033469" y="3100035"/>
              <a:ext cx="276038" cy="307777"/>
            </a:xfrm>
            <a:prstGeom prst="rect">
              <a:avLst/>
            </a:prstGeom>
            <a:noFill/>
          </p:spPr>
          <p:txBody>
            <a:bodyPr wrap="none" rtlCol="0">
              <a:spAutoFit/>
            </a:bodyPr>
            <a:lstStyle/>
            <a:p>
              <a:r>
                <a:rPr lang="en-GB" sz="1400" dirty="0"/>
                <a:t>6</a:t>
              </a:r>
            </a:p>
          </p:txBody>
        </p:sp>
        <p:sp>
          <p:nvSpPr>
            <p:cNvPr id="119" name="TextBox 118">
              <a:extLst>
                <a:ext uri="{FF2B5EF4-FFF2-40B4-BE49-F238E27FC236}">
                  <a16:creationId xmlns:a16="http://schemas.microsoft.com/office/drawing/2014/main" id="{3DA3C87B-4E91-8944-8A0E-97528DCEECE4}"/>
                </a:ext>
              </a:extLst>
            </p:cNvPr>
            <p:cNvSpPr txBox="1"/>
            <p:nvPr/>
          </p:nvSpPr>
          <p:spPr>
            <a:xfrm>
              <a:off x="897215" y="3414537"/>
              <a:ext cx="412292" cy="307777"/>
            </a:xfrm>
            <a:prstGeom prst="rect">
              <a:avLst/>
            </a:prstGeom>
            <a:noFill/>
          </p:spPr>
          <p:txBody>
            <a:bodyPr wrap="none" rtlCol="0">
              <a:spAutoFit/>
            </a:bodyPr>
            <a:lstStyle/>
            <a:p>
              <a:r>
                <a:rPr lang="en-GB" sz="1400" dirty="0"/>
                <a:t>5.5</a:t>
              </a:r>
            </a:p>
          </p:txBody>
        </p:sp>
        <p:sp>
          <p:nvSpPr>
            <p:cNvPr id="120" name="TextBox 119">
              <a:extLst>
                <a:ext uri="{FF2B5EF4-FFF2-40B4-BE49-F238E27FC236}">
                  <a16:creationId xmlns:a16="http://schemas.microsoft.com/office/drawing/2014/main" id="{38121458-3089-CD4F-90EE-4DCE6415DDFC}"/>
                </a:ext>
              </a:extLst>
            </p:cNvPr>
            <p:cNvSpPr txBox="1"/>
            <p:nvPr/>
          </p:nvSpPr>
          <p:spPr>
            <a:xfrm>
              <a:off x="1033469" y="3713896"/>
              <a:ext cx="276038" cy="307777"/>
            </a:xfrm>
            <a:prstGeom prst="rect">
              <a:avLst/>
            </a:prstGeom>
            <a:noFill/>
          </p:spPr>
          <p:txBody>
            <a:bodyPr wrap="none" rtlCol="0">
              <a:spAutoFit/>
            </a:bodyPr>
            <a:lstStyle/>
            <a:p>
              <a:r>
                <a:rPr lang="en-GB" sz="1400" dirty="0"/>
                <a:t>5</a:t>
              </a:r>
            </a:p>
          </p:txBody>
        </p:sp>
        <p:sp>
          <p:nvSpPr>
            <p:cNvPr id="121" name="TextBox 120">
              <a:extLst>
                <a:ext uri="{FF2B5EF4-FFF2-40B4-BE49-F238E27FC236}">
                  <a16:creationId xmlns:a16="http://schemas.microsoft.com/office/drawing/2014/main" id="{C0A5EC96-584D-8F4C-8189-B92790B88E9B}"/>
                </a:ext>
              </a:extLst>
            </p:cNvPr>
            <p:cNvSpPr txBox="1"/>
            <p:nvPr/>
          </p:nvSpPr>
          <p:spPr>
            <a:xfrm>
              <a:off x="897215" y="4026813"/>
              <a:ext cx="412292" cy="307777"/>
            </a:xfrm>
            <a:prstGeom prst="rect">
              <a:avLst/>
            </a:prstGeom>
            <a:noFill/>
          </p:spPr>
          <p:txBody>
            <a:bodyPr wrap="none" rtlCol="0">
              <a:spAutoFit/>
            </a:bodyPr>
            <a:lstStyle/>
            <a:p>
              <a:r>
                <a:rPr lang="en-GB" sz="1400" dirty="0"/>
                <a:t>4.5</a:t>
              </a:r>
            </a:p>
          </p:txBody>
        </p:sp>
        <p:cxnSp>
          <p:nvCxnSpPr>
            <p:cNvPr id="122" name="Straight Connector 121">
              <a:extLst>
                <a:ext uri="{FF2B5EF4-FFF2-40B4-BE49-F238E27FC236}">
                  <a16:creationId xmlns:a16="http://schemas.microsoft.com/office/drawing/2014/main" id="{6664F7F9-1FE9-FB49-A398-E48045CCC59C}"/>
                </a:ext>
              </a:extLst>
            </p:cNvPr>
            <p:cNvCxnSpPr>
              <a:cxnSpLocks/>
            </p:cNvCxnSpPr>
            <p:nvPr/>
          </p:nvCxnSpPr>
          <p:spPr>
            <a:xfrm>
              <a:off x="1304166" y="2332754"/>
              <a:ext cx="54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79D3C03-1A45-3445-8BB3-43FDC8BFDC98}"/>
                </a:ext>
              </a:extLst>
            </p:cNvPr>
            <p:cNvCxnSpPr>
              <a:cxnSpLocks/>
            </p:cNvCxnSpPr>
            <p:nvPr/>
          </p:nvCxnSpPr>
          <p:spPr>
            <a:xfrm flipH="1">
              <a:off x="1309506" y="2641921"/>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A3ECBE0-D55C-CE44-AD25-D707FFF6DD8B}"/>
                </a:ext>
              </a:extLst>
            </p:cNvPr>
            <p:cNvCxnSpPr>
              <a:cxnSpLocks/>
            </p:cNvCxnSpPr>
            <p:nvPr/>
          </p:nvCxnSpPr>
          <p:spPr>
            <a:xfrm flipH="1">
              <a:off x="1309506" y="2943509"/>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71CA1FF-3FC0-F742-966E-DA03E6555D03}"/>
                </a:ext>
              </a:extLst>
            </p:cNvPr>
            <p:cNvCxnSpPr>
              <a:cxnSpLocks/>
            </p:cNvCxnSpPr>
            <p:nvPr/>
          </p:nvCxnSpPr>
          <p:spPr>
            <a:xfrm flipH="1">
              <a:off x="1309506" y="3254440"/>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22A5073-0B14-C841-A694-E8DED3BF9531}"/>
                </a:ext>
              </a:extLst>
            </p:cNvPr>
            <p:cNvCxnSpPr>
              <a:cxnSpLocks/>
            </p:cNvCxnSpPr>
            <p:nvPr/>
          </p:nvCxnSpPr>
          <p:spPr>
            <a:xfrm flipH="1">
              <a:off x="1309497" y="356892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083CFFD-2FE7-1B47-B87B-D7D38E4B990F}"/>
                </a:ext>
              </a:extLst>
            </p:cNvPr>
            <p:cNvCxnSpPr>
              <a:cxnSpLocks/>
            </p:cNvCxnSpPr>
            <p:nvPr/>
          </p:nvCxnSpPr>
          <p:spPr>
            <a:xfrm flipH="1">
              <a:off x="1312691" y="386648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122AF80-10B3-2543-83DD-6C1D9D623600}"/>
                </a:ext>
              </a:extLst>
            </p:cNvPr>
            <p:cNvCxnSpPr>
              <a:cxnSpLocks/>
            </p:cNvCxnSpPr>
            <p:nvPr/>
          </p:nvCxnSpPr>
          <p:spPr>
            <a:xfrm flipH="1">
              <a:off x="1306322" y="417741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52688450-0C32-AD45-9FED-46F770EE4E6C}"/>
                </a:ext>
              </a:extLst>
            </p:cNvPr>
            <p:cNvSpPr txBox="1"/>
            <p:nvPr/>
          </p:nvSpPr>
          <p:spPr>
            <a:xfrm>
              <a:off x="3966723" y="4238565"/>
              <a:ext cx="276038" cy="307777"/>
            </a:xfrm>
            <a:prstGeom prst="rect">
              <a:avLst/>
            </a:prstGeom>
            <a:noFill/>
          </p:spPr>
          <p:txBody>
            <a:bodyPr wrap="none" rtlCol="0">
              <a:spAutoFit/>
            </a:bodyPr>
            <a:lstStyle/>
            <a:p>
              <a:r>
                <a:rPr lang="en-GB" sz="1400" dirty="0"/>
                <a:t>1</a:t>
              </a:r>
            </a:p>
          </p:txBody>
        </p:sp>
        <p:sp>
          <p:nvSpPr>
            <p:cNvPr id="130" name="TextBox 129">
              <a:extLst>
                <a:ext uri="{FF2B5EF4-FFF2-40B4-BE49-F238E27FC236}">
                  <a16:creationId xmlns:a16="http://schemas.microsoft.com/office/drawing/2014/main" id="{27C65096-C8C9-C846-AAC4-EC3D1DBF45F7}"/>
                </a:ext>
              </a:extLst>
            </p:cNvPr>
            <p:cNvSpPr txBox="1"/>
            <p:nvPr/>
          </p:nvSpPr>
          <p:spPr>
            <a:xfrm>
              <a:off x="3392349" y="4238566"/>
              <a:ext cx="412292" cy="307777"/>
            </a:xfrm>
            <a:prstGeom prst="rect">
              <a:avLst/>
            </a:prstGeom>
            <a:noFill/>
          </p:spPr>
          <p:txBody>
            <a:bodyPr wrap="none" rtlCol="0">
              <a:spAutoFit/>
            </a:bodyPr>
            <a:lstStyle/>
            <a:p>
              <a:r>
                <a:rPr lang="en-GB" sz="1400" dirty="0"/>
                <a:t>0.8</a:t>
              </a:r>
            </a:p>
          </p:txBody>
        </p:sp>
        <p:sp>
          <p:nvSpPr>
            <p:cNvPr id="131" name="TextBox 130">
              <a:extLst>
                <a:ext uri="{FF2B5EF4-FFF2-40B4-BE49-F238E27FC236}">
                  <a16:creationId xmlns:a16="http://schemas.microsoft.com/office/drawing/2014/main" id="{8A45907D-C5D4-0D4C-ACEA-2059CEAB24CD}"/>
                </a:ext>
              </a:extLst>
            </p:cNvPr>
            <p:cNvSpPr txBox="1"/>
            <p:nvPr/>
          </p:nvSpPr>
          <p:spPr>
            <a:xfrm>
              <a:off x="2817976" y="4242853"/>
              <a:ext cx="412292" cy="307777"/>
            </a:xfrm>
            <a:prstGeom prst="rect">
              <a:avLst/>
            </a:prstGeom>
            <a:noFill/>
          </p:spPr>
          <p:txBody>
            <a:bodyPr wrap="none" rtlCol="0">
              <a:spAutoFit/>
            </a:bodyPr>
            <a:lstStyle/>
            <a:p>
              <a:r>
                <a:rPr lang="en-GB" sz="1400" dirty="0"/>
                <a:t>0.6</a:t>
              </a:r>
            </a:p>
          </p:txBody>
        </p:sp>
        <p:sp>
          <p:nvSpPr>
            <p:cNvPr id="132" name="TextBox 131">
              <a:extLst>
                <a:ext uri="{FF2B5EF4-FFF2-40B4-BE49-F238E27FC236}">
                  <a16:creationId xmlns:a16="http://schemas.microsoft.com/office/drawing/2014/main" id="{CB6E9E09-B607-E840-AD30-C4E7265C9BC4}"/>
                </a:ext>
              </a:extLst>
            </p:cNvPr>
            <p:cNvSpPr txBox="1"/>
            <p:nvPr/>
          </p:nvSpPr>
          <p:spPr>
            <a:xfrm>
              <a:off x="2243603" y="4238567"/>
              <a:ext cx="412292" cy="307777"/>
            </a:xfrm>
            <a:prstGeom prst="rect">
              <a:avLst/>
            </a:prstGeom>
            <a:noFill/>
          </p:spPr>
          <p:txBody>
            <a:bodyPr wrap="none" rtlCol="0">
              <a:spAutoFit/>
            </a:bodyPr>
            <a:lstStyle/>
            <a:p>
              <a:r>
                <a:rPr lang="en-GB" sz="1400" dirty="0"/>
                <a:t>0.4</a:t>
              </a:r>
            </a:p>
          </p:txBody>
        </p:sp>
        <p:sp>
          <p:nvSpPr>
            <p:cNvPr id="133" name="TextBox 132">
              <a:extLst>
                <a:ext uri="{FF2B5EF4-FFF2-40B4-BE49-F238E27FC236}">
                  <a16:creationId xmlns:a16="http://schemas.microsoft.com/office/drawing/2014/main" id="{ADFBF0BE-0885-F244-81BE-1AA302B18BD7}"/>
                </a:ext>
              </a:extLst>
            </p:cNvPr>
            <p:cNvSpPr txBox="1"/>
            <p:nvPr/>
          </p:nvSpPr>
          <p:spPr>
            <a:xfrm>
              <a:off x="1669230" y="4238567"/>
              <a:ext cx="412292" cy="307777"/>
            </a:xfrm>
            <a:prstGeom prst="rect">
              <a:avLst/>
            </a:prstGeom>
            <a:noFill/>
          </p:spPr>
          <p:txBody>
            <a:bodyPr wrap="none" rtlCol="0">
              <a:spAutoFit/>
            </a:bodyPr>
            <a:lstStyle/>
            <a:p>
              <a:r>
                <a:rPr lang="en-GB" sz="1400" dirty="0"/>
                <a:t>0.2</a:t>
              </a:r>
            </a:p>
          </p:txBody>
        </p:sp>
        <p:sp>
          <p:nvSpPr>
            <p:cNvPr id="134" name="TextBox 133">
              <a:extLst>
                <a:ext uri="{FF2B5EF4-FFF2-40B4-BE49-F238E27FC236}">
                  <a16:creationId xmlns:a16="http://schemas.microsoft.com/office/drawing/2014/main" id="{736159B5-4EB3-934A-A618-12E37C09B1BD}"/>
                </a:ext>
              </a:extLst>
            </p:cNvPr>
            <p:cNvSpPr txBox="1"/>
            <p:nvPr/>
          </p:nvSpPr>
          <p:spPr>
            <a:xfrm>
              <a:off x="1231111" y="4238568"/>
              <a:ext cx="276038" cy="307777"/>
            </a:xfrm>
            <a:prstGeom prst="rect">
              <a:avLst/>
            </a:prstGeom>
            <a:noFill/>
          </p:spPr>
          <p:txBody>
            <a:bodyPr wrap="none" rtlCol="0">
              <a:spAutoFit/>
            </a:bodyPr>
            <a:lstStyle/>
            <a:p>
              <a:r>
                <a:rPr lang="en-GB" sz="1400" dirty="0"/>
                <a:t>0</a:t>
              </a:r>
            </a:p>
          </p:txBody>
        </p:sp>
        <p:cxnSp>
          <p:nvCxnSpPr>
            <p:cNvPr id="135" name="Straight Connector 134">
              <a:extLst>
                <a:ext uri="{FF2B5EF4-FFF2-40B4-BE49-F238E27FC236}">
                  <a16:creationId xmlns:a16="http://schemas.microsoft.com/office/drawing/2014/main" id="{883FF5A6-5FD3-E44A-A676-ED17CDD3D9EE}"/>
                </a:ext>
              </a:extLst>
            </p:cNvPr>
            <p:cNvCxnSpPr>
              <a:cxnSpLocks/>
            </p:cNvCxnSpPr>
            <p:nvPr/>
          </p:nvCxnSpPr>
          <p:spPr>
            <a:xfrm rot="5400000" flipH="1">
              <a:off x="1336827" y="419905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32A2321-CE60-2F49-BDC7-0E5BADA02F00}"/>
                </a:ext>
              </a:extLst>
            </p:cNvPr>
            <p:cNvCxnSpPr>
              <a:cxnSpLocks/>
            </p:cNvCxnSpPr>
            <p:nvPr/>
          </p:nvCxnSpPr>
          <p:spPr>
            <a:xfrm rot="5400000" flipH="1">
              <a:off x="1847156" y="4205636"/>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A3AE8A1-70E6-E848-B04F-C357EEB6D493}"/>
                </a:ext>
              </a:extLst>
            </p:cNvPr>
            <p:cNvCxnSpPr>
              <a:cxnSpLocks/>
            </p:cNvCxnSpPr>
            <p:nvPr/>
          </p:nvCxnSpPr>
          <p:spPr>
            <a:xfrm rot="5400000" flipH="1">
              <a:off x="3567251" y="419686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FE7CC8C-1870-4E4F-8CDE-1958D540C28E}"/>
                </a:ext>
              </a:extLst>
            </p:cNvPr>
            <p:cNvCxnSpPr>
              <a:cxnSpLocks/>
            </p:cNvCxnSpPr>
            <p:nvPr/>
          </p:nvCxnSpPr>
          <p:spPr>
            <a:xfrm rot="5400000" flipH="1">
              <a:off x="2421528" y="4205234"/>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6144E0A-74C6-884F-866E-6D2BAA90398A}"/>
                </a:ext>
              </a:extLst>
            </p:cNvPr>
            <p:cNvCxnSpPr>
              <a:cxnSpLocks/>
            </p:cNvCxnSpPr>
            <p:nvPr/>
          </p:nvCxnSpPr>
          <p:spPr>
            <a:xfrm rot="5400000" flipH="1">
              <a:off x="2995900" y="420564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66FA6E4-AE07-3B49-9532-E761EAA282EB}"/>
                </a:ext>
              </a:extLst>
            </p:cNvPr>
            <p:cNvCxnSpPr>
              <a:cxnSpLocks/>
            </p:cNvCxnSpPr>
            <p:nvPr/>
          </p:nvCxnSpPr>
          <p:spPr>
            <a:xfrm rot="5400000" flipH="1">
              <a:off x="4076523" y="420523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4F0CF34A-4D24-A041-8F03-F6E241932745}"/>
                </a:ext>
              </a:extLst>
            </p:cNvPr>
            <p:cNvSpPr txBox="1"/>
            <p:nvPr/>
          </p:nvSpPr>
          <p:spPr>
            <a:xfrm rot="16200000">
              <a:off x="454529" y="3103969"/>
              <a:ext cx="628698" cy="307777"/>
            </a:xfrm>
            <a:prstGeom prst="rect">
              <a:avLst/>
            </a:prstGeom>
            <a:noFill/>
          </p:spPr>
          <p:txBody>
            <a:bodyPr wrap="none" rtlCol="0">
              <a:spAutoFit/>
            </a:bodyPr>
            <a:lstStyle/>
            <a:p>
              <a:r>
                <a:rPr lang="en-GB" sz="1400" dirty="0"/>
                <a:t>Utility</a:t>
              </a:r>
            </a:p>
          </p:txBody>
        </p:sp>
        <p:sp>
          <p:nvSpPr>
            <p:cNvPr id="142" name="TextBox 141">
              <a:extLst>
                <a:ext uri="{FF2B5EF4-FFF2-40B4-BE49-F238E27FC236}">
                  <a16:creationId xmlns:a16="http://schemas.microsoft.com/office/drawing/2014/main" id="{18ECE1EC-DFA4-8E45-9A6E-2A303BDC6F83}"/>
                </a:ext>
              </a:extLst>
            </p:cNvPr>
            <p:cNvSpPr txBox="1"/>
            <p:nvPr/>
          </p:nvSpPr>
          <p:spPr>
            <a:xfrm>
              <a:off x="1888498" y="4544384"/>
              <a:ext cx="1696875" cy="307777"/>
            </a:xfrm>
            <a:prstGeom prst="rect">
              <a:avLst/>
            </a:prstGeom>
            <a:noFill/>
          </p:spPr>
          <p:txBody>
            <a:bodyPr wrap="none" rtlCol="0">
              <a:spAutoFit/>
            </a:bodyPr>
            <a:lstStyle/>
            <a:p>
              <a:r>
                <a:rPr lang="en-GB" sz="1400" dirty="0"/>
                <a:t>Probability of state 1</a:t>
              </a:r>
            </a:p>
          </p:txBody>
        </p:sp>
      </p:grpSp>
      <p:sp>
        <p:nvSpPr>
          <p:cNvPr id="107" name="Freeform 106">
            <a:extLst>
              <a:ext uri="{FF2B5EF4-FFF2-40B4-BE49-F238E27FC236}">
                <a16:creationId xmlns:a16="http://schemas.microsoft.com/office/drawing/2014/main" id="{531706BD-CFE4-B042-936E-D98876902632}"/>
              </a:ext>
            </a:extLst>
          </p:cNvPr>
          <p:cNvSpPr/>
          <p:nvPr/>
        </p:nvSpPr>
        <p:spPr>
          <a:xfrm>
            <a:off x="7339584" y="2624328"/>
            <a:ext cx="2706624" cy="1051564"/>
          </a:xfrm>
          <a:custGeom>
            <a:avLst/>
            <a:gdLst>
              <a:gd name="connsiteX0" fmla="*/ 0 w 2706624"/>
              <a:gd name="connsiteY0" fmla="*/ 685800 h 1051564"/>
              <a:gd name="connsiteX1" fmla="*/ 338328 w 2706624"/>
              <a:gd name="connsiteY1" fmla="*/ 822960 h 1051564"/>
              <a:gd name="connsiteX2" fmla="*/ 658368 w 2706624"/>
              <a:gd name="connsiteY2" fmla="*/ 950976 h 1051564"/>
              <a:gd name="connsiteX3" fmla="*/ 1014984 w 2706624"/>
              <a:gd name="connsiteY3" fmla="*/ 1024128 h 1051564"/>
              <a:gd name="connsiteX4" fmla="*/ 1335024 w 2706624"/>
              <a:gd name="connsiteY4" fmla="*/ 1033272 h 1051564"/>
              <a:gd name="connsiteX5" fmla="*/ 1764792 w 2706624"/>
              <a:gd name="connsiteY5" fmla="*/ 786384 h 1051564"/>
              <a:gd name="connsiteX6" fmla="*/ 2167128 w 2706624"/>
              <a:gd name="connsiteY6" fmla="*/ 466344 h 1051564"/>
              <a:gd name="connsiteX7" fmla="*/ 2706624 w 2706624"/>
              <a:gd name="connsiteY7" fmla="*/ 0 h 10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6624" h="1051564">
                <a:moveTo>
                  <a:pt x="0" y="685800"/>
                </a:moveTo>
                <a:lnTo>
                  <a:pt x="338328" y="822960"/>
                </a:lnTo>
                <a:cubicBezTo>
                  <a:pt x="448056" y="867156"/>
                  <a:pt x="545592" y="917448"/>
                  <a:pt x="658368" y="950976"/>
                </a:cubicBezTo>
                <a:cubicBezTo>
                  <a:pt x="771144" y="984504"/>
                  <a:pt x="902208" y="1010412"/>
                  <a:pt x="1014984" y="1024128"/>
                </a:cubicBezTo>
                <a:cubicBezTo>
                  <a:pt x="1127760" y="1037844"/>
                  <a:pt x="1210056" y="1072896"/>
                  <a:pt x="1335024" y="1033272"/>
                </a:cubicBezTo>
                <a:cubicBezTo>
                  <a:pt x="1459992" y="993648"/>
                  <a:pt x="1626108" y="880872"/>
                  <a:pt x="1764792" y="786384"/>
                </a:cubicBezTo>
                <a:cubicBezTo>
                  <a:pt x="1903476" y="691896"/>
                  <a:pt x="2010156" y="597408"/>
                  <a:pt x="2167128" y="466344"/>
                </a:cubicBezTo>
                <a:cubicBezTo>
                  <a:pt x="2324100" y="335280"/>
                  <a:pt x="2515362" y="167640"/>
                  <a:pt x="2706624"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2875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9381-D58C-4C4D-BAF7-2A513B9F0A7E}"/>
              </a:ext>
            </a:extLst>
          </p:cNvPr>
          <p:cNvSpPr>
            <a:spLocks noGrp="1"/>
          </p:cNvSpPr>
          <p:nvPr>
            <p:ph type="title"/>
          </p:nvPr>
        </p:nvSpPr>
        <p:spPr/>
        <p:txBody>
          <a:bodyPr/>
          <a:lstStyle/>
          <a:p>
            <a:r>
              <a:rPr lang="en-GB" dirty="0"/>
              <a:t>Value Iteration: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23B9DE-33C7-8A48-8408-962BF3FC6AA5}"/>
                  </a:ext>
                </a:extLst>
              </p:cNvPr>
              <p:cNvSpPr>
                <a:spLocks noGrp="1"/>
              </p:cNvSpPr>
              <p:nvPr>
                <p:ph sz="half" idx="1"/>
              </p:nvPr>
            </p:nvSpPr>
            <p:spPr/>
            <p:txBody>
              <a:bodyPr>
                <a:noAutofit/>
              </a:bodyPr>
              <a:lstStyle/>
              <a:p>
                <a:r>
                  <a:rPr lang="en-GB" dirty="0"/>
                  <a:t>Returns an optimal set of plans</a:t>
                </a:r>
              </a:p>
              <a:p>
                <a:r>
                  <a:rPr lang="en-GB" dirty="0"/>
                  <a:t>Inputs</a:t>
                </a:r>
              </a:p>
              <a:p>
                <a:pPr lvl="1"/>
                <a:r>
                  <a:rPr lang="en-GB" dirty="0"/>
                  <a:t>POMDP </a:t>
                </a:r>
                <a14:m>
                  <m:oMath xmlns:m="http://schemas.openxmlformats.org/officeDocument/2006/math">
                    <m:r>
                      <a:rPr lang="de-DE" b="0" i="1" smtClean="0">
                        <a:latin typeface="Cambria Math" panose="02040503050406030204" pitchFamily="18" charset="0"/>
                      </a:rPr>
                      <m:t>𝑝𝑜𝑚𝑑𝑝</m:t>
                    </m:r>
                  </m:oMath>
                </a14:m>
                <a:endParaRPr lang="en-GB" dirty="0"/>
              </a:p>
              <a:p>
                <a:pPr lvl="2"/>
                <a:r>
                  <a:rPr lang="en-GB" dirty="0"/>
                  <a:t>States </a:t>
                </a:r>
                <a14:m>
                  <m:oMath xmlns:m="http://schemas.openxmlformats.org/officeDocument/2006/math">
                    <m:r>
                      <m:rPr>
                        <m:sty m:val="p"/>
                      </m:rPr>
                      <a:rPr lang="de-DE" b="0" i="0" smtClean="0">
                        <a:latin typeface="Cambria Math" panose="02040503050406030204" pitchFamily="18" charset="0"/>
                      </a:rPr>
                      <m:t>dom</m:t>
                    </m:r>
                    <m:d>
                      <m:dPr>
                        <m:ctrlPr>
                          <a:rPr lang="de-DE" b="0" i="1" smtClean="0">
                            <a:latin typeface="Cambria Math" panose="02040503050406030204" pitchFamily="18" charset="0"/>
                          </a:rPr>
                        </m:ctrlPr>
                      </m:dPr>
                      <m:e>
                        <m:r>
                          <a:rPr lang="en-GB" i="1" smtClean="0">
                            <a:latin typeface="Cambria Math" panose="02040503050406030204" pitchFamily="18" charset="0"/>
                          </a:rPr>
                          <m:t>𝑆</m:t>
                        </m:r>
                      </m:e>
                    </m:d>
                  </m:oMath>
                </a14:m>
                <a:endParaRPr lang="en-GB" dirty="0"/>
              </a:p>
              <a:p>
                <a:pPr lvl="2"/>
                <a:r>
                  <a:rPr lang="en-GB" dirty="0"/>
                  <a:t>For all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dom</m:t>
                    </m:r>
                    <m:d>
                      <m:dPr>
                        <m:ctrlPr>
                          <a:rPr lang="de-DE"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rPr>
                          <m:t>𝑆</m:t>
                        </m:r>
                      </m:e>
                    </m:d>
                  </m:oMath>
                </a14:m>
                <a:r>
                  <a:rPr lang="en-GB" dirty="0"/>
                  <a:t>, </a:t>
                </a:r>
              </a:p>
              <a:p>
                <a:pPr lvl="3"/>
                <a:r>
                  <a:rPr lang="en-GB" dirty="0"/>
                  <a:t>Applicable actions </a:t>
                </a:r>
                <a14:m>
                  <m:oMath xmlns:m="http://schemas.openxmlformats.org/officeDocument/2006/math">
                    <m:r>
                      <a:rPr lang="en-GB" i="1" smtClean="0">
                        <a:latin typeface="Cambria Math" panose="02040503050406030204" pitchFamily="18" charset="0"/>
                      </a:rPr>
                      <m:t>𝐴</m:t>
                    </m:r>
                    <m:d>
                      <m:dPr>
                        <m:ctrlPr>
                          <a:rPr lang="en-GB" i="1" smtClean="0">
                            <a:latin typeface="Cambria Math" panose="02040503050406030204" pitchFamily="18" charset="0"/>
                          </a:rPr>
                        </m:ctrlPr>
                      </m:dPr>
                      <m:e>
                        <m:r>
                          <a:rPr lang="en-GB" i="1" smtClean="0">
                            <a:latin typeface="Cambria Math" panose="02040503050406030204" pitchFamily="18" charset="0"/>
                          </a:rPr>
                          <m:t>𝑠</m:t>
                        </m:r>
                      </m:e>
                    </m:d>
                  </m:oMath>
                </a14:m>
                <a:endParaRPr lang="en-GB" dirty="0"/>
              </a:p>
              <a:p>
                <a:pPr lvl="3"/>
                <a:r>
                  <a:rPr lang="en-GB" dirty="0"/>
                  <a:t>Transition model </a:t>
                </a:r>
                <a14:m>
                  <m:oMath xmlns:m="http://schemas.openxmlformats.org/officeDocument/2006/math">
                    <m:r>
                      <a:rPr lang="en-GB" b="0" i="1" smtClean="0">
                        <a:latin typeface="Cambria Math" panose="02040503050406030204" pitchFamily="18" charset="0"/>
                      </a:rPr>
                      <m:t>𝑃</m:t>
                    </m:r>
                    <m:d>
                      <m:dPr>
                        <m:ctrlPr>
                          <a:rPr lang="de-DE" b="0" i="1" smtClean="0">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panose="02040503050406030204" pitchFamily="18" charset="0"/>
                              </a:rPr>
                              <m:t>𝑠</m:t>
                            </m:r>
                          </m:e>
                          <m:sup>
                            <m:r>
                              <a:rPr lang="de-DE" b="0" i="1" smtClean="0">
                                <a:latin typeface="Cambria Math" panose="02040503050406030204" pitchFamily="18" charset="0"/>
                              </a:rPr>
                              <m:t>′</m:t>
                            </m:r>
                          </m:sup>
                        </m:sSup>
                      </m:e>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𝑠</m:t>
                        </m:r>
                      </m:e>
                    </m:d>
                  </m:oMath>
                </a14:m>
                <a:endParaRPr lang="en-GB" dirty="0"/>
              </a:p>
              <a:p>
                <a:pPr lvl="3"/>
                <a:r>
                  <a:rPr lang="en-GB" dirty="0"/>
                  <a:t>Sensor model </a:t>
                </a:r>
                <a14:m>
                  <m:oMath xmlns:m="http://schemas.openxmlformats.org/officeDocument/2006/math">
                    <m:r>
                      <a:rPr lang="en-GB" i="1">
                        <a:latin typeface="Cambria Math" panose="02040503050406030204" pitchFamily="18" charset="0"/>
                      </a:rPr>
                      <m:t>𝑃</m:t>
                    </m:r>
                    <m:d>
                      <m:dPr>
                        <m:ctrlPr>
                          <a:rPr lang="de-DE" b="0" i="1" smtClean="0">
                            <a:latin typeface="Cambria Math" panose="02040503050406030204" pitchFamily="18" charset="0"/>
                          </a:rPr>
                        </m:ctrlPr>
                      </m:dPr>
                      <m:e>
                        <m:r>
                          <a:rPr lang="de-DE" b="0" i="1" smtClean="0">
                            <a:latin typeface="Cambria Math" panose="02040503050406030204" pitchFamily="18" charset="0"/>
                          </a:rPr>
                          <m:t>𝑜</m:t>
                        </m:r>
                      </m:e>
                      <m:e>
                        <m:r>
                          <a:rPr lang="de-DE" b="0" i="1" smtClean="0">
                            <a:latin typeface="Cambria Math" panose="02040503050406030204" pitchFamily="18" charset="0"/>
                          </a:rPr>
                          <m:t>𝑠</m:t>
                        </m:r>
                      </m:e>
                    </m:d>
                  </m:oMath>
                </a14:m>
                <a:endParaRPr lang="en-GB" dirty="0"/>
              </a:p>
              <a:p>
                <a:pPr lvl="3"/>
                <a:r>
                  <a:rPr lang="en-GB" dirty="0"/>
                  <a:t>Rewards </a:t>
                </a:r>
                <a14:m>
                  <m:oMath xmlns:m="http://schemas.openxmlformats.org/officeDocument/2006/math">
                    <m:r>
                      <a:rPr lang="en-GB" i="1" smtClean="0">
                        <a:latin typeface="Cambria Math" panose="02040503050406030204" pitchFamily="18" charset="0"/>
                        <a:ea typeface="Cambria Math" panose="02040503050406030204" pitchFamily="18" charset="0"/>
                      </a:rPr>
                      <m:t>𝜌</m:t>
                    </m:r>
                    <m:d>
                      <m:dPr>
                        <m:ctrlPr>
                          <a:rPr lang="en-GB" i="1" smtClean="0">
                            <a:latin typeface="Cambria Math" panose="02040503050406030204" pitchFamily="18" charset="0"/>
                          </a:rPr>
                        </m:ctrlPr>
                      </m:dPr>
                      <m:e>
                        <m:r>
                          <a:rPr lang="en-GB" i="1" smtClean="0">
                            <a:latin typeface="Cambria Math" panose="02040503050406030204" pitchFamily="18" charset="0"/>
                          </a:rPr>
                          <m:t>𝑠</m:t>
                        </m:r>
                      </m:e>
                    </m:d>
                  </m:oMath>
                </a14:m>
                <a:endParaRPr lang="en-GB" dirty="0"/>
              </a:p>
              <a:p>
                <a:pPr lvl="2"/>
                <a:r>
                  <a:rPr lang="en-GB" dirty="0"/>
                  <a:t>Discount </a:t>
                </a:r>
                <a14:m>
                  <m:oMath xmlns:m="http://schemas.openxmlformats.org/officeDocument/2006/math">
                    <m:r>
                      <a:rPr lang="en-GB" i="1">
                        <a:latin typeface="Cambria Math" panose="02040503050406030204" pitchFamily="18" charset="0"/>
                      </a:rPr>
                      <m:t>𝛾</m:t>
                    </m:r>
                  </m:oMath>
                </a14:m>
                <a:endParaRPr lang="en-GB" dirty="0"/>
              </a:p>
              <a:p>
                <a:pPr lvl="1"/>
                <a:r>
                  <a:rPr lang="en-GB" dirty="0"/>
                  <a:t>Maximum error allowed </a:t>
                </a:r>
                <a14:m>
                  <m:oMath xmlns:m="http://schemas.openxmlformats.org/officeDocument/2006/math">
                    <m:r>
                      <a:rPr lang="en-GB" i="1">
                        <a:latin typeface="Cambria Math" panose="02040503050406030204" pitchFamily="18" charset="0"/>
                        <a:cs typeface="Courier New" panose="02070309020205020404" pitchFamily="49" charset="0"/>
                      </a:rPr>
                      <m:t>𝜖</m:t>
                    </m:r>
                  </m:oMath>
                </a14:m>
                <a:endParaRPr lang="en-GB" dirty="0"/>
              </a:p>
            </p:txBody>
          </p:sp>
        </mc:Choice>
        <mc:Fallback xmlns="">
          <p:sp>
            <p:nvSpPr>
              <p:cNvPr id="3" name="Content Placeholder 2">
                <a:extLst>
                  <a:ext uri="{FF2B5EF4-FFF2-40B4-BE49-F238E27FC236}">
                    <a16:creationId xmlns:a16="http://schemas.microsoft.com/office/drawing/2014/main" id="{A523B9DE-33C7-8A48-8408-962BF3FC6AA5}"/>
                  </a:ext>
                </a:extLst>
              </p:cNvPr>
              <p:cNvSpPr>
                <a:spLocks noGrp="1" noRot="1" noChangeAspect="1" noMove="1" noResize="1" noEditPoints="1" noAdjustHandles="1" noChangeArrowheads="1" noChangeShapeType="1" noTextEdit="1"/>
              </p:cNvSpPr>
              <p:nvPr>
                <p:ph sz="half" idx="1"/>
              </p:nvPr>
            </p:nvSpPr>
            <p:spPr>
              <a:blipFill>
                <a:blip r:embed="rId2"/>
                <a:stretch>
                  <a:fillRect l="-3256" t="-298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DED97C6B-080E-F1D2-F45F-A8DD23991355}"/>
                  </a:ext>
                </a:extLst>
              </p:cNvPr>
              <p:cNvSpPr>
                <a:spLocks noGrp="1"/>
              </p:cNvSpPr>
              <p:nvPr>
                <p:ph sz="half" idx="2"/>
              </p:nvPr>
            </p:nvSpPr>
            <p:spPr/>
            <p:txBody>
              <a:bodyPr/>
              <a:lstStyle/>
              <a:p>
                <a:endParaRPr lang="en-GB" dirty="0"/>
              </a:p>
              <a:p>
                <a:endParaRPr lang="en-GB" dirty="0"/>
              </a:p>
              <a:p>
                <a:endParaRPr lang="en-GB" dirty="0"/>
              </a:p>
              <a:p>
                <a:endParaRPr lang="en-GB" dirty="0"/>
              </a:p>
              <a:p>
                <a:endParaRPr lang="en-GB" dirty="0"/>
              </a:p>
              <a:p>
                <a:endParaRPr lang="en-GB" dirty="0"/>
              </a:p>
              <a:p>
                <a:r>
                  <a:rPr lang="en-GB" dirty="0"/>
                  <a:t>Local variables</a:t>
                </a:r>
              </a:p>
              <a:p>
                <a:pPr lvl="1"/>
                <a14:m>
                  <m:oMath xmlns:m="http://schemas.openxmlformats.org/officeDocument/2006/math">
                    <m:r>
                      <a:rPr lang="en-GB" i="1">
                        <a:latin typeface="Cambria Math" panose="02040503050406030204" pitchFamily="18" charset="0"/>
                      </a:rPr>
                      <m:t>𝑈</m:t>
                    </m:r>
                    <m:r>
                      <a:rPr lang="en-GB" i="1">
                        <a:latin typeface="Cambria Math" panose="02040503050406030204" pitchFamily="18" charset="0"/>
                      </a:rPr>
                      <m:t>, </m:t>
                    </m:r>
                    <m:sSup>
                      <m:sSupPr>
                        <m:ctrlPr>
                          <a:rPr lang="en-GB" i="1" smtClean="0">
                            <a:latin typeface="Cambria Math" panose="02040503050406030204" pitchFamily="18" charset="0"/>
                          </a:rPr>
                        </m:ctrlPr>
                      </m:sSupPr>
                      <m:e>
                        <m:r>
                          <a:rPr lang="en-GB" i="1">
                            <a:latin typeface="Cambria Math" panose="02040503050406030204" pitchFamily="18" charset="0"/>
                          </a:rPr>
                          <m:t>𝑈</m:t>
                        </m:r>
                      </m:e>
                      <m:sup>
                        <m:r>
                          <a:rPr lang="en-GB" i="1" smtClean="0">
                            <a:latin typeface="Cambria Math" panose="02040503050406030204" pitchFamily="18" charset="0"/>
                          </a:rPr>
                          <m:t>′</m:t>
                        </m:r>
                      </m:sup>
                    </m:sSup>
                  </m:oMath>
                </a14:m>
                <a:r>
                  <a:rPr lang="en-GB" dirty="0"/>
                  <a:t> sets of plans with associated utility vectors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𝑝</m:t>
                        </m:r>
                      </m:sub>
                    </m:sSub>
                  </m:oMath>
                </a14:m>
                <a:endParaRPr lang="en-GB" dirty="0"/>
              </a:p>
              <a:p>
                <a:endParaRPr lang="en-DE" dirty="0"/>
              </a:p>
            </p:txBody>
          </p:sp>
        </mc:Choice>
        <mc:Fallback xmlns="">
          <p:sp>
            <p:nvSpPr>
              <p:cNvPr id="11" name="Content Placeholder 10">
                <a:extLst>
                  <a:ext uri="{FF2B5EF4-FFF2-40B4-BE49-F238E27FC236}">
                    <a16:creationId xmlns:a16="http://schemas.microsoft.com/office/drawing/2014/main" id="{DED97C6B-080E-F1D2-F45F-A8DD23991355}"/>
                  </a:ext>
                </a:extLst>
              </p:cNvPr>
              <p:cNvSpPr>
                <a:spLocks noGrp="1" noRot="1" noChangeAspect="1" noMove="1" noResize="1" noEditPoints="1" noAdjustHandles="1" noChangeArrowheads="1" noChangeShapeType="1" noTextEdit="1"/>
              </p:cNvSpPr>
              <p:nvPr>
                <p:ph sz="half" idx="2"/>
              </p:nvPr>
            </p:nvSpPr>
            <p:spPr>
              <a:blipFill>
                <a:blip r:embed="rId3"/>
                <a:stretch>
                  <a:fillRect l="-2955"/>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B00D478E-218F-7147-BB2F-518ABBF4FBF4}"/>
              </a:ext>
            </a:extLst>
          </p:cNvPr>
          <p:cNvSpPr>
            <a:spLocks noGrp="1"/>
          </p:cNvSpPr>
          <p:nvPr>
            <p:ph type="dt" sz="half" idx="10"/>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1CC9259F-726D-8D7A-97E2-C483E2A7466B}"/>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845FAF88-114B-0348-9F01-CB38A6C00875}"/>
              </a:ext>
            </a:extLst>
          </p:cNvPr>
          <p:cNvSpPr>
            <a:spLocks noGrp="1"/>
          </p:cNvSpPr>
          <p:nvPr>
            <p:ph type="sldNum" sz="quarter" idx="4"/>
          </p:nvPr>
        </p:nvSpPr>
        <p:spPr/>
        <p:txBody>
          <a:bodyPr/>
          <a:lstStyle/>
          <a:p>
            <a:fld id="{67C9959E-8E6B-B04C-9955-EA096F41CA7A}" type="slidenum">
              <a:rPr lang="en-GB" smtClean="0"/>
              <a:t>21</a:t>
            </a:fld>
            <a:endParaRPr lang="en-GB"/>
          </a:p>
        </p:txBody>
      </p:sp>
      <p:sp>
        <p:nvSpPr>
          <p:cNvPr id="5" name="TextBox 4">
            <a:extLst>
              <a:ext uri="{FF2B5EF4-FFF2-40B4-BE49-F238E27FC236}">
                <a16:creationId xmlns:a16="http://schemas.microsoft.com/office/drawing/2014/main" id="{388020CE-9D72-4042-B01B-B42D96414D4D}"/>
              </a:ext>
            </a:extLst>
          </p:cNvPr>
          <p:cNvSpPr txBox="1"/>
          <p:nvPr/>
        </p:nvSpPr>
        <p:spPr>
          <a:xfrm>
            <a:off x="5088509" y="1656522"/>
            <a:ext cx="6743166" cy="224676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b="1" dirty="0">
                <a:latin typeface="Courier New" panose="02070309020205020404" pitchFamily="49" charset="0"/>
                <a:cs typeface="Courier New" panose="02070309020205020404" pitchFamily="49" charset="0"/>
              </a:rPr>
              <a:t>function value-iteration(</a:t>
            </a:r>
            <a:r>
              <a:rPr lang="en-GB" sz="1400" b="1" i="1" dirty="0" err="1">
                <a:latin typeface="Courier New" panose="02070309020205020404" pitchFamily="49" charset="0"/>
                <a:cs typeface="Courier New" panose="02070309020205020404" pitchFamily="49" charset="0"/>
              </a:rPr>
              <a:t>pomdp</a:t>
            </a:r>
            <a:r>
              <a:rPr lang="en-GB" sz="1400" b="1" dirty="0">
                <a:latin typeface="Courier New" panose="02070309020205020404" pitchFamily="49" charset="0"/>
                <a:cs typeface="Courier New" panose="02070309020205020404" pitchFamily="49" charset="0"/>
              </a:rPr>
              <a:t>,𝜖)</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 ← a set containing the empty plan [] with </a:t>
            </a:r>
            <a:r>
              <a:rPr lang="en-GB" sz="1400" i="1" dirty="0">
                <a:latin typeface="Courier New" panose="02070309020205020404" pitchFamily="49" charset="0"/>
                <a:cs typeface="Courier New" panose="02070309020205020404" pitchFamily="49" charset="0"/>
              </a:rPr>
              <a:t>u</a:t>
            </a:r>
            <a:r>
              <a:rPr lang="en-GB" sz="1400" baseline="-25000" dirty="0">
                <a:latin typeface="Courier New" panose="02070309020205020404" pitchFamily="49" charset="0"/>
                <a:cs typeface="Courier New" panose="02070309020205020404" pitchFamily="49" charset="0"/>
              </a:rPr>
              <a:t>[]</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s</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R</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s</a:t>
            </a:r>
            <a:r>
              <a:rPr lang="en-GB" sz="1400" dirty="0">
                <a:latin typeface="Courier New" panose="02070309020205020404" pitchFamily="49" charset="0"/>
                <a:cs typeface="Courier New" panose="02070309020205020404" pitchFamily="49" charset="0"/>
              </a:rPr>
              <a:t>)</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repeat</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 ← </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a:t>
            </a:r>
          </a:p>
          <a:p>
            <a:pPr>
              <a:tabLst>
                <a:tab pos="355600" algn="l"/>
                <a:tab pos="711200" algn="l"/>
                <a:tab pos="1066800" algn="l"/>
                <a:tab pos="1422400" algn="l"/>
              </a:tabLst>
            </a:pPr>
            <a:r>
              <a:rPr lang="en-GB" sz="1400" i="1" dirty="0">
                <a:latin typeface="Courier New" panose="02070309020205020404" pitchFamily="49" charset="0"/>
                <a:cs typeface="Courier New" panose="02070309020205020404" pitchFamily="49" charset="0"/>
              </a:rPr>
              <a:t>		U’</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 the set of all plans consisting of an action and, </a:t>
            </a:r>
          </a:p>
          <a:p>
            <a:pPr>
              <a:tabLst>
                <a:tab pos="355600" algn="l"/>
                <a:tab pos="711200" algn="l"/>
                <a:tab pos="1066800" algn="l"/>
                <a:tab pos="1422400" algn="l"/>
              </a:tabLst>
            </a:pPr>
            <a:r>
              <a:rPr lang="en-GB" sz="1400" i="1" dirty="0">
                <a:latin typeface="Courier New" panose="02070309020205020404" pitchFamily="49" charset="0"/>
                <a:cs typeface="Courier New" panose="02070309020205020404" pitchFamily="49" charset="0"/>
              </a:rPr>
              <a:t>				for each possible next percept, a plan in U with </a:t>
            </a:r>
          </a:p>
          <a:p>
            <a:pPr>
              <a:tabLst>
                <a:tab pos="355600" algn="l"/>
                <a:tab pos="711200" algn="l"/>
                <a:tab pos="1066800" algn="l"/>
                <a:tab pos="1422400" algn="l"/>
              </a:tabLst>
            </a:pPr>
            <a:r>
              <a:rPr lang="en-GB" sz="1400" i="1" dirty="0">
                <a:latin typeface="Courier New" panose="02070309020205020404" pitchFamily="49" charset="0"/>
                <a:cs typeface="Courier New" panose="02070309020205020404" pitchFamily="49" charset="0"/>
              </a:rPr>
              <a:t>				utility vectors computed as on previous slide</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 ← </a:t>
            </a:r>
            <a:r>
              <a:rPr lang="en-GB" sz="1400" i="1" dirty="0">
                <a:latin typeface="Courier New" panose="02070309020205020404" pitchFamily="49" charset="0"/>
                <a:cs typeface="Courier New" panose="02070309020205020404" pitchFamily="49" charset="0"/>
              </a:rPr>
              <a:t>Remove-dominated-plans</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a:t>
            </a:r>
          </a:p>
          <a:p>
            <a:pPr>
              <a:tabLst>
                <a:tab pos="355600" algn="l"/>
                <a:tab pos="711200" algn="l"/>
                <a:tab pos="1066800" algn="l"/>
                <a:tab pos="1422400" algn="l"/>
              </a:tabLst>
            </a:pPr>
            <a:r>
              <a:rPr lang="en-GB" sz="1400" b="1" dirty="0">
                <a:latin typeface="Courier New" panose="02070309020205020404" pitchFamily="49" charset="0"/>
                <a:cs typeface="Courier New" panose="02070309020205020404" pitchFamily="49" charset="0"/>
              </a:rPr>
              <a:t>	until</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Max-difference</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a:t>
            </a:r>
            <a:r>
              <a:rPr lang="en-GB" sz="1400" i="1" dirty="0">
                <a:latin typeface="Courier New" panose="02070309020205020404" pitchFamily="49" charset="0"/>
                <a:cs typeface="Courier New" panose="02070309020205020404" pitchFamily="49" charset="0"/>
              </a:rPr>
              <a:t>U</a:t>
            </a:r>
            <a:r>
              <a:rPr lang="en-GB" sz="1400" dirty="0">
                <a:latin typeface="Courier New" panose="02070309020205020404" pitchFamily="49" charset="0"/>
                <a:cs typeface="Courier New" panose="02070309020205020404" pitchFamily="49" charset="0"/>
              </a:rPr>
              <a:t>’) &lt; 𝜖(1-𝛾)/𝛾</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return</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U</a:t>
            </a:r>
          </a:p>
        </p:txBody>
      </p:sp>
    </p:spTree>
    <p:extLst>
      <p:ext uri="{BB962C8B-B14F-4D97-AF65-F5344CB8AC3E}">
        <p14:creationId xmlns:p14="http://schemas.microsoft.com/office/powerpoint/2010/main" val="3012591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lang="en-US" altLang="zh-CN"/>
              <a:t>Solutions for POMDP</a:t>
            </a:r>
          </a:p>
        </p:txBody>
      </p:sp>
      <mc:AlternateContent xmlns:mc="http://schemas.openxmlformats.org/markup-compatibility/2006" xmlns:a14="http://schemas.microsoft.com/office/drawing/2010/main">
        <mc:Choice Requires="a14">
          <p:sp>
            <p:nvSpPr>
              <p:cNvPr id="122882" name="Rectangle 3"/>
              <p:cNvSpPr>
                <a:spLocks noGrp="1" noChangeArrowheads="1"/>
              </p:cNvSpPr>
              <p:nvPr>
                <p:ph idx="1"/>
              </p:nvPr>
            </p:nvSpPr>
            <p:spPr/>
            <p:txBody>
              <a:bodyPr>
                <a:normAutofit/>
              </a:bodyPr>
              <a:lstStyle/>
              <a:p>
                <a:r>
                  <a:rPr lang="en-US" altLang="zh-CN" dirty="0"/>
                  <a:t>Belief MDP has reduced POMDP to MDP</a:t>
                </a:r>
              </a:p>
              <a:p>
                <a:pPr lvl="1"/>
                <a:r>
                  <a:rPr lang="en-US" altLang="zh-CN" dirty="0"/>
                  <a:t>MDP obtained has a multidimensional continuous state space</a:t>
                </a:r>
              </a:p>
              <a:p>
                <a:r>
                  <a:rPr lang="en-US" altLang="zh-CN" dirty="0"/>
                  <a:t>Extract a policy from utility function returned by value-iteration algorithm</a:t>
                </a:r>
              </a:p>
              <a:p>
                <a:pPr lvl="1"/>
                <a:r>
                  <a:rPr lang="en-US" altLang="zh-CN" dirty="0"/>
                  <a:t>Policy </a:t>
                </a:r>
                <a14:m>
                  <m:oMath xmlns:m="http://schemas.openxmlformats.org/officeDocument/2006/math">
                    <m:r>
                      <a:rPr lang="en-US" i="1" dirty="0">
                        <a:latin typeface="Cambria Math" panose="02040503050406030204" pitchFamily="18" charset="0"/>
                        <a:ea typeface="ＭＳ Ｐゴシック" charset="0"/>
                        <a:cs typeface="ＭＳ Ｐゴシック" charset="0"/>
                      </a:rPr>
                      <m:t>𝜋</m:t>
                    </m:r>
                    <m:d>
                      <m:dPr>
                        <m:ctrlPr>
                          <a:rPr lang="de-DE" b="0" i="1" dirty="0" smtClean="0">
                            <a:latin typeface="Cambria Math" panose="02040503050406030204" pitchFamily="18" charset="0"/>
                            <a:ea typeface="ＭＳ Ｐゴシック" charset="0"/>
                            <a:cs typeface="ＭＳ Ｐゴシック" charset="0"/>
                          </a:rPr>
                        </m:ctrlPr>
                      </m:dPr>
                      <m:e>
                        <m:r>
                          <a:rPr lang="de-DE" b="0" i="1" dirty="0" smtClean="0">
                            <a:latin typeface="Cambria Math" panose="02040503050406030204" pitchFamily="18" charset="0"/>
                            <a:ea typeface="ＭＳ Ｐゴシック" charset="0"/>
                            <a:cs typeface="ＭＳ Ｐゴシック" charset="0"/>
                          </a:rPr>
                          <m:t>𝑏</m:t>
                        </m:r>
                      </m:e>
                    </m:d>
                  </m:oMath>
                </a14:m>
                <a:r>
                  <a:rPr lang="en-US" altLang="zh-CN" dirty="0"/>
                  <a:t> can be represented as a set </a:t>
                </a:r>
                <a:br>
                  <a:rPr lang="en-US" altLang="zh-CN" dirty="0"/>
                </a:br>
                <a:r>
                  <a:rPr lang="en-US" altLang="zh-CN" dirty="0"/>
                  <a:t>of </a:t>
                </a:r>
                <a:r>
                  <a:rPr lang="en-US" altLang="zh-CN" dirty="0">
                    <a:solidFill>
                      <a:schemeClr val="accent1"/>
                    </a:solidFill>
                  </a:rPr>
                  <a:t>regions</a:t>
                </a:r>
                <a:r>
                  <a:rPr lang="en-US" altLang="zh-CN" dirty="0"/>
                  <a:t> of belief state space</a:t>
                </a:r>
              </a:p>
              <a:p>
                <a:pPr lvl="1"/>
                <a:r>
                  <a:rPr lang="en-US" altLang="zh-CN" dirty="0"/>
                  <a:t>Each region associated with a particular </a:t>
                </a:r>
                <a:br>
                  <a:rPr lang="en-US" altLang="zh-CN" dirty="0"/>
                </a:br>
                <a:r>
                  <a:rPr lang="en-US" altLang="zh-CN" dirty="0"/>
                  <a:t>optimal action</a:t>
                </a:r>
              </a:p>
              <a:p>
                <a:pPr lvl="1"/>
                <a:r>
                  <a:rPr lang="en-US" altLang="zh-CN" dirty="0"/>
                  <a:t>Value function associates distinct </a:t>
                </a:r>
                <a:br>
                  <a:rPr lang="en-US" altLang="zh-CN" dirty="0"/>
                </a:br>
                <a:r>
                  <a:rPr lang="en-US" altLang="zh-CN" dirty="0"/>
                  <a:t>linear function of </a:t>
                </a:r>
                <a14:m>
                  <m:oMath xmlns:m="http://schemas.openxmlformats.org/officeDocument/2006/math">
                    <m:r>
                      <a:rPr lang="en-US" altLang="zh-CN" i="1" dirty="0" smtClean="0">
                        <a:latin typeface="Cambria Math" panose="02040503050406030204" pitchFamily="18" charset="0"/>
                      </a:rPr>
                      <m:t>𝑏</m:t>
                    </m:r>
                  </m:oMath>
                </a14:m>
                <a:r>
                  <a:rPr lang="en-US" altLang="zh-CN" dirty="0"/>
                  <a:t> with each region</a:t>
                </a:r>
              </a:p>
              <a:p>
                <a:pPr lvl="1"/>
                <a:r>
                  <a:rPr lang="en-US" altLang="zh-CN" dirty="0"/>
                  <a:t>Each value or policy iteration step </a:t>
                </a:r>
                <a:br>
                  <a:rPr lang="en-US" altLang="zh-CN" dirty="0"/>
                </a:br>
                <a:r>
                  <a:rPr lang="en-US" altLang="zh-CN" dirty="0"/>
                  <a:t>refines the boundaries of the regions </a:t>
                </a:r>
                <a:br>
                  <a:rPr lang="en-US" altLang="zh-CN" dirty="0"/>
                </a:br>
                <a:r>
                  <a:rPr lang="en-US" altLang="zh-CN" dirty="0"/>
                  <a:t>and may introduce new regions</a:t>
                </a:r>
              </a:p>
            </p:txBody>
          </p:sp>
        </mc:Choice>
        <mc:Fallback xmlns="">
          <p:sp>
            <p:nvSpPr>
              <p:cNvPr id="122882" name="Rectangle 3"/>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B8AD6590-49A1-E448-97F1-0FD4C9573661}"/>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67E3D668-47FE-AFD6-1B1D-441AEA8DDB28}"/>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FD0BF2E6-D442-A642-BAFC-01B781EE23FC}"/>
              </a:ext>
            </a:extLst>
          </p:cNvPr>
          <p:cNvSpPr>
            <a:spLocks noGrp="1"/>
          </p:cNvSpPr>
          <p:nvPr>
            <p:ph type="sldNum" sz="quarter" idx="4"/>
          </p:nvPr>
        </p:nvSpPr>
        <p:spPr/>
        <p:txBody>
          <a:bodyPr/>
          <a:lstStyle/>
          <a:p>
            <a:fld id="{67C9959E-8E6B-B04C-9955-EA096F41CA7A}" type="slidenum">
              <a:rPr lang="en-GB" smtClean="0"/>
              <a:pPr/>
              <a:t>22</a:t>
            </a:fld>
            <a:endParaRPr lang="en-GB"/>
          </a:p>
        </p:txBody>
      </p:sp>
      <p:grpSp>
        <p:nvGrpSpPr>
          <p:cNvPr id="57" name="Group 56">
            <a:extLst>
              <a:ext uri="{FF2B5EF4-FFF2-40B4-BE49-F238E27FC236}">
                <a16:creationId xmlns:a16="http://schemas.microsoft.com/office/drawing/2014/main" id="{E9C82C8A-98DD-D146-99E7-5F8DF97FD64B}"/>
              </a:ext>
            </a:extLst>
          </p:cNvPr>
          <p:cNvGrpSpPr/>
          <p:nvPr/>
        </p:nvGrpSpPr>
        <p:grpSpPr>
          <a:xfrm>
            <a:off x="7357458" y="3798524"/>
            <a:ext cx="2953221" cy="2230987"/>
            <a:chOff x="5833457" y="3798523"/>
            <a:chExt cx="2953221" cy="2230987"/>
          </a:xfrm>
        </p:grpSpPr>
        <p:sp>
          <p:nvSpPr>
            <p:cNvPr id="60" name="Rectangle 59">
              <a:extLst>
                <a:ext uri="{FF2B5EF4-FFF2-40B4-BE49-F238E27FC236}">
                  <a16:creationId xmlns:a16="http://schemas.microsoft.com/office/drawing/2014/main" id="{75C07801-21E3-3445-B632-7B6BD2082005}"/>
                </a:ext>
              </a:extLst>
            </p:cNvPr>
            <p:cNvSpPr/>
            <p:nvPr/>
          </p:nvSpPr>
          <p:spPr>
            <a:xfrm>
              <a:off x="5977807" y="5390381"/>
              <a:ext cx="924765"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AD2ED0EF-50FE-DE4B-B7D4-5F51AC8C27B9}"/>
                </a:ext>
              </a:extLst>
            </p:cNvPr>
            <p:cNvSpPr/>
            <p:nvPr/>
          </p:nvSpPr>
          <p:spPr>
            <a:xfrm>
              <a:off x="6894789" y="5390179"/>
              <a:ext cx="799129" cy="270000"/>
            </a:xfrm>
            <a:prstGeom prst="rect">
              <a:avLst/>
            </a:prstGeom>
            <a:solidFill>
              <a:srgbClr val="AF4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8453CDA-1A24-7440-BFCB-E14385969A87}"/>
                </a:ext>
              </a:extLst>
            </p:cNvPr>
            <p:cNvSpPr/>
            <p:nvPr/>
          </p:nvSpPr>
          <p:spPr>
            <a:xfrm>
              <a:off x="7692504" y="5387623"/>
              <a:ext cx="957569" cy="27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07746F4-2573-144F-9420-D0249E42BFE2}"/>
                </a:ext>
              </a:extLst>
            </p:cNvPr>
            <p:cNvGrpSpPr/>
            <p:nvPr/>
          </p:nvGrpSpPr>
          <p:grpSpPr>
            <a:xfrm>
              <a:off x="5833457" y="3798523"/>
              <a:ext cx="2953221" cy="2230987"/>
              <a:chOff x="1229380" y="2315358"/>
              <a:chExt cx="2953221" cy="2230987"/>
            </a:xfrm>
          </p:grpSpPr>
          <p:cxnSp>
            <p:nvCxnSpPr>
              <p:cNvPr id="10" name="Straight Connector 9">
                <a:extLst>
                  <a:ext uri="{FF2B5EF4-FFF2-40B4-BE49-F238E27FC236}">
                    <a16:creationId xmlns:a16="http://schemas.microsoft.com/office/drawing/2014/main" id="{4E42F09A-D996-5145-A0DF-AA1DE7451A10}"/>
                  </a:ext>
                </a:extLst>
              </p:cNvPr>
              <p:cNvCxnSpPr>
                <a:cxnSpLocks/>
              </p:cNvCxnSpPr>
              <p:nvPr/>
            </p:nvCxnSpPr>
            <p:spPr>
              <a:xfrm>
                <a:off x="1365946" y="2318801"/>
                <a:ext cx="0" cy="1849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BAAE8AD-5DB0-A44C-86F0-E55A9DFA4BFE}"/>
                  </a:ext>
                </a:extLst>
              </p:cNvPr>
              <p:cNvCxnSpPr>
                <a:cxnSpLocks/>
              </p:cNvCxnSpPr>
              <p:nvPr/>
            </p:nvCxnSpPr>
            <p:spPr>
              <a:xfrm flipH="1">
                <a:off x="1362761" y="4177417"/>
                <a:ext cx="2741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1AF455B-968F-A841-88E8-FD079685BB99}"/>
                  </a:ext>
                </a:extLst>
              </p:cNvPr>
              <p:cNvCxnSpPr>
                <a:cxnSpLocks/>
              </p:cNvCxnSpPr>
              <p:nvPr/>
            </p:nvCxnSpPr>
            <p:spPr>
              <a:xfrm flipH="1">
                <a:off x="1306322" y="4177417"/>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75CC967-AD16-5846-AFE4-9A132EC0876C}"/>
                  </a:ext>
                </a:extLst>
              </p:cNvPr>
              <p:cNvSpPr txBox="1"/>
              <p:nvPr/>
            </p:nvSpPr>
            <p:spPr>
              <a:xfrm>
                <a:off x="3906563" y="4238565"/>
                <a:ext cx="276038" cy="307777"/>
              </a:xfrm>
              <a:prstGeom prst="rect">
                <a:avLst/>
              </a:prstGeom>
              <a:noFill/>
            </p:spPr>
            <p:txBody>
              <a:bodyPr wrap="none" rtlCol="0">
                <a:spAutoFit/>
              </a:bodyPr>
              <a:lstStyle/>
              <a:p>
                <a:r>
                  <a:rPr lang="en-GB" sz="1400" dirty="0"/>
                  <a:t>1</a:t>
                </a:r>
              </a:p>
            </p:txBody>
          </p:sp>
          <p:sp>
            <p:nvSpPr>
              <p:cNvPr id="31" name="TextBox 30">
                <a:extLst>
                  <a:ext uri="{FF2B5EF4-FFF2-40B4-BE49-F238E27FC236}">
                    <a16:creationId xmlns:a16="http://schemas.microsoft.com/office/drawing/2014/main" id="{016C15FA-7B7C-4B4E-9E26-52333B2DDE64}"/>
                  </a:ext>
                </a:extLst>
              </p:cNvPr>
              <p:cNvSpPr txBox="1"/>
              <p:nvPr/>
            </p:nvSpPr>
            <p:spPr>
              <a:xfrm>
                <a:off x="1231111" y="4238568"/>
                <a:ext cx="276038" cy="307777"/>
              </a:xfrm>
              <a:prstGeom prst="rect">
                <a:avLst/>
              </a:prstGeom>
              <a:noFill/>
            </p:spPr>
            <p:txBody>
              <a:bodyPr wrap="none" rtlCol="0">
                <a:spAutoFit/>
              </a:bodyPr>
              <a:lstStyle/>
              <a:p>
                <a:r>
                  <a:rPr lang="en-GB" sz="1400" dirty="0"/>
                  <a:t>0</a:t>
                </a:r>
              </a:p>
            </p:txBody>
          </p:sp>
          <p:cxnSp>
            <p:nvCxnSpPr>
              <p:cNvPr id="32" name="Straight Connector 31">
                <a:extLst>
                  <a:ext uri="{FF2B5EF4-FFF2-40B4-BE49-F238E27FC236}">
                    <a16:creationId xmlns:a16="http://schemas.microsoft.com/office/drawing/2014/main" id="{8CA48FB3-1AB3-7E48-B87E-EAC7DD181FCF}"/>
                  </a:ext>
                </a:extLst>
              </p:cNvPr>
              <p:cNvCxnSpPr>
                <a:cxnSpLocks/>
              </p:cNvCxnSpPr>
              <p:nvPr/>
            </p:nvCxnSpPr>
            <p:spPr>
              <a:xfrm rot="5400000" flipH="1">
                <a:off x="1336827" y="4199058"/>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204CB7-5894-AC44-B1E2-537FB3E1B9D5}"/>
                  </a:ext>
                </a:extLst>
              </p:cNvPr>
              <p:cNvCxnSpPr>
                <a:cxnSpLocks/>
              </p:cNvCxnSpPr>
              <p:nvPr/>
            </p:nvCxnSpPr>
            <p:spPr>
              <a:xfrm flipH="1" flipV="1">
                <a:off x="4044581" y="2315358"/>
                <a:ext cx="1" cy="1868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30D9F9-9802-0E4A-9588-E9B80677F165}"/>
                  </a:ext>
                </a:extLst>
              </p:cNvPr>
              <p:cNvCxnSpPr>
                <a:cxnSpLocks/>
              </p:cNvCxnSpPr>
              <p:nvPr/>
            </p:nvCxnSpPr>
            <p:spPr>
              <a:xfrm rot="5400000" flipH="1">
                <a:off x="4016363" y="4205233"/>
                <a:ext cx="5643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956D13-15BD-EA4D-81CF-442B2E502263}"/>
                  </a:ext>
                </a:extLst>
              </p:cNvPr>
              <p:cNvCxnSpPr>
                <a:cxnSpLocks/>
              </p:cNvCxnSpPr>
              <p:nvPr/>
            </p:nvCxnSpPr>
            <p:spPr>
              <a:xfrm flipV="1">
                <a:off x="2981753" y="2483204"/>
                <a:ext cx="1147051" cy="92167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90A96B-3B7A-CF4D-98E7-2D65F236DDC6}"/>
                  </a:ext>
                </a:extLst>
              </p:cNvPr>
              <p:cNvCxnSpPr>
                <a:cxnSpLocks/>
              </p:cNvCxnSpPr>
              <p:nvPr/>
            </p:nvCxnSpPr>
            <p:spPr>
              <a:xfrm>
                <a:off x="1229380" y="2960003"/>
                <a:ext cx="1294937" cy="5859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1A27C2D-5FF6-5247-992F-C33CBC8F8005}"/>
                  </a:ext>
                </a:extLst>
              </p:cNvPr>
              <p:cNvCxnSpPr>
                <a:cxnSpLocks/>
              </p:cNvCxnSpPr>
              <p:nvPr/>
            </p:nvCxnSpPr>
            <p:spPr>
              <a:xfrm flipV="1">
                <a:off x="1954877" y="3252997"/>
                <a:ext cx="1503827" cy="239261"/>
              </a:xfrm>
              <a:prstGeom prst="line">
                <a:avLst/>
              </a:prstGeom>
              <a:ln w="28575">
                <a:solidFill>
                  <a:srgbClr val="AF4A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7989771-4EAD-3142-AB64-3D9C0FCCBF77}"/>
                  </a:ext>
                </a:extLst>
              </p:cNvPr>
              <p:cNvCxnSpPr>
                <a:cxnSpLocks/>
              </p:cNvCxnSpPr>
              <p:nvPr/>
            </p:nvCxnSpPr>
            <p:spPr>
              <a:xfrm flipV="1">
                <a:off x="3088427" y="3294575"/>
                <a:ext cx="0" cy="1044288"/>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4B171CD-598B-1D40-8918-898750F00554}"/>
                  </a:ext>
                </a:extLst>
              </p:cNvPr>
              <p:cNvCxnSpPr>
                <a:cxnSpLocks/>
              </p:cNvCxnSpPr>
              <p:nvPr/>
            </p:nvCxnSpPr>
            <p:spPr>
              <a:xfrm flipH="1" flipV="1">
                <a:off x="2291149" y="3426045"/>
                <a:ext cx="1" cy="912998"/>
              </a:xfrm>
              <a:prstGeom prst="line">
                <a:avLst/>
              </a:prstGeom>
              <a:ln w="1905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8368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2BF-64F9-C645-8379-695C5BA33D6B}"/>
              </a:ext>
            </a:extLst>
          </p:cNvPr>
          <p:cNvSpPr>
            <a:spLocks noGrp="1"/>
          </p:cNvSpPr>
          <p:nvPr>
            <p:ph type="title"/>
          </p:nvPr>
        </p:nvSpPr>
        <p:spPr/>
        <p:txBody>
          <a:bodyPr/>
          <a:lstStyle/>
          <a:p>
            <a:r>
              <a:rPr lang="en-GB" dirty="0"/>
              <a:t>Intermediate Summary</a:t>
            </a:r>
          </a:p>
        </p:txBody>
      </p:sp>
      <p:sp>
        <p:nvSpPr>
          <p:cNvPr id="3" name="Content Placeholder 2">
            <a:extLst>
              <a:ext uri="{FF2B5EF4-FFF2-40B4-BE49-F238E27FC236}">
                <a16:creationId xmlns:a16="http://schemas.microsoft.com/office/drawing/2014/main" id="{CDBB8FF6-BDC3-FA42-B821-5D1B1317343B}"/>
              </a:ext>
            </a:extLst>
          </p:cNvPr>
          <p:cNvSpPr>
            <a:spLocks noGrp="1"/>
          </p:cNvSpPr>
          <p:nvPr>
            <p:ph idx="1"/>
          </p:nvPr>
        </p:nvSpPr>
        <p:spPr/>
        <p:txBody>
          <a:bodyPr/>
          <a:lstStyle/>
          <a:p>
            <a:r>
              <a:rPr lang="en-GB" dirty="0"/>
              <a:t>POMDP</a:t>
            </a:r>
          </a:p>
          <a:p>
            <a:pPr lvl="1"/>
            <a:r>
              <a:rPr lang="en-GB" dirty="0"/>
              <a:t>Uncertainty about state ➝ belief state</a:t>
            </a:r>
          </a:p>
          <a:p>
            <a:pPr lvl="1"/>
            <a:r>
              <a:rPr lang="en-GB" dirty="0"/>
              <a:t>Solving a POMDP = Solving an MDP on space of belief states</a:t>
            </a:r>
          </a:p>
          <a:p>
            <a:pPr lvl="1"/>
            <a:r>
              <a:rPr lang="en-GB" dirty="0"/>
              <a:t>Policy = conditional plans</a:t>
            </a:r>
          </a:p>
          <a:p>
            <a:pPr lvl="1"/>
            <a:r>
              <a:rPr lang="en-GB" dirty="0"/>
              <a:t>Value iteration to find optimal policy</a:t>
            </a:r>
          </a:p>
          <a:p>
            <a:pPr lvl="2"/>
            <a:r>
              <a:rPr lang="en-GB" dirty="0"/>
              <a:t>Very expensive, even with deletion of dominated plans</a:t>
            </a:r>
            <a:endParaRPr lang="en-GB" dirty="0">
              <a:solidFill>
                <a:srgbClr val="C00000"/>
              </a:solidFill>
            </a:endParaRPr>
          </a:p>
          <a:p>
            <a:endParaRPr lang="en-GB" dirty="0"/>
          </a:p>
          <a:p>
            <a:endParaRPr lang="en-GB" dirty="0">
              <a:solidFill>
                <a:schemeClr val="accent1"/>
              </a:solidFill>
            </a:endParaRPr>
          </a:p>
        </p:txBody>
      </p:sp>
      <p:sp>
        <p:nvSpPr>
          <p:cNvPr id="6" name="Date Placeholder 5">
            <a:extLst>
              <a:ext uri="{FF2B5EF4-FFF2-40B4-BE49-F238E27FC236}">
                <a16:creationId xmlns:a16="http://schemas.microsoft.com/office/drawing/2014/main" id="{0183D200-A353-EC49-BE4A-1947DE2E9BCE}"/>
              </a:ext>
            </a:extLst>
          </p:cNvPr>
          <p:cNvSpPr>
            <a:spLocks noGrp="1"/>
          </p:cNvSpPr>
          <p:nvPr>
            <p:ph type="dt" sz="half" idx="2"/>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9F85231B-5520-B25C-89C5-AD555BB5DB83}"/>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1DB5758-5B01-6C49-A8B4-B29C686373DD}"/>
              </a:ext>
            </a:extLst>
          </p:cNvPr>
          <p:cNvSpPr>
            <a:spLocks noGrp="1"/>
          </p:cNvSpPr>
          <p:nvPr>
            <p:ph type="sldNum" sz="quarter" idx="4"/>
          </p:nvPr>
        </p:nvSpPr>
        <p:spPr/>
        <p:txBody>
          <a:bodyPr/>
          <a:lstStyle/>
          <a:p>
            <a:fld id="{67C9959E-8E6B-B04C-9955-EA096F41CA7A}" type="slidenum">
              <a:rPr lang="en-GB" smtClean="0"/>
              <a:t>23</a:t>
            </a:fld>
            <a:endParaRPr lang="en-GB"/>
          </a:p>
        </p:txBody>
      </p:sp>
      <p:sp>
        <p:nvSpPr>
          <p:cNvPr id="5" name="TextBox 4">
            <a:extLst>
              <a:ext uri="{FF2B5EF4-FFF2-40B4-BE49-F238E27FC236}">
                <a16:creationId xmlns:a16="http://schemas.microsoft.com/office/drawing/2014/main" id="{1035804B-5001-774A-BDFA-E8D28C9B3C22}"/>
              </a:ext>
            </a:extLst>
          </p:cNvPr>
          <p:cNvSpPr txBox="1"/>
          <p:nvPr/>
        </p:nvSpPr>
        <p:spPr>
          <a:xfrm>
            <a:off x="3718749" y="4982584"/>
            <a:ext cx="4753802" cy="92333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GB" dirty="0"/>
              <a:t>What to do alternatively? Find sub-optimal plans</a:t>
            </a:r>
          </a:p>
          <a:p>
            <a:pPr marL="285750" indent="-285750">
              <a:buFont typeface="Arial" panose="020B0604020202020204" pitchFamily="34" charset="0"/>
              <a:buChar char="•"/>
            </a:pPr>
            <a:r>
              <a:rPr lang="en-GB" dirty="0"/>
              <a:t>Sampling approaches</a:t>
            </a:r>
          </a:p>
          <a:p>
            <a:pPr marL="285750" indent="-285750">
              <a:buFont typeface="Arial" panose="020B0604020202020204" pitchFamily="34" charset="0"/>
              <a:buChar char="•"/>
            </a:pPr>
            <a:r>
              <a:rPr lang="en-GB" dirty="0"/>
              <a:t>In combination with deep learning methods</a:t>
            </a:r>
          </a:p>
        </p:txBody>
      </p:sp>
    </p:spTree>
    <p:extLst>
      <p:ext uri="{BB962C8B-B14F-4D97-AF65-F5344CB8AC3E}">
        <p14:creationId xmlns:p14="http://schemas.microsoft.com/office/powerpoint/2010/main" val="1556517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3B5F-4634-7740-97F0-F2C3F7A9D30B}"/>
              </a:ext>
            </a:extLst>
          </p:cNvPr>
          <p:cNvSpPr>
            <a:spLocks noGrp="1"/>
          </p:cNvSpPr>
          <p:nvPr>
            <p:ph type="title"/>
          </p:nvPr>
        </p:nvSpPr>
        <p:spPr/>
        <p:txBody>
          <a:bodyPr/>
          <a:lstStyle/>
          <a:p>
            <a:r>
              <a:rPr lang="en-GB" dirty="0"/>
              <a:t>Outline: Decision Making – Extensions </a:t>
            </a:r>
          </a:p>
        </p:txBody>
      </p:sp>
      <p:sp>
        <p:nvSpPr>
          <p:cNvPr id="3" name="Content Placeholder 2">
            <a:extLst>
              <a:ext uri="{FF2B5EF4-FFF2-40B4-BE49-F238E27FC236}">
                <a16:creationId xmlns:a16="http://schemas.microsoft.com/office/drawing/2014/main" id="{CBB804D0-6D33-6646-8D53-360A5884CD26}"/>
              </a:ext>
            </a:extLst>
          </p:cNvPr>
          <p:cNvSpPr>
            <a:spLocks noGrp="1"/>
          </p:cNvSpPr>
          <p:nvPr>
            <p:ph idx="1"/>
          </p:nvPr>
        </p:nvSpPr>
        <p:spPr/>
        <p:txBody>
          <a:bodyPr>
            <a:normAutofit/>
          </a:bodyPr>
          <a:lstStyle/>
          <a:p>
            <a:pPr marL="0" indent="0">
              <a:buNone/>
            </a:pPr>
            <a:r>
              <a:rPr lang="en-GB" i="1" dirty="0"/>
              <a:t>Partially Observable Markov Decision Process (POMDP)</a:t>
            </a:r>
          </a:p>
          <a:p>
            <a:pPr lvl="1"/>
            <a:r>
              <a:rPr lang="en-GB" dirty="0"/>
              <a:t>POMDP agent, belief state, belief MDP</a:t>
            </a:r>
          </a:p>
          <a:p>
            <a:pPr lvl="1"/>
            <a:r>
              <a:rPr lang="en-GB" dirty="0"/>
              <a:t>Conditional plans, value iteration</a:t>
            </a:r>
          </a:p>
          <a:p>
            <a:pPr marL="0" indent="0">
              <a:buNone/>
            </a:pPr>
            <a:r>
              <a:rPr lang="en-GB" b="1" i="1" dirty="0">
                <a:solidFill>
                  <a:schemeClr val="accent1"/>
                </a:solidFill>
              </a:rPr>
              <a:t>Decentralised POMDP (Dec-POMDP)</a:t>
            </a:r>
          </a:p>
          <a:p>
            <a:pPr lvl="1"/>
            <a:r>
              <a:rPr lang="en-GB" dirty="0">
                <a:solidFill>
                  <a:schemeClr val="accent1"/>
                </a:solidFill>
              </a:rPr>
              <a:t>Dec-POMDP, local policy, joint policy, value function</a:t>
            </a:r>
          </a:p>
          <a:p>
            <a:pPr lvl="1"/>
            <a:r>
              <a:rPr lang="en-GB" dirty="0">
                <a:solidFill>
                  <a:schemeClr val="accent1"/>
                </a:solidFill>
              </a:rPr>
              <a:t>Communication, full observability, Dec-MDP</a:t>
            </a:r>
          </a:p>
          <a:p>
            <a:pPr lvl="1"/>
            <a:r>
              <a:rPr lang="en-GB" dirty="0">
                <a:solidFill>
                  <a:schemeClr val="accent1"/>
                </a:solidFill>
              </a:rPr>
              <a:t>Solutions for finite, infinite, indefinite horizon</a:t>
            </a:r>
          </a:p>
          <a:p>
            <a:pPr lvl="1"/>
            <a:endParaRPr lang="en-GB" dirty="0"/>
          </a:p>
          <a:p>
            <a:pPr lvl="1"/>
            <a:endParaRPr lang="en-GB" dirty="0"/>
          </a:p>
          <a:p>
            <a:pPr lvl="1"/>
            <a:endParaRPr lang="en-GB" dirty="0"/>
          </a:p>
        </p:txBody>
      </p:sp>
      <p:sp>
        <p:nvSpPr>
          <p:cNvPr id="5" name="Date Placeholder 4">
            <a:extLst>
              <a:ext uri="{FF2B5EF4-FFF2-40B4-BE49-F238E27FC236}">
                <a16:creationId xmlns:a16="http://schemas.microsoft.com/office/drawing/2014/main" id="{7121A1A0-9561-8143-822C-0373460AC8A4}"/>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269074A5-39A7-1DA6-A21B-C8CADA835036}"/>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D34993B-A573-1C49-9856-1BE419581F1E}"/>
              </a:ext>
            </a:extLst>
          </p:cNvPr>
          <p:cNvSpPr>
            <a:spLocks noGrp="1"/>
          </p:cNvSpPr>
          <p:nvPr>
            <p:ph type="sldNum" sz="quarter" idx="4"/>
          </p:nvPr>
        </p:nvSpPr>
        <p:spPr/>
        <p:txBody>
          <a:bodyPr/>
          <a:lstStyle/>
          <a:p>
            <a:fld id="{67C9959E-8E6B-B04C-9955-EA096F41CA7A}" type="slidenum">
              <a:rPr lang="en-GB" smtClean="0"/>
              <a:t>24</a:t>
            </a:fld>
            <a:endParaRPr lang="en-GB"/>
          </a:p>
        </p:txBody>
      </p:sp>
    </p:spTree>
    <p:extLst>
      <p:ext uri="{BB962C8B-B14F-4D97-AF65-F5344CB8AC3E}">
        <p14:creationId xmlns:p14="http://schemas.microsoft.com/office/powerpoint/2010/main" val="255275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6EA5-B4A3-614C-91BB-A2C45CEB9E2B}"/>
              </a:ext>
            </a:extLst>
          </p:cNvPr>
          <p:cNvSpPr>
            <a:spLocks noGrp="1"/>
          </p:cNvSpPr>
          <p:nvPr>
            <p:ph type="title"/>
          </p:nvPr>
        </p:nvSpPr>
        <p:spPr/>
        <p:txBody>
          <a:bodyPr/>
          <a:lstStyle/>
          <a:p>
            <a:r>
              <a:rPr lang="en-GB" dirty="0"/>
              <a:t>Multi-agent Scenarios</a:t>
            </a:r>
          </a:p>
        </p:txBody>
      </p:sp>
      <p:sp>
        <p:nvSpPr>
          <p:cNvPr id="3" name="Content Placeholder 2">
            <a:extLst>
              <a:ext uri="{FF2B5EF4-FFF2-40B4-BE49-F238E27FC236}">
                <a16:creationId xmlns:a16="http://schemas.microsoft.com/office/drawing/2014/main" id="{BF311A2D-3854-DD40-B3ED-2FCD58E54AE7}"/>
              </a:ext>
            </a:extLst>
          </p:cNvPr>
          <p:cNvSpPr>
            <a:spLocks noGrp="1"/>
          </p:cNvSpPr>
          <p:nvPr>
            <p:ph sz="half" idx="1"/>
          </p:nvPr>
        </p:nvSpPr>
        <p:spPr/>
        <p:txBody>
          <a:bodyPr>
            <a:normAutofit/>
          </a:bodyPr>
          <a:lstStyle/>
          <a:p>
            <a:r>
              <a:rPr lang="en-GB" dirty="0"/>
              <a:t>Ambulance allocation</a:t>
            </a:r>
          </a:p>
          <a:p>
            <a:pPr lvl="1"/>
            <a:r>
              <a:rPr lang="en-GB" dirty="0"/>
              <a:t>Multiple ambulance services </a:t>
            </a:r>
          </a:p>
          <a:p>
            <a:pPr lvl="2"/>
            <a:r>
              <a:rPr lang="en-GB" dirty="0"/>
              <a:t>Business oriented operation </a:t>
            </a:r>
          </a:p>
          <a:p>
            <a:pPr lvl="2"/>
            <a:r>
              <a:rPr lang="en-GB" dirty="0"/>
              <a:t>Competition for government funds and public opinion </a:t>
            </a:r>
          </a:p>
          <a:p>
            <a:pPr lvl="1"/>
            <a:r>
              <a:rPr lang="en-GB" dirty="0"/>
              <a:t>Given several locations that require medical assistance, how many ambulances from which firm will go to which location? </a:t>
            </a:r>
          </a:p>
        </p:txBody>
      </p:sp>
      <p:sp>
        <p:nvSpPr>
          <p:cNvPr id="7" name="Content Placeholder 6">
            <a:extLst>
              <a:ext uri="{FF2B5EF4-FFF2-40B4-BE49-F238E27FC236}">
                <a16:creationId xmlns:a16="http://schemas.microsoft.com/office/drawing/2014/main" id="{521BC56F-07AD-1140-1A09-9C3DBDDF2C5D}"/>
              </a:ext>
            </a:extLst>
          </p:cNvPr>
          <p:cNvSpPr>
            <a:spLocks noGrp="1"/>
          </p:cNvSpPr>
          <p:nvPr>
            <p:ph sz="half" idx="2"/>
          </p:nvPr>
        </p:nvSpPr>
        <p:spPr/>
        <p:txBody>
          <a:bodyPr/>
          <a:lstStyle/>
          <a:p>
            <a:r>
              <a:rPr lang="en-GB" dirty="0"/>
              <a:t>Firefighters</a:t>
            </a:r>
          </a:p>
          <a:p>
            <a:pPr lvl="1"/>
            <a:r>
              <a:rPr lang="en-GB" dirty="0"/>
              <a:t>Maintain effort toward saving the building or draw back and minimise spread of fire? </a:t>
            </a:r>
          </a:p>
          <a:p>
            <a:pPr lvl="1"/>
            <a:r>
              <a:rPr lang="en-GB" dirty="0"/>
              <a:t>Concentrate on a multitude of smaller fires or allow controlled unification and deal with only one location? </a:t>
            </a:r>
          </a:p>
          <a:p>
            <a:pPr lvl="2"/>
            <a:r>
              <a:rPr lang="en-GB" dirty="0"/>
              <a:t>Will transportation routes be endangered? </a:t>
            </a:r>
          </a:p>
          <a:p>
            <a:pPr lvl="2"/>
            <a:r>
              <a:rPr lang="en-GB" dirty="0"/>
              <a:t>Are there still civilians evacuating from the area / building? </a:t>
            </a:r>
          </a:p>
          <a:p>
            <a:pPr lvl="1"/>
            <a:r>
              <a:rPr lang="en-GB" dirty="0"/>
              <a:t>Push through the fire to victims or save the fire crew and pull out? </a:t>
            </a:r>
          </a:p>
          <a:p>
            <a:pPr lvl="2"/>
            <a:r>
              <a:rPr lang="en-GB" dirty="0"/>
              <a:t>If multiple crews are on site, which one goes? When? </a:t>
            </a:r>
          </a:p>
          <a:p>
            <a:pPr lvl="1"/>
            <a:endParaRPr lang="en-GB" dirty="0"/>
          </a:p>
          <a:p>
            <a:endParaRPr lang="en-DE" dirty="0"/>
          </a:p>
        </p:txBody>
      </p:sp>
      <p:sp>
        <p:nvSpPr>
          <p:cNvPr id="5" name="Date Placeholder 4">
            <a:extLst>
              <a:ext uri="{FF2B5EF4-FFF2-40B4-BE49-F238E27FC236}">
                <a16:creationId xmlns:a16="http://schemas.microsoft.com/office/drawing/2014/main" id="{44C18984-510D-3D46-B9DF-DB725864D65B}"/>
              </a:ext>
            </a:extLst>
          </p:cNvPr>
          <p:cNvSpPr>
            <a:spLocks noGrp="1"/>
          </p:cNvSpPr>
          <p:nvPr>
            <p:ph type="dt" sz="half" idx="10"/>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74AB4685-D885-2512-7C2F-8DBC8ADB15E5}"/>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A7DC6186-126F-E140-B9BB-81C8949CFBB0}"/>
              </a:ext>
            </a:extLst>
          </p:cNvPr>
          <p:cNvSpPr>
            <a:spLocks noGrp="1"/>
          </p:cNvSpPr>
          <p:nvPr>
            <p:ph type="sldNum" sz="quarter" idx="4"/>
          </p:nvPr>
        </p:nvSpPr>
        <p:spPr/>
        <p:txBody>
          <a:bodyPr/>
          <a:lstStyle/>
          <a:p>
            <a:fld id="{67C9959E-8E6B-B04C-9955-EA096F41CA7A}" type="slidenum">
              <a:rPr lang="en-GB" smtClean="0"/>
              <a:t>25</a:t>
            </a:fld>
            <a:endParaRPr lang="en-GB"/>
          </a:p>
        </p:txBody>
      </p:sp>
    </p:spTree>
    <p:extLst>
      <p:ext uri="{BB962C8B-B14F-4D97-AF65-F5344CB8AC3E}">
        <p14:creationId xmlns:p14="http://schemas.microsoft.com/office/powerpoint/2010/main" val="38904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4EB2-701A-EF4F-9ABD-8FACCA633D4D}"/>
              </a:ext>
            </a:extLst>
          </p:cNvPr>
          <p:cNvSpPr>
            <a:spLocks noGrp="1"/>
          </p:cNvSpPr>
          <p:nvPr>
            <p:ph type="title"/>
          </p:nvPr>
        </p:nvSpPr>
        <p:spPr/>
        <p:txBody>
          <a:bodyPr/>
          <a:lstStyle/>
          <a:p>
            <a:r>
              <a:rPr lang="en-GB" dirty="0"/>
              <a:t>Setting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043B06-39AA-264F-A8C8-5DF8AED412B6}"/>
                  </a:ext>
                </a:extLst>
              </p:cNvPr>
              <p:cNvSpPr>
                <a:spLocks noGrp="1"/>
              </p:cNvSpPr>
              <p:nvPr>
                <p:ph idx="1"/>
              </p:nvPr>
            </p:nvSpPr>
            <p:spPr/>
            <p:txBody>
              <a:bodyPr>
                <a:normAutofit/>
              </a:bodyPr>
              <a:lstStyle/>
              <a:p>
                <a:r>
                  <a:rPr lang="en-GB" dirty="0"/>
                  <a:t>Single and repeated interactions with </a:t>
                </a:r>
                <a:r>
                  <a:rPr lang="en-GB" i="1" dirty="0"/>
                  <a:t>joint rewards</a:t>
                </a:r>
                <a:r>
                  <a:rPr lang="en-GB" dirty="0"/>
                  <a:t>: traditional </a:t>
                </a:r>
                <a:r>
                  <a:rPr lang="en-GB" dirty="0">
                    <a:solidFill>
                      <a:schemeClr val="accent1"/>
                    </a:solidFill>
                  </a:rPr>
                  <a:t>game theory</a:t>
                </a:r>
              </a:p>
              <a:p>
                <a:r>
                  <a:rPr lang="en-GB" dirty="0"/>
                  <a:t>Interactions involving </a:t>
                </a:r>
                <a:r>
                  <a:rPr lang="en-GB" i="1" dirty="0"/>
                  <a:t>joint state + reward </a:t>
                </a:r>
                <a:r>
                  <a:rPr lang="en-GB" dirty="0"/>
                  <a:t>focus of decision-theory inspired approaches to game theory </a:t>
                </a:r>
              </a:p>
              <a:p>
                <a:pPr lvl="1"/>
                <a:r>
                  <a:rPr lang="en-GB" dirty="0"/>
                  <a:t>Extensions of single-agent models to multi-agent settings</a:t>
                </a:r>
              </a:p>
              <a:p>
                <a:r>
                  <a:rPr lang="en-GB" dirty="0"/>
                  <a:t>Multi-agent setting</a:t>
                </a:r>
              </a:p>
              <a:p>
                <a:pPr lvl="1"/>
                <a:r>
                  <a:rPr lang="en-GB" dirty="0"/>
                  <a:t>Co-operation of agents (team)</a:t>
                </a:r>
              </a:p>
              <a:p>
                <a:pPr lvl="2"/>
                <a:r>
                  <a:rPr lang="en-GB" dirty="0"/>
                  <a:t>Vs. self-interested acting (all the way to hostile settings)</a:t>
                </a:r>
              </a:p>
              <a:p>
                <a:pPr lvl="1"/>
                <a:r>
                  <a:rPr lang="en-GB" dirty="0"/>
                  <a:t>Problem: planning how to act</a:t>
                </a:r>
              </a:p>
              <a:p>
                <a:pPr lvl="2"/>
                <a:r>
                  <a:rPr lang="en-GB" dirty="0"/>
                  <a:t>Joint payoff </a:t>
                </a:r>
                <a14:m>
                  <m:oMath xmlns:m="http://schemas.openxmlformats.org/officeDocument/2006/math">
                    <m:r>
                      <a:rPr lang="en-GB" b="1" i="1" dirty="0" smtClean="0">
                        <a:solidFill>
                          <a:schemeClr val="accent3"/>
                        </a:solidFill>
                        <a:latin typeface="Cambria Math" panose="02040503050406030204" pitchFamily="18" charset="0"/>
                      </a:rPr>
                      <m:t>𝒓</m:t>
                    </m:r>
                  </m:oMath>
                </a14:m>
                <a:r>
                  <a:rPr lang="en-GB" dirty="0"/>
                  <a:t> but </a:t>
                </a:r>
                <a:r>
                  <a:rPr lang="en-GB" i="1" dirty="0"/>
                  <a:t>decentralised</a:t>
                </a:r>
                <a:r>
                  <a:rPr lang="en-GB" dirty="0"/>
                  <a:t> actions </a:t>
                </a:r>
                <a14:m>
                  <m:oMath xmlns:m="http://schemas.openxmlformats.org/officeDocument/2006/math">
                    <m:sSub>
                      <m:sSubPr>
                        <m:ctrlPr>
                          <a:rPr lang="de-DE" b="0" i="1" smtClean="0">
                            <a:solidFill>
                              <a:srgbClr val="FFC000"/>
                            </a:solidFill>
                            <a:latin typeface="Cambria Math" panose="02040503050406030204" pitchFamily="18" charset="0"/>
                          </a:rPr>
                        </m:ctrlPr>
                      </m:sSubPr>
                      <m:e>
                        <m:r>
                          <a:rPr lang="de-DE" b="0" i="1" smtClean="0">
                            <a:solidFill>
                              <a:srgbClr val="FFC000"/>
                            </a:solidFill>
                            <a:latin typeface="Cambria Math" panose="02040503050406030204" pitchFamily="18" charset="0"/>
                          </a:rPr>
                          <m:t>𝑎</m:t>
                        </m:r>
                      </m:e>
                      <m:sub>
                        <m:r>
                          <a:rPr lang="de-DE" b="0" i="1" smtClean="0">
                            <a:solidFill>
                              <a:srgbClr val="FFC000"/>
                            </a:solidFill>
                            <a:latin typeface="Cambria Math" panose="02040503050406030204" pitchFamily="18" charset="0"/>
                          </a:rPr>
                          <m:t>𝑖</m:t>
                        </m:r>
                      </m:sub>
                    </m:sSub>
                  </m:oMath>
                </a14:m>
                <a:r>
                  <a:rPr lang="en-GB" dirty="0"/>
                  <a:t> and observations </a:t>
                </a:r>
                <a14:m>
                  <m:oMath xmlns:m="http://schemas.openxmlformats.org/officeDocument/2006/math">
                    <m:sSub>
                      <m:sSubPr>
                        <m:ctrlPr>
                          <a:rPr lang="de-DE" b="0" i="1" smtClean="0">
                            <a:solidFill>
                              <a:schemeClr val="accent1"/>
                            </a:solidFill>
                            <a:latin typeface="Cambria Math" panose="02040503050406030204" pitchFamily="18" charset="0"/>
                          </a:rPr>
                        </m:ctrlPr>
                      </m:sSubPr>
                      <m:e>
                        <m:r>
                          <a:rPr lang="de-DE" b="0" i="1" smtClean="0">
                            <a:solidFill>
                              <a:schemeClr val="accent1"/>
                            </a:solidFill>
                            <a:latin typeface="Cambria Math" panose="02040503050406030204" pitchFamily="18" charset="0"/>
                          </a:rPr>
                          <m:t>𝑜</m:t>
                        </m:r>
                      </m:e>
                      <m:sub>
                        <m:r>
                          <a:rPr lang="de-DE" b="0" i="1" smtClean="0">
                            <a:solidFill>
                              <a:schemeClr val="accent1"/>
                            </a:solidFill>
                            <a:latin typeface="Cambria Math" panose="02040503050406030204" pitchFamily="18" charset="0"/>
                          </a:rPr>
                          <m:t>𝑖</m:t>
                        </m:r>
                      </m:sub>
                    </m:sSub>
                  </m:oMath>
                </a14:m>
                <a:endParaRPr lang="en-GB" dirty="0"/>
              </a:p>
              <a:p>
                <a:pPr lvl="2"/>
                <a:r>
                  <a:rPr lang="en-GB" dirty="0"/>
                  <a:t>Joint state, influenced by actions, can influence rewards</a:t>
                </a:r>
              </a:p>
              <a:p>
                <a:pPr lvl="2"/>
                <a:r>
                  <a:rPr lang="en-GB" dirty="0"/>
                  <a:t>Perfect vs. incomplete information about others</a:t>
                </a:r>
              </a:p>
            </p:txBody>
          </p:sp>
        </mc:Choice>
        <mc:Fallback xmlns="">
          <p:sp>
            <p:nvSpPr>
              <p:cNvPr id="3" name="Content Placeholder 2">
                <a:extLst>
                  <a:ext uri="{FF2B5EF4-FFF2-40B4-BE49-F238E27FC236}">
                    <a16:creationId xmlns:a16="http://schemas.microsoft.com/office/drawing/2014/main" id="{10043B06-39AA-264F-A8C8-5DF8AED412B6}"/>
                  </a:ext>
                </a:extLst>
              </p:cNvPr>
              <p:cNvSpPr>
                <a:spLocks noGrp="1" noRot="1" noChangeAspect="1" noMove="1" noResize="1" noEditPoints="1" noAdjustHandles="1" noChangeArrowheads="1" noChangeShapeType="1" noTextEdit="1"/>
              </p:cNvSpPr>
              <p:nvPr>
                <p:ph idx="1"/>
              </p:nvPr>
            </p:nvSpPr>
            <p:spPr>
              <a:blipFill>
                <a:blip r:embed="rId3"/>
                <a:stretch>
                  <a:fillRect l="-1549" t="-2985" r="-996"/>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6DAE0002-108B-7140-8FFF-C0E25456D17C}"/>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3E7BF718-26D7-1CFD-A19D-F5EF83077829}"/>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92BD9041-EA79-D142-9ACD-85DA0FC5C85C}"/>
              </a:ext>
            </a:extLst>
          </p:cNvPr>
          <p:cNvSpPr>
            <a:spLocks noGrp="1"/>
          </p:cNvSpPr>
          <p:nvPr>
            <p:ph type="sldNum" sz="quarter" idx="4"/>
          </p:nvPr>
        </p:nvSpPr>
        <p:spPr/>
        <p:txBody>
          <a:bodyPr/>
          <a:lstStyle/>
          <a:p>
            <a:fld id="{67C9959E-8E6B-B04C-9955-EA096F41CA7A}" type="slidenum">
              <a:rPr lang="en-GB" smtClean="0"/>
              <a:t>26</a:t>
            </a:fld>
            <a:endParaRPr lang="en-GB" dirty="0"/>
          </a:p>
        </p:txBody>
      </p:sp>
      <p:grpSp>
        <p:nvGrpSpPr>
          <p:cNvPr id="30" name="Group 29">
            <a:extLst>
              <a:ext uri="{FF2B5EF4-FFF2-40B4-BE49-F238E27FC236}">
                <a16:creationId xmlns:a16="http://schemas.microsoft.com/office/drawing/2014/main" id="{B503EF94-323E-4641-940F-77D0154A0FF6}"/>
              </a:ext>
            </a:extLst>
          </p:cNvPr>
          <p:cNvGrpSpPr/>
          <p:nvPr/>
        </p:nvGrpSpPr>
        <p:grpSpPr>
          <a:xfrm>
            <a:off x="8422888" y="3439283"/>
            <a:ext cx="3408787" cy="2466631"/>
            <a:chOff x="3336177" y="3465623"/>
            <a:chExt cx="3408787" cy="2466631"/>
          </a:xfrm>
        </p:grpSpPr>
        <p:pic>
          <p:nvPicPr>
            <p:cNvPr id="8" name="Picture 7">
              <a:extLst>
                <a:ext uri="{FF2B5EF4-FFF2-40B4-BE49-F238E27FC236}">
                  <a16:creationId xmlns:a16="http://schemas.microsoft.com/office/drawing/2014/main" id="{F41D604F-2AEE-6142-A03A-2AA459F245C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36177" y="4118456"/>
              <a:ext cx="787400" cy="673100"/>
            </a:xfrm>
            <a:prstGeom prst="rect">
              <a:avLst/>
            </a:prstGeom>
          </p:spPr>
        </p:pic>
        <p:pic>
          <p:nvPicPr>
            <p:cNvPr id="9" name="Picture 8">
              <a:extLst>
                <a:ext uri="{FF2B5EF4-FFF2-40B4-BE49-F238E27FC236}">
                  <a16:creationId xmlns:a16="http://schemas.microsoft.com/office/drawing/2014/main" id="{66BBBBE0-1CF3-354A-8E87-22452AB4CEF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36177" y="5259154"/>
              <a:ext cx="787400" cy="673100"/>
            </a:xfrm>
            <a:prstGeom prst="rect">
              <a:avLst/>
            </a:prstGeom>
          </p:spPr>
        </p:pic>
        <p:sp>
          <p:nvSpPr>
            <p:cNvPr id="10" name="Rounded Rectangle 9">
              <a:extLst>
                <a:ext uri="{FF2B5EF4-FFF2-40B4-BE49-F238E27FC236}">
                  <a16:creationId xmlns:a16="http://schemas.microsoft.com/office/drawing/2014/main" id="{9BD96374-9B0A-EB41-BD26-C62372D1130B}"/>
                </a:ext>
              </a:extLst>
            </p:cNvPr>
            <p:cNvSpPr/>
            <p:nvPr/>
          </p:nvSpPr>
          <p:spPr>
            <a:xfrm>
              <a:off x="6080289" y="4118455"/>
              <a:ext cx="664675" cy="1813799"/>
            </a:xfrm>
            <a:prstGeom prst="roundRect">
              <a:avLst/>
            </a:prstGeom>
            <a:ln/>
          </p:spPr>
          <p:style>
            <a:lnRef idx="0">
              <a:schemeClr val="accent5"/>
            </a:lnRef>
            <a:fillRef idx="3">
              <a:schemeClr val="accent5"/>
            </a:fillRef>
            <a:effectRef idx="3">
              <a:schemeClr val="accent5"/>
            </a:effectRef>
            <a:fontRef idx="minor">
              <a:schemeClr val="lt1"/>
            </a:fontRef>
          </p:style>
          <p:txBody>
            <a:bodyPr vert="vert" rtlCol="0" anchor="ctr"/>
            <a:lstStyle/>
            <a:p>
              <a:pPr algn="ctr"/>
              <a:r>
                <a:rPr lang="en-GB" dirty="0"/>
                <a:t>Environment</a:t>
              </a:r>
            </a:p>
          </p:txBody>
        </p:sp>
        <p:cxnSp>
          <p:nvCxnSpPr>
            <p:cNvPr id="12" name="Straight Arrow Connector 11">
              <a:extLst>
                <a:ext uri="{FF2B5EF4-FFF2-40B4-BE49-F238E27FC236}">
                  <a16:creationId xmlns:a16="http://schemas.microsoft.com/office/drawing/2014/main" id="{855B4D59-5294-0241-B8B1-CEB94022491F}"/>
                </a:ext>
              </a:extLst>
            </p:cNvPr>
            <p:cNvCxnSpPr>
              <a:cxnSpLocks/>
              <a:endCxn id="8" idx="3"/>
            </p:cNvCxnSpPr>
            <p:nvPr/>
          </p:nvCxnSpPr>
          <p:spPr>
            <a:xfrm flipH="1" flipV="1">
              <a:off x="4123577" y="4455006"/>
              <a:ext cx="1930397" cy="8398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FB84FF-94DE-B845-8740-53E8EB07D5F0}"/>
                </a:ext>
              </a:extLst>
            </p:cNvPr>
            <p:cNvCxnSpPr>
              <a:cxnSpLocks/>
            </p:cNvCxnSpPr>
            <p:nvPr/>
          </p:nvCxnSpPr>
          <p:spPr>
            <a:xfrm flipH="1">
              <a:off x="4123577" y="5408385"/>
              <a:ext cx="1956713" cy="7961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AC6B1A-324E-874A-B08F-6EFB1555FF14}"/>
                </a:ext>
              </a:extLst>
            </p:cNvPr>
            <p:cNvCxnSpPr>
              <a:cxnSpLocks/>
            </p:cNvCxnSpPr>
            <p:nvPr/>
          </p:nvCxnSpPr>
          <p:spPr>
            <a:xfrm>
              <a:off x="4193236" y="4578570"/>
              <a:ext cx="1887055" cy="6511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5C482A0-9F41-5D44-B815-C54FCDD8E6C3}"/>
                </a:ext>
              </a:extLst>
            </p:cNvPr>
            <p:cNvCxnSpPr>
              <a:cxnSpLocks/>
              <a:stCxn id="9" idx="3"/>
            </p:cNvCxnSpPr>
            <p:nvPr/>
          </p:nvCxnSpPr>
          <p:spPr>
            <a:xfrm flipV="1">
              <a:off x="4123577" y="5531550"/>
              <a:ext cx="1956711" cy="6415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7D583CF-3B01-8A4C-9EAE-88FA58CD807E}"/>
                    </a:ext>
                  </a:extLst>
                </p:cNvPr>
                <p:cNvSpPr txBox="1"/>
                <p:nvPr/>
              </p:nvSpPr>
              <p:spPr>
                <a:xfrm>
                  <a:off x="4884228" y="4104177"/>
                  <a:ext cx="4557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𝑜</m:t>
                            </m:r>
                          </m:e>
                          <m:sub>
                            <m:r>
                              <a:rPr lang="de-DE" i="1">
                                <a:solidFill>
                                  <a:schemeClr val="accent1"/>
                                </a:solidFill>
                                <a:latin typeface="Cambria Math" panose="02040503050406030204" pitchFamily="18" charset="0"/>
                              </a:rPr>
                              <m:t>1</m:t>
                            </m:r>
                          </m:sub>
                        </m:sSub>
                      </m:oMath>
                    </m:oMathPara>
                  </a14:m>
                  <a:endParaRPr lang="de-DE" dirty="0">
                    <a:solidFill>
                      <a:schemeClr val="accent1"/>
                    </a:solidFill>
                  </a:endParaRPr>
                </a:p>
              </p:txBody>
            </p:sp>
          </mc:Choice>
          <mc:Fallback xmlns="">
            <p:sp>
              <p:nvSpPr>
                <p:cNvPr id="22" name="TextBox 21">
                  <a:extLst>
                    <a:ext uri="{FF2B5EF4-FFF2-40B4-BE49-F238E27FC236}">
                      <a16:creationId xmlns:a16="http://schemas.microsoft.com/office/drawing/2014/main" id="{77D583CF-3B01-8A4C-9EAE-88FA58CD807E}"/>
                    </a:ext>
                  </a:extLst>
                </p:cNvPr>
                <p:cNvSpPr txBox="1">
                  <a:spLocks noRot="1" noChangeAspect="1" noMove="1" noResize="1" noEditPoints="1" noAdjustHandles="1" noChangeArrowheads="1" noChangeShapeType="1" noTextEdit="1"/>
                </p:cNvSpPr>
                <p:nvPr/>
              </p:nvSpPr>
              <p:spPr>
                <a:xfrm>
                  <a:off x="4884228" y="4104177"/>
                  <a:ext cx="455701"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0A16EFA-0026-0C4A-849B-C560545F2C30}"/>
                    </a:ext>
                  </a:extLst>
                </p:cNvPr>
                <p:cNvSpPr txBox="1"/>
                <p:nvPr/>
              </p:nvSpPr>
              <p:spPr>
                <a:xfrm>
                  <a:off x="4884227" y="5098622"/>
                  <a:ext cx="4733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𝑜</m:t>
                            </m:r>
                          </m:e>
                          <m:sub>
                            <m:r>
                              <a:rPr lang="de-DE" i="1">
                                <a:solidFill>
                                  <a:schemeClr val="accent1"/>
                                </a:solidFill>
                                <a:latin typeface="Cambria Math" panose="02040503050406030204" pitchFamily="18" charset="0"/>
                              </a:rPr>
                              <m:t>𝑛</m:t>
                            </m:r>
                          </m:sub>
                        </m:sSub>
                      </m:oMath>
                    </m:oMathPara>
                  </a14:m>
                  <a:endParaRPr lang="de-DE" dirty="0">
                    <a:solidFill>
                      <a:schemeClr val="accent1"/>
                    </a:solidFill>
                  </a:endParaRPr>
                </a:p>
              </p:txBody>
            </p:sp>
          </mc:Choice>
          <mc:Fallback xmlns="">
            <p:sp>
              <p:nvSpPr>
                <p:cNvPr id="23" name="TextBox 22">
                  <a:extLst>
                    <a:ext uri="{FF2B5EF4-FFF2-40B4-BE49-F238E27FC236}">
                      <a16:creationId xmlns:a16="http://schemas.microsoft.com/office/drawing/2014/main" id="{20A16EFA-0026-0C4A-849B-C560545F2C30}"/>
                    </a:ext>
                  </a:extLst>
                </p:cNvPr>
                <p:cNvSpPr txBox="1">
                  <a:spLocks noRot="1" noChangeAspect="1" noMove="1" noResize="1" noEditPoints="1" noAdjustHandles="1" noChangeArrowheads="1" noChangeShapeType="1" noTextEdit="1"/>
                </p:cNvSpPr>
                <p:nvPr/>
              </p:nvSpPr>
              <p:spPr>
                <a:xfrm>
                  <a:off x="4884227" y="5098622"/>
                  <a:ext cx="47339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06084AA-8818-F840-8AFA-38B50CDC70E0}"/>
                    </a:ext>
                  </a:extLst>
                </p:cNvPr>
                <p:cNvSpPr txBox="1"/>
                <p:nvPr/>
              </p:nvSpPr>
              <p:spPr>
                <a:xfrm>
                  <a:off x="4884228" y="4563895"/>
                  <a:ext cx="467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FFC000"/>
                                </a:solidFill>
                                <a:latin typeface="Cambria Math" panose="02040503050406030204" pitchFamily="18" charset="0"/>
                              </a:rPr>
                            </m:ctrlPr>
                          </m:sSubPr>
                          <m:e>
                            <m:r>
                              <a:rPr lang="de-DE" i="1">
                                <a:solidFill>
                                  <a:srgbClr val="FFC000"/>
                                </a:solidFill>
                                <a:latin typeface="Cambria Math" panose="02040503050406030204" pitchFamily="18" charset="0"/>
                              </a:rPr>
                              <m:t>𝑎</m:t>
                            </m:r>
                          </m:e>
                          <m:sub>
                            <m:r>
                              <a:rPr lang="de-DE" i="1">
                                <a:solidFill>
                                  <a:srgbClr val="FFC000"/>
                                </a:solidFill>
                                <a:latin typeface="Cambria Math" panose="02040503050406030204" pitchFamily="18" charset="0"/>
                              </a:rPr>
                              <m:t>1</m:t>
                            </m:r>
                          </m:sub>
                        </m:sSub>
                      </m:oMath>
                    </m:oMathPara>
                  </a14:m>
                  <a:endParaRPr lang="de-DE" dirty="0">
                    <a:solidFill>
                      <a:srgbClr val="FFC000"/>
                    </a:solidFill>
                  </a:endParaRPr>
                </a:p>
              </p:txBody>
            </p:sp>
          </mc:Choice>
          <mc:Fallback xmlns="">
            <p:sp>
              <p:nvSpPr>
                <p:cNvPr id="24" name="TextBox 23">
                  <a:extLst>
                    <a:ext uri="{FF2B5EF4-FFF2-40B4-BE49-F238E27FC236}">
                      <a16:creationId xmlns:a16="http://schemas.microsoft.com/office/drawing/2014/main" id="{406084AA-8818-F840-8AFA-38B50CDC70E0}"/>
                    </a:ext>
                  </a:extLst>
                </p:cNvPr>
                <p:cNvSpPr txBox="1">
                  <a:spLocks noRot="1" noChangeAspect="1" noMove="1" noResize="1" noEditPoints="1" noAdjustHandles="1" noChangeArrowheads="1" noChangeShapeType="1" noTextEdit="1"/>
                </p:cNvSpPr>
                <p:nvPr/>
              </p:nvSpPr>
              <p:spPr>
                <a:xfrm>
                  <a:off x="4884228" y="4563895"/>
                  <a:ext cx="46782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3EE54EA-79E3-424F-B976-3E22C70C55AA}"/>
                    </a:ext>
                  </a:extLst>
                </p:cNvPr>
                <p:cNvSpPr txBox="1"/>
                <p:nvPr/>
              </p:nvSpPr>
              <p:spPr>
                <a:xfrm>
                  <a:off x="4884227" y="5507538"/>
                  <a:ext cx="4872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FFC000"/>
                                </a:solidFill>
                                <a:latin typeface="Cambria Math" panose="02040503050406030204" pitchFamily="18" charset="0"/>
                              </a:rPr>
                            </m:ctrlPr>
                          </m:sSubPr>
                          <m:e>
                            <m:r>
                              <a:rPr lang="de-DE" i="1">
                                <a:solidFill>
                                  <a:srgbClr val="FFC000"/>
                                </a:solidFill>
                                <a:latin typeface="Cambria Math" panose="02040503050406030204" pitchFamily="18" charset="0"/>
                              </a:rPr>
                              <m:t>𝑎</m:t>
                            </m:r>
                          </m:e>
                          <m:sub>
                            <m:r>
                              <a:rPr lang="de-DE" i="1">
                                <a:solidFill>
                                  <a:srgbClr val="FFC000"/>
                                </a:solidFill>
                                <a:latin typeface="Cambria Math" panose="02040503050406030204" pitchFamily="18" charset="0"/>
                              </a:rPr>
                              <m:t>𝑛</m:t>
                            </m:r>
                          </m:sub>
                        </m:sSub>
                      </m:oMath>
                    </m:oMathPara>
                  </a14:m>
                  <a:endParaRPr lang="de-DE" dirty="0">
                    <a:solidFill>
                      <a:srgbClr val="FFC000"/>
                    </a:solidFill>
                  </a:endParaRPr>
                </a:p>
              </p:txBody>
            </p:sp>
          </mc:Choice>
          <mc:Fallback xmlns="">
            <p:sp>
              <p:nvSpPr>
                <p:cNvPr id="25" name="TextBox 24">
                  <a:extLst>
                    <a:ext uri="{FF2B5EF4-FFF2-40B4-BE49-F238E27FC236}">
                      <a16:creationId xmlns:a16="http://schemas.microsoft.com/office/drawing/2014/main" id="{C3EE54EA-79E3-424F-B976-3E22C70C55AA}"/>
                    </a:ext>
                  </a:extLst>
                </p:cNvPr>
                <p:cNvSpPr txBox="1">
                  <a:spLocks noRot="1" noChangeAspect="1" noMove="1" noResize="1" noEditPoints="1" noAdjustHandles="1" noChangeArrowheads="1" noChangeShapeType="1" noTextEdit="1"/>
                </p:cNvSpPr>
                <p:nvPr/>
              </p:nvSpPr>
              <p:spPr>
                <a:xfrm>
                  <a:off x="4884227" y="5507538"/>
                  <a:ext cx="487249" cy="369332"/>
                </a:xfrm>
                <a:prstGeom prst="rect">
                  <a:avLst/>
                </a:prstGeom>
                <a:blipFill>
                  <a:blip r:embed="rId8"/>
                  <a:stretch>
                    <a:fillRect/>
                  </a:stretch>
                </a:blipFill>
              </p:spPr>
              <p:txBody>
                <a:bodyPr/>
                <a:lstStyle/>
                <a:p>
                  <a:r>
                    <a:rPr lang="en-GB">
                      <a:noFill/>
                    </a:rPr>
                    <a:t> </a:t>
                  </a:r>
                </a:p>
              </p:txBody>
            </p:sp>
          </mc:Fallback>
        </mc:AlternateContent>
        <p:sp>
          <p:nvSpPr>
            <p:cNvPr id="26" name="TextBox 25">
              <a:extLst>
                <a:ext uri="{FF2B5EF4-FFF2-40B4-BE49-F238E27FC236}">
                  <a16:creationId xmlns:a16="http://schemas.microsoft.com/office/drawing/2014/main" id="{ED34BADF-2BB4-AF40-A9B0-1F6CDF06BFAF}"/>
                </a:ext>
              </a:extLst>
            </p:cNvPr>
            <p:cNvSpPr txBox="1"/>
            <p:nvPr/>
          </p:nvSpPr>
          <p:spPr>
            <a:xfrm rot="5400000">
              <a:off x="3618238" y="4724186"/>
              <a:ext cx="503664" cy="646331"/>
            </a:xfrm>
            <a:prstGeom prst="rect">
              <a:avLst/>
            </a:prstGeom>
            <a:noFill/>
          </p:spPr>
          <p:txBody>
            <a:bodyPr wrap="none" rtlCol="0">
              <a:spAutoFit/>
            </a:bodyPr>
            <a:lstStyle/>
            <a:p>
              <a:r>
                <a:rPr lang="en-GB" sz="3600" dirty="0">
                  <a:solidFill>
                    <a:schemeClr val="accent3"/>
                  </a:solidFill>
                </a:rPr>
                <a:t>…</a:t>
              </a:r>
            </a:p>
          </p:txBody>
        </p:sp>
        <p:sp>
          <p:nvSpPr>
            <p:cNvPr id="27" name="TextBox 26">
              <a:extLst>
                <a:ext uri="{FF2B5EF4-FFF2-40B4-BE49-F238E27FC236}">
                  <a16:creationId xmlns:a16="http://schemas.microsoft.com/office/drawing/2014/main" id="{8F383B73-02C4-5E4B-BA53-B3F5CACBDD6B}"/>
                </a:ext>
              </a:extLst>
            </p:cNvPr>
            <p:cNvSpPr txBox="1"/>
            <p:nvPr/>
          </p:nvSpPr>
          <p:spPr>
            <a:xfrm rot="5400000">
              <a:off x="4955560" y="4743726"/>
              <a:ext cx="503664" cy="646331"/>
            </a:xfrm>
            <a:prstGeom prst="rect">
              <a:avLst/>
            </a:prstGeom>
            <a:noFill/>
          </p:spPr>
          <p:txBody>
            <a:bodyPr wrap="none" rtlCol="0">
              <a:spAutoFit/>
            </a:bodyPr>
            <a:lstStyle/>
            <a:p>
              <a:r>
                <a:rPr lang="en-GB" sz="3600" dirty="0">
                  <a:solidFill>
                    <a:schemeClr val="accent3"/>
                  </a:solidFill>
                </a:rPr>
                <a:t>…</a:t>
              </a:r>
            </a:p>
          </p:txBody>
        </p:sp>
        <p:sp>
          <p:nvSpPr>
            <p:cNvPr id="28" name="U-Turn Arrow 27">
              <a:extLst>
                <a:ext uri="{FF2B5EF4-FFF2-40B4-BE49-F238E27FC236}">
                  <a16:creationId xmlns:a16="http://schemas.microsoft.com/office/drawing/2014/main" id="{2B8F5045-EE68-4441-ADDD-1145DB50EC56}"/>
                </a:ext>
              </a:extLst>
            </p:cNvPr>
            <p:cNvSpPr/>
            <p:nvPr/>
          </p:nvSpPr>
          <p:spPr>
            <a:xfrm>
              <a:off x="6175755" y="3757618"/>
              <a:ext cx="528091" cy="360837"/>
            </a:xfrm>
            <a:prstGeom prst="uturnArrow">
              <a:avLst>
                <a:gd name="adj1" fmla="val 23090"/>
                <a:gd name="adj2" fmla="val 25000"/>
                <a:gd name="adj3" fmla="val 30669"/>
                <a:gd name="adj4" fmla="val 84825"/>
                <a:gd name="adj5" fmla="val 10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81E887EA-8BA4-6C42-96C4-A92CAF9A9172}"/>
                    </a:ext>
                  </a:extLst>
                </p:cNvPr>
                <p:cNvSpPr/>
                <p:nvPr/>
              </p:nvSpPr>
              <p:spPr>
                <a:xfrm>
                  <a:off x="6232128" y="3465623"/>
                  <a:ext cx="3609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b="1" i="1" dirty="0" smtClean="0">
                            <a:solidFill>
                              <a:schemeClr val="accent5"/>
                            </a:solidFill>
                            <a:latin typeface="Cambria Math" panose="02040503050406030204" pitchFamily="18" charset="0"/>
                          </a:rPr>
                          <m:t>𝒓</m:t>
                        </m:r>
                      </m:oMath>
                    </m:oMathPara>
                  </a14:m>
                  <a:endParaRPr lang="en-GB" dirty="0">
                    <a:solidFill>
                      <a:schemeClr val="accent3"/>
                    </a:solidFill>
                  </a:endParaRPr>
                </a:p>
              </p:txBody>
            </p:sp>
          </mc:Choice>
          <mc:Fallback xmlns="">
            <p:sp>
              <p:nvSpPr>
                <p:cNvPr id="29" name="Rectangle 28">
                  <a:extLst>
                    <a:ext uri="{FF2B5EF4-FFF2-40B4-BE49-F238E27FC236}">
                      <a16:creationId xmlns:a16="http://schemas.microsoft.com/office/drawing/2014/main" id="{81E887EA-8BA4-6C42-96C4-A92CAF9A9172}"/>
                    </a:ext>
                  </a:extLst>
                </p:cNvPr>
                <p:cNvSpPr>
                  <a:spLocks noRot="1" noChangeAspect="1" noMove="1" noResize="1" noEditPoints="1" noAdjustHandles="1" noChangeArrowheads="1" noChangeShapeType="1" noTextEdit="1"/>
                </p:cNvSpPr>
                <p:nvPr/>
              </p:nvSpPr>
              <p:spPr>
                <a:xfrm>
                  <a:off x="6232128" y="3465623"/>
                  <a:ext cx="360996" cy="369332"/>
                </a:xfrm>
                <a:prstGeom prst="rect">
                  <a:avLst/>
                </a:prstGeom>
                <a:blipFill>
                  <a:blip r:embed="rId9"/>
                  <a:stretch>
                    <a:fillRect/>
                  </a:stretch>
                </a:blipFill>
              </p:spPr>
              <p:txBody>
                <a:bodyPr/>
                <a:lstStyle/>
                <a:p>
                  <a:r>
                    <a:rPr lang="en-DE">
                      <a:noFill/>
                    </a:rPr>
                    <a:t> </a:t>
                  </a:r>
                </a:p>
              </p:txBody>
            </p:sp>
          </mc:Fallback>
        </mc:AlternateContent>
      </p:grpSp>
    </p:spTree>
    <p:extLst>
      <p:ext uri="{BB962C8B-B14F-4D97-AF65-F5344CB8AC3E}">
        <p14:creationId xmlns:p14="http://schemas.microsoft.com/office/powerpoint/2010/main" val="2257614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E76C-FB32-F742-A488-A37132BCE102}"/>
              </a:ext>
            </a:extLst>
          </p:cNvPr>
          <p:cNvSpPr>
            <a:spLocks noGrp="1"/>
          </p:cNvSpPr>
          <p:nvPr>
            <p:ph type="title"/>
          </p:nvPr>
        </p:nvSpPr>
        <p:spPr/>
        <p:txBody>
          <a:bodyPr>
            <a:normAutofit/>
          </a:bodyPr>
          <a:lstStyle/>
          <a:p>
            <a:r>
              <a:rPr lang="en-GB" dirty="0"/>
              <a:t>Decentralised POMDP (Dec-POMDP)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F0D4EF-F4FA-484F-B57C-04CD4CF3445D}"/>
                  </a:ext>
                </a:extLst>
              </p:cNvPr>
              <p:cNvSpPr>
                <a:spLocks noGrp="1"/>
              </p:cNvSpPr>
              <p:nvPr>
                <p:ph idx="1"/>
              </p:nvPr>
            </p:nvSpPr>
            <p:spPr/>
            <p:txBody>
              <a:bodyPr>
                <a:noAutofit/>
              </a:bodyPr>
              <a:lstStyle/>
              <a:p>
                <a:r>
                  <a:rPr lang="en-GB" dirty="0">
                    <a:solidFill>
                      <a:schemeClr val="accent1"/>
                    </a:solidFill>
                  </a:rPr>
                  <a:t>Dec-POMDP</a:t>
                </a:r>
                <a:r>
                  <a:rPr lang="en-GB" dirty="0"/>
                  <a:t>:</a:t>
                </a:r>
                <a:r>
                  <a:rPr lang="en-US" altLang="zh-CN" dirty="0"/>
                  <a:t> tuple </a:t>
                </a:r>
                <a14:m>
                  <m:oMath xmlns:m="http://schemas.openxmlformats.org/officeDocument/2006/math">
                    <m:d>
                      <m:dPr>
                        <m:ctrlPr>
                          <a:rPr lang="de-DE" altLang="zh-CN" i="1">
                            <a:latin typeface="Cambria Math" panose="02040503050406030204" pitchFamily="18" charset="0"/>
                          </a:rPr>
                        </m:ctrlPr>
                      </m:dPr>
                      <m:e>
                        <m:r>
                          <a:rPr lang="de-DE" altLang="zh-CN" b="0" i="1" smtClean="0">
                            <a:latin typeface="Cambria Math" panose="02040503050406030204" pitchFamily="18" charset="0"/>
                          </a:rPr>
                          <m:t>𝐼</m:t>
                        </m:r>
                        <m:r>
                          <a:rPr lang="de-DE" altLang="zh-CN" b="0" i="1" smtClean="0">
                            <a:latin typeface="Cambria Math" panose="02040503050406030204" pitchFamily="18" charset="0"/>
                          </a:rPr>
                          <m:t>,</m:t>
                        </m:r>
                        <m:r>
                          <a:rPr lang="de-DE" altLang="zh-CN" b="0" i="1" dirty="0" smtClean="0">
                            <a:latin typeface="Cambria Math" panose="02040503050406030204" pitchFamily="18" charset="0"/>
                          </a:rPr>
                          <m:t>𝑆</m:t>
                        </m:r>
                        <m:r>
                          <a:rPr lang="en-US" altLang="zh-CN" i="1" dirty="0">
                            <a:latin typeface="Cambria Math" panose="02040503050406030204" pitchFamily="18" charset="0"/>
                          </a:rPr>
                          <m:t>, </m:t>
                        </m:r>
                        <m:sSub>
                          <m:sSubPr>
                            <m:ctrlPr>
                              <a:rPr lang="de-DE" altLang="zh-CN" b="0" i="1" dirty="0" smtClean="0">
                                <a:latin typeface="Cambria Math" panose="02040503050406030204" pitchFamily="18" charset="0"/>
                              </a:rPr>
                            </m:ctrlPr>
                          </m:sSubPr>
                          <m:e>
                            <m:d>
                              <m:dPr>
                                <m:begChr m:val="{"/>
                                <m:endChr m:val="}"/>
                                <m:ctrlPr>
                                  <a:rPr lang="de-DE" altLang="zh-CN" b="0" i="1" dirty="0" smtClean="0">
                                    <a:latin typeface="Cambria Math" panose="02040503050406030204" pitchFamily="18" charset="0"/>
                                  </a:rPr>
                                </m:ctrlPr>
                              </m:dPr>
                              <m:e>
                                <m:sSub>
                                  <m:sSubPr>
                                    <m:ctrlPr>
                                      <a:rPr lang="de-DE" altLang="zh-CN" b="0" i="1" dirty="0" smtClean="0">
                                        <a:latin typeface="Cambria Math" panose="02040503050406030204" pitchFamily="18" charset="0"/>
                                      </a:rPr>
                                    </m:ctrlPr>
                                  </m:sSubPr>
                                  <m:e>
                                    <m:r>
                                      <a:rPr lang="en-US" altLang="zh-CN" i="1" dirty="0">
                                        <a:latin typeface="Cambria Math" panose="02040503050406030204" pitchFamily="18" charset="0"/>
                                      </a:rPr>
                                      <m:t>𝐴</m:t>
                                    </m:r>
                                  </m:e>
                                  <m:sub>
                                    <m:r>
                                      <a:rPr lang="de-DE" altLang="zh-CN" b="0" i="1" dirty="0" smtClean="0">
                                        <a:latin typeface="Cambria Math" panose="02040503050406030204" pitchFamily="18" charset="0"/>
                                      </a:rPr>
                                      <m:t>𝑖</m:t>
                                    </m:r>
                                  </m:sub>
                                </m:sSub>
                              </m:e>
                            </m:d>
                          </m:e>
                          <m:sub>
                            <m:r>
                              <a:rPr lang="de-DE" altLang="zh-CN" b="0" i="1" dirty="0" smtClean="0">
                                <a:latin typeface="Cambria Math" panose="02040503050406030204" pitchFamily="18" charset="0"/>
                              </a:rPr>
                              <m:t>𝑖</m:t>
                            </m:r>
                            <m:r>
                              <a:rPr lang="de-DE" altLang="zh-CN" b="0" i="1" dirty="0" smtClean="0">
                                <a:latin typeface="Cambria Math" panose="02040503050406030204" pitchFamily="18" charset="0"/>
                                <a:ea typeface="Cambria Math" panose="02040503050406030204" pitchFamily="18" charset="0"/>
                              </a:rPr>
                              <m:t>∈</m:t>
                            </m:r>
                            <m:r>
                              <a:rPr lang="de-DE" altLang="zh-CN" b="0" i="1" dirty="0" smtClean="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b="0" i="1" dirty="0" smtClean="0">
                                <a:latin typeface="Cambria Math" panose="02040503050406030204" pitchFamily="18" charset="0"/>
                              </a:rPr>
                            </m:ctrlPr>
                          </m:sSubPr>
                          <m:e>
                            <m:d>
                              <m:dPr>
                                <m:begChr m:val="{"/>
                                <m:endChr m:val="}"/>
                                <m:ctrlPr>
                                  <a:rPr lang="de-DE" altLang="zh-CN" b="0" i="1" dirty="0" smtClean="0">
                                    <a:latin typeface="Cambria Math" panose="02040503050406030204" pitchFamily="18" charset="0"/>
                                  </a:rPr>
                                </m:ctrlPr>
                              </m:dPr>
                              <m:e>
                                <m:sSub>
                                  <m:sSubPr>
                                    <m:ctrlPr>
                                      <a:rPr lang="de-DE" altLang="zh-CN" b="0" i="1" dirty="0" smtClean="0">
                                        <a:latin typeface="Cambria Math" panose="02040503050406030204" pitchFamily="18" charset="0"/>
                                      </a:rPr>
                                    </m:ctrlPr>
                                  </m:sSubPr>
                                  <m:e>
                                    <m:r>
                                      <a:rPr lang="de-DE" altLang="zh-CN" b="0" i="1" dirty="0" smtClean="0">
                                        <a:latin typeface="Cambria Math" panose="02040503050406030204" pitchFamily="18" charset="0"/>
                                      </a:rPr>
                                      <m:t>𝑂</m:t>
                                    </m:r>
                                  </m:e>
                                  <m:sub>
                                    <m:r>
                                      <a:rPr lang="de-DE" altLang="zh-CN" b="0" i="1" dirty="0" smtClean="0">
                                        <a:latin typeface="Cambria Math" panose="02040503050406030204" pitchFamily="18" charset="0"/>
                                      </a:rPr>
                                      <m:t>𝑖</m:t>
                                    </m:r>
                                  </m:sub>
                                </m:sSub>
                              </m:e>
                            </m:d>
                          </m:e>
                          <m:sub>
                            <m:r>
                              <a:rPr lang="de-DE" altLang="zh-CN" b="0" i="1" dirty="0" smtClean="0">
                                <a:latin typeface="Cambria Math" panose="02040503050406030204" pitchFamily="18" charset="0"/>
                              </a:rPr>
                              <m:t>𝑖</m:t>
                            </m:r>
                            <m:r>
                              <a:rPr lang="de-DE" altLang="zh-CN" b="0" i="1" dirty="0" smtClean="0">
                                <a:latin typeface="Cambria Math" panose="02040503050406030204" pitchFamily="18" charset="0"/>
                                <a:ea typeface="Cambria Math" panose="02040503050406030204" pitchFamily="18" charset="0"/>
                              </a:rPr>
                              <m:t>∈</m:t>
                            </m:r>
                            <m:r>
                              <a:rPr lang="de-DE" altLang="zh-CN" b="0" i="1" dirty="0" smtClean="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𝑅</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𝛺</m:t>
                        </m:r>
                      </m:e>
                    </m:d>
                  </m:oMath>
                </a14:m>
                <a:endParaRPr lang="en-US" altLang="zh-CN" dirty="0">
                  <a:sym typeface="Symbol" charset="0"/>
                </a:endParaRPr>
              </a:p>
              <a:p>
                <a:pPr lvl="1"/>
                <a14:m>
                  <m:oMath xmlns:m="http://schemas.openxmlformats.org/officeDocument/2006/math">
                    <m:r>
                      <a:rPr lang="de-DE" altLang="zh-CN" b="0" i="1" dirty="0" smtClean="0">
                        <a:solidFill>
                          <a:schemeClr val="accent1"/>
                        </a:solidFill>
                        <a:latin typeface="Cambria Math" panose="02040503050406030204" pitchFamily="18" charset="0"/>
                      </a:rPr>
                      <m:t>𝐼</m:t>
                    </m:r>
                  </m:oMath>
                </a14:m>
                <a:r>
                  <a:rPr lang="en-US" altLang="zh-CN" dirty="0">
                    <a:solidFill>
                      <a:schemeClr val="accent1"/>
                    </a:solidFill>
                    <a:sym typeface="Symbol" charset="0"/>
                  </a:rPr>
                  <a:t> = a finite set of agents indexed </a:t>
                </a:r>
                <a14:m>
                  <m:oMath xmlns:m="http://schemas.openxmlformats.org/officeDocument/2006/math">
                    <m:r>
                      <a:rPr lang="de-DE" altLang="zh-CN" b="0" i="1" smtClean="0">
                        <a:solidFill>
                          <a:schemeClr val="accent1"/>
                        </a:solidFill>
                        <a:latin typeface="Cambria Math" panose="02040503050406030204" pitchFamily="18" charset="0"/>
                        <a:sym typeface="Symbol" charset="0"/>
                      </a:rPr>
                      <m:t>1,…, </m:t>
                    </m:r>
                    <m:r>
                      <a:rPr lang="de-DE" altLang="zh-CN" b="0" i="1" smtClean="0">
                        <a:solidFill>
                          <a:schemeClr val="accent1"/>
                        </a:solidFill>
                        <a:latin typeface="Cambria Math" panose="02040503050406030204" pitchFamily="18" charset="0"/>
                        <a:sym typeface="Symbol" charset="0"/>
                      </a:rPr>
                      <m:t>𝑁</m:t>
                    </m:r>
                  </m:oMath>
                </a14:m>
                <a:endParaRPr lang="en-US" altLang="zh-CN" i="1" dirty="0">
                  <a:solidFill>
                    <a:schemeClr val="accent1"/>
                  </a:solidFill>
                  <a:latin typeface="Cambria Math" panose="02040503050406030204" pitchFamily="18" charset="0"/>
                </a:endParaRPr>
              </a:p>
              <a:p>
                <a:pPr lvl="1"/>
                <a14:m>
                  <m:oMath xmlns:m="http://schemas.openxmlformats.org/officeDocument/2006/math">
                    <m:r>
                      <m:rPr>
                        <m:sty m:val="p"/>
                      </m:rPr>
                      <a:rPr lang="de-DE" altLang="zh-CN" b="0" i="0" dirty="0" smtClean="0">
                        <a:latin typeface="Cambria Math" panose="02040503050406030204" pitchFamily="18" charset="0"/>
                      </a:rPr>
                      <m:t>dom</m:t>
                    </m:r>
                    <m:d>
                      <m:dPr>
                        <m:ctrlPr>
                          <a:rPr lang="de-DE" altLang="zh-CN" b="0" i="1" dirty="0" smtClean="0">
                            <a:latin typeface="Cambria Math" panose="02040503050406030204" pitchFamily="18" charset="0"/>
                          </a:rPr>
                        </m:ctrlPr>
                      </m:dPr>
                      <m:e>
                        <m:r>
                          <a:rPr lang="de-DE" altLang="zh-CN" b="0" i="1" dirty="0" smtClean="0">
                            <a:latin typeface="Cambria Math" panose="02040503050406030204" pitchFamily="18" charset="0"/>
                          </a:rPr>
                          <m:t>𝑆</m:t>
                        </m:r>
                      </m:e>
                    </m:d>
                  </m:oMath>
                </a14:m>
                <a:r>
                  <a:rPr lang="en-US" altLang="zh-CN" dirty="0">
                    <a:sym typeface="Symbol" charset="0"/>
                  </a:rPr>
                  <a:t> = a finite set of states</a:t>
                </a:r>
              </a:p>
              <a:p>
                <a:pPr lvl="1"/>
                <a14:m>
                  <m:oMath xmlns:m="http://schemas.openxmlformats.org/officeDocument/2006/math">
                    <m:sSub>
                      <m:sSubPr>
                        <m:ctrlPr>
                          <a:rPr lang="de-DE" altLang="zh-CN" b="0" i="1" dirty="0" smtClean="0">
                            <a:solidFill>
                              <a:schemeClr val="accent1"/>
                            </a:solidFill>
                            <a:latin typeface="Cambria Math" panose="02040503050406030204" pitchFamily="18" charset="0"/>
                          </a:rPr>
                        </m:ctrlPr>
                      </m:sSubPr>
                      <m:e>
                        <m:r>
                          <a:rPr lang="en-US" altLang="zh-CN" i="1" dirty="0">
                            <a:solidFill>
                              <a:schemeClr val="accent1"/>
                            </a:solidFill>
                            <a:latin typeface="Cambria Math" panose="02040503050406030204" pitchFamily="18" charset="0"/>
                          </a:rPr>
                          <m:t>𝐴</m:t>
                        </m:r>
                      </m:e>
                      <m:sub>
                        <m:r>
                          <a:rPr lang="de-DE" altLang="zh-CN" b="0" i="1" dirty="0" smtClean="0">
                            <a:solidFill>
                              <a:schemeClr val="accent1"/>
                            </a:solidFill>
                            <a:latin typeface="Cambria Math" panose="02040503050406030204" pitchFamily="18" charset="0"/>
                          </a:rPr>
                          <m:t>𝑖</m:t>
                        </m:r>
                      </m:sub>
                    </m:sSub>
                  </m:oMath>
                </a14:m>
                <a:r>
                  <a:rPr lang="en-US" altLang="zh-CN" dirty="0">
                    <a:solidFill>
                      <a:schemeClr val="accent1"/>
                    </a:solidFill>
                    <a:sym typeface="Symbol" charset="0"/>
                  </a:rPr>
                  <a:t> = a finite set of actions available to agent </a:t>
                </a:r>
                <a14:m>
                  <m:oMath xmlns:m="http://schemas.openxmlformats.org/officeDocument/2006/math">
                    <m:r>
                      <a:rPr lang="en-US" altLang="zh-CN" i="1" dirty="0" smtClean="0">
                        <a:solidFill>
                          <a:schemeClr val="accent1"/>
                        </a:solidFill>
                        <a:latin typeface="Cambria Math" panose="02040503050406030204" pitchFamily="18" charset="0"/>
                        <a:sym typeface="Symbol" charset="0"/>
                      </a:rPr>
                      <m:t>𝑖</m:t>
                    </m:r>
                    <m:r>
                      <a:rPr lang="en-US" altLang="zh-CN" i="1" dirty="0" smtClean="0">
                        <a:solidFill>
                          <a:schemeClr val="accent1"/>
                        </a:solidFill>
                        <a:latin typeface="Cambria Math" panose="02040503050406030204" pitchFamily="18" charset="0"/>
                        <a:ea typeface="Cambria Math" panose="02040503050406030204" pitchFamily="18" charset="0"/>
                        <a:sym typeface="Symbol" charset="0"/>
                      </a:rPr>
                      <m:t>∈</m:t>
                    </m:r>
                    <m:r>
                      <a:rPr lang="de-DE" altLang="zh-CN" b="0" i="1" dirty="0" smtClean="0">
                        <a:solidFill>
                          <a:schemeClr val="accent1"/>
                        </a:solidFill>
                        <a:latin typeface="Cambria Math" panose="02040503050406030204" pitchFamily="18" charset="0"/>
                        <a:ea typeface="Cambria Math" panose="02040503050406030204" pitchFamily="18" charset="0"/>
                        <a:sym typeface="Symbol" charset="0"/>
                      </a:rPr>
                      <m:t>𝐼</m:t>
                    </m:r>
                  </m:oMath>
                </a14:m>
                <a:endParaRPr lang="en-US" altLang="zh-CN" dirty="0">
                  <a:solidFill>
                    <a:schemeClr val="accent1"/>
                  </a:solidFill>
                  <a:sym typeface="Symbol" charset="0"/>
                </a:endParaRPr>
              </a:p>
              <a:p>
                <a:pPr lvl="2"/>
                <a14:m>
                  <m:oMath xmlns:m="http://schemas.openxmlformats.org/officeDocument/2006/math">
                    <m:acc>
                      <m:accPr>
                        <m:chr m:val="⃗"/>
                        <m:ctrlPr>
                          <a:rPr lang="en-US" altLang="zh-CN" i="1" smtClean="0">
                            <a:solidFill>
                              <a:schemeClr val="accent1"/>
                            </a:solidFill>
                            <a:latin typeface="Cambria Math" panose="02040503050406030204" pitchFamily="18" charset="0"/>
                            <a:sym typeface="Symbol" charset="0"/>
                          </a:rPr>
                        </m:ctrlPr>
                      </m:accPr>
                      <m:e>
                        <m:r>
                          <a:rPr lang="de-DE" altLang="zh-CN" b="0" i="1" smtClean="0">
                            <a:solidFill>
                              <a:schemeClr val="accent1"/>
                            </a:solidFill>
                            <a:latin typeface="Cambria Math" panose="02040503050406030204" pitchFamily="18" charset="0"/>
                            <a:sym typeface="Symbol" charset="0"/>
                          </a:rPr>
                          <m:t>𝐴</m:t>
                        </m:r>
                      </m:e>
                    </m:acc>
                    <m:r>
                      <a:rPr lang="de-DE" altLang="zh-CN" b="0" i="0" smtClean="0">
                        <a:solidFill>
                          <a:schemeClr val="accent1"/>
                        </a:solidFill>
                        <a:latin typeface="Cambria Math" panose="02040503050406030204" pitchFamily="18" charset="0"/>
                        <a:sym typeface="Symbol" charset="0"/>
                      </a:rPr>
                      <m:t>=</m:t>
                    </m:r>
                    <m:nary>
                      <m:naryPr>
                        <m:chr m:val="⨂"/>
                        <m:supHide m:val="on"/>
                        <m:ctrlPr>
                          <a:rPr lang="de-DE" altLang="zh-CN" b="0" i="1" smtClean="0">
                            <a:solidFill>
                              <a:schemeClr val="accent1"/>
                            </a:solidFill>
                            <a:latin typeface="Cambria Math" panose="02040503050406030204" pitchFamily="18" charset="0"/>
                            <a:ea typeface="Cambria Math" panose="02040503050406030204" pitchFamily="18" charset="0"/>
                            <a:sym typeface="Symbol" charset="0"/>
                          </a:rPr>
                        </m:ctrlPr>
                      </m:naryPr>
                      <m:sub>
                        <m:r>
                          <a:rPr lang="de-DE" altLang="zh-CN" b="0" i="1" smtClean="0">
                            <a:solidFill>
                              <a:schemeClr val="accent1"/>
                            </a:solidFill>
                            <a:latin typeface="Cambria Math" panose="02040503050406030204" pitchFamily="18" charset="0"/>
                            <a:ea typeface="Cambria Math" panose="02040503050406030204" pitchFamily="18" charset="0"/>
                            <a:sym typeface="Symbol" charset="0"/>
                          </a:rPr>
                          <m:t>𝑖</m:t>
                        </m:r>
                        <m:r>
                          <a:rPr lang="de-DE" altLang="zh-CN" b="0" i="1" smtClean="0">
                            <a:solidFill>
                              <a:schemeClr val="accent1"/>
                            </a:solidFill>
                            <a:latin typeface="Cambria Math" panose="02040503050406030204" pitchFamily="18" charset="0"/>
                            <a:ea typeface="Cambria Math" panose="02040503050406030204" pitchFamily="18" charset="0"/>
                            <a:sym typeface="Symbol" charset="0"/>
                          </a:rPr>
                          <m:t>∈</m:t>
                        </m:r>
                        <m:r>
                          <a:rPr lang="de-DE" altLang="zh-CN" b="0" i="1" smtClean="0">
                            <a:solidFill>
                              <a:schemeClr val="accent1"/>
                            </a:solidFill>
                            <a:latin typeface="Cambria Math" panose="02040503050406030204" pitchFamily="18" charset="0"/>
                            <a:ea typeface="Cambria Math" panose="02040503050406030204" pitchFamily="18" charset="0"/>
                            <a:sym typeface="Symbol" charset="0"/>
                          </a:rPr>
                          <m:t>𝐼</m:t>
                        </m:r>
                      </m:sub>
                      <m:sup/>
                      <m:e>
                        <m:sSub>
                          <m:sSubPr>
                            <m:ctrlPr>
                              <a:rPr lang="de-DE" altLang="zh-CN" b="0" i="1" smtClean="0">
                                <a:solidFill>
                                  <a:schemeClr val="accent1"/>
                                </a:solidFill>
                                <a:latin typeface="Cambria Math" panose="02040503050406030204" pitchFamily="18" charset="0"/>
                                <a:ea typeface="Cambria Math" panose="02040503050406030204" pitchFamily="18" charset="0"/>
                                <a:sym typeface="Symbol" charset="0"/>
                              </a:rPr>
                            </m:ctrlPr>
                          </m:sSubPr>
                          <m:e>
                            <m:r>
                              <a:rPr lang="de-DE" altLang="zh-CN" b="0" i="1" smtClean="0">
                                <a:solidFill>
                                  <a:schemeClr val="accent1"/>
                                </a:solidFill>
                                <a:latin typeface="Cambria Math" panose="02040503050406030204" pitchFamily="18" charset="0"/>
                                <a:ea typeface="Cambria Math" panose="02040503050406030204" pitchFamily="18" charset="0"/>
                                <a:sym typeface="Symbol" charset="0"/>
                              </a:rPr>
                              <m:t>𝐴</m:t>
                            </m:r>
                          </m:e>
                          <m:sub>
                            <m:r>
                              <a:rPr lang="de-DE" altLang="zh-CN" b="0" i="1" smtClean="0">
                                <a:solidFill>
                                  <a:schemeClr val="accent1"/>
                                </a:solidFill>
                                <a:latin typeface="Cambria Math" panose="02040503050406030204" pitchFamily="18" charset="0"/>
                                <a:ea typeface="Cambria Math" panose="02040503050406030204" pitchFamily="18" charset="0"/>
                                <a:sym typeface="Symbol" charset="0"/>
                              </a:rPr>
                              <m:t>𝑖</m:t>
                            </m:r>
                          </m:sub>
                        </m:sSub>
                      </m:e>
                    </m:nary>
                  </m:oMath>
                </a14:m>
                <a:r>
                  <a:rPr lang="en-US" altLang="zh-CN" dirty="0">
                    <a:solidFill>
                      <a:schemeClr val="accent1"/>
                    </a:solidFill>
                    <a:sym typeface="Symbol" charset="0"/>
                  </a:rPr>
                  <a:t> set of joint actions</a:t>
                </a:r>
              </a:p>
              <a:p>
                <a:pPr lvl="1"/>
                <a14:m>
                  <m:oMath xmlns:m="http://schemas.openxmlformats.org/officeDocument/2006/math">
                    <m:sSub>
                      <m:sSubPr>
                        <m:ctrlPr>
                          <a:rPr lang="de-DE" altLang="zh-CN" i="1" dirty="0">
                            <a:solidFill>
                              <a:schemeClr val="accent1"/>
                            </a:solidFill>
                            <a:latin typeface="Cambria Math" panose="02040503050406030204" pitchFamily="18" charset="0"/>
                          </a:rPr>
                        </m:ctrlPr>
                      </m:sSubPr>
                      <m:e>
                        <m:r>
                          <a:rPr lang="de-DE" altLang="zh-CN" b="0" i="1" dirty="0" smtClean="0">
                            <a:solidFill>
                              <a:schemeClr val="accent1"/>
                            </a:solidFill>
                            <a:latin typeface="Cambria Math" panose="02040503050406030204" pitchFamily="18" charset="0"/>
                          </a:rPr>
                          <m:t>𝑂</m:t>
                        </m:r>
                      </m:e>
                      <m:sub>
                        <m:r>
                          <a:rPr lang="de-DE" altLang="zh-CN" i="1" dirty="0">
                            <a:solidFill>
                              <a:schemeClr val="accent1"/>
                            </a:solidFill>
                            <a:latin typeface="Cambria Math" panose="02040503050406030204" pitchFamily="18" charset="0"/>
                          </a:rPr>
                          <m:t>𝑖</m:t>
                        </m:r>
                      </m:sub>
                    </m:sSub>
                  </m:oMath>
                </a14:m>
                <a:r>
                  <a:rPr lang="en-US" altLang="zh-CN" dirty="0">
                    <a:solidFill>
                      <a:schemeClr val="accent1"/>
                    </a:solidFill>
                    <a:sym typeface="Symbol" charset="0"/>
                  </a:rPr>
                  <a:t> = a finite set of observations available to agent </a:t>
                </a:r>
                <a14:m>
                  <m:oMath xmlns:m="http://schemas.openxmlformats.org/officeDocument/2006/math">
                    <m:r>
                      <a:rPr lang="en-US" altLang="zh-CN" i="1" dirty="0">
                        <a:solidFill>
                          <a:schemeClr val="accent1"/>
                        </a:solidFill>
                        <a:latin typeface="Cambria Math" panose="02040503050406030204" pitchFamily="18" charset="0"/>
                        <a:sym typeface="Symbol" charset="0"/>
                      </a:rPr>
                      <m:t>𝑖</m:t>
                    </m:r>
                    <m:r>
                      <a:rPr lang="en-US" altLang="zh-CN" i="1" dirty="0">
                        <a:solidFill>
                          <a:schemeClr val="accent1"/>
                        </a:solidFill>
                        <a:latin typeface="Cambria Math" panose="02040503050406030204" pitchFamily="18" charset="0"/>
                        <a:ea typeface="Cambria Math" panose="02040503050406030204" pitchFamily="18" charset="0"/>
                        <a:sym typeface="Symbol" charset="0"/>
                      </a:rPr>
                      <m:t>∈</m:t>
                    </m:r>
                    <m:r>
                      <a:rPr lang="de-DE" altLang="zh-CN" i="1" dirty="0">
                        <a:solidFill>
                          <a:schemeClr val="accent1"/>
                        </a:solidFill>
                        <a:latin typeface="Cambria Math" panose="02040503050406030204" pitchFamily="18" charset="0"/>
                        <a:ea typeface="Cambria Math" panose="02040503050406030204" pitchFamily="18" charset="0"/>
                        <a:sym typeface="Symbol" charset="0"/>
                      </a:rPr>
                      <m:t>𝐼</m:t>
                    </m:r>
                  </m:oMath>
                </a14:m>
                <a:endParaRPr lang="en-US" altLang="zh-CN" dirty="0">
                  <a:solidFill>
                    <a:schemeClr val="accent1"/>
                  </a:solidFill>
                  <a:sym typeface="Symbol" charset="0"/>
                </a:endParaRPr>
              </a:p>
              <a:p>
                <a:pPr lvl="2"/>
                <a14:m>
                  <m:oMath xmlns:m="http://schemas.openxmlformats.org/officeDocument/2006/math">
                    <m:acc>
                      <m:accPr>
                        <m:chr m:val="⃗"/>
                        <m:ctrlPr>
                          <a:rPr lang="en-US" altLang="zh-CN" i="1">
                            <a:solidFill>
                              <a:schemeClr val="accent1"/>
                            </a:solidFill>
                            <a:latin typeface="Cambria Math" panose="02040503050406030204" pitchFamily="18" charset="0"/>
                            <a:sym typeface="Symbol" charset="0"/>
                          </a:rPr>
                        </m:ctrlPr>
                      </m:accPr>
                      <m:e>
                        <m:r>
                          <a:rPr lang="de-DE" altLang="zh-CN" b="0" i="1" smtClean="0">
                            <a:solidFill>
                              <a:schemeClr val="accent1"/>
                            </a:solidFill>
                            <a:latin typeface="Cambria Math" panose="02040503050406030204" pitchFamily="18" charset="0"/>
                            <a:sym typeface="Symbol" charset="0"/>
                          </a:rPr>
                          <m:t>𝑂</m:t>
                        </m:r>
                      </m:e>
                    </m:acc>
                    <m:r>
                      <a:rPr lang="de-DE" altLang="zh-CN">
                        <a:solidFill>
                          <a:schemeClr val="accent1"/>
                        </a:solidFill>
                        <a:latin typeface="Cambria Math" panose="02040503050406030204" pitchFamily="18" charset="0"/>
                        <a:sym typeface="Symbol" charset="0"/>
                      </a:rPr>
                      <m:t>=</m:t>
                    </m:r>
                    <m:nary>
                      <m:naryPr>
                        <m:chr m:val="⨂"/>
                        <m:supHide m:val="on"/>
                        <m:ctrlPr>
                          <a:rPr lang="de-DE" altLang="zh-CN" i="1">
                            <a:solidFill>
                              <a:schemeClr val="accent1"/>
                            </a:solidFill>
                            <a:latin typeface="Cambria Math" panose="02040503050406030204" pitchFamily="18" charset="0"/>
                            <a:ea typeface="Cambria Math" panose="02040503050406030204" pitchFamily="18" charset="0"/>
                            <a:sym typeface="Symbol" charset="0"/>
                          </a:rPr>
                        </m:ctrlPr>
                      </m:naryPr>
                      <m:sub>
                        <m:r>
                          <a:rPr lang="de-DE" altLang="zh-CN" i="1">
                            <a:solidFill>
                              <a:schemeClr val="accent1"/>
                            </a:solidFill>
                            <a:latin typeface="Cambria Math" panose="02040503050406030204" pitchFamily="18" charset="0"/>
                            <a:ea typeface="Cambria Math" panose="02040503050406030204" pitchFamily="18" charset="0"/>
                            <a:sym typeface="Symbol" charset="0"/>
                          </a:rPr>
                          <m:t>𝑖</m:t>
                        </m:r>
                        <m:r>
                          <a:rPr lang="de-DE" altLang="zh-CN" i="1">
                            <a:solidFill>
                              <a:schemeClr val="accent1"/>
                            </a:solidFill>
                            <a:latin typeface="Cambria Math" panose="02040503050406030204" pitchFamily="18" charset="0"/>
                            <a:ea typeface="Cambria Math" panose="02040503050406030204" pitchFamily="18" charset="0"/>
                            <a:sym typeface="Symbol" charset="0"/>
                          </a:rPr>
                          <m:t>∈</m:t>
                        </m:r>
                        <m:r>
                          <a:rPr lang="de-DE" altLang="zh-CN" i="1">
                            <a:solidFill>
                              <a:schemeClr val="accent1"/>
                            </a:solidFill>
                            <a:latin typeface="Cambria Math" panose="02040503050406030204" pitchFamily="18" charset="0"/>
                            <a:ea typeface="Cambria Math" panose="02040503050406030204" pitchFamily="18" charset="0"/>
                            <a:sym typeface="Symbol" charset="0"/>
                          </a:rPr>
                          <m:t>𝐼</m:t>
                        </m:r>
                      </m:sub>
                      <m:sup/>
                      <m:e>
                        <m:sSub>
                          <m:sSubPr>
                            <m:ctrlPr>
                              <a:rPr lang="de-DE" altLang="zh-CN" i="1">
                                <a:solidFill>
                                  <a:schemeClr val="accent1"/>
                                </a:solidFill>
                                <a:latin typeface="Cambria Math" panose="02040503050406030204" pitchFamily="18" charset="0"/>
                                <a:ea typeface="Cambria Math" panose="02040503050406030204" pitchFamily="18" charset="0"/>
                                <a:sym typeface="Symbol" charset="0"/>
                              </a:rPr>
                            </m:ctrlPr>
                          </m:sSubPr>
                          <m:e>
                            <m:r>
                              <a:rPr lang="de-DE" altLang="zh-CN" b="0" i="1" smtClean="0">
                                <a:solidFill>
                                  <a:schemeClr val="accent1"/>
                                </a:solidFill>
                                <a:latin typeface="Cambria Math" panose="02040503050406030204" pitchFamily="18" charset="0"/>
                                <a:ea typeface="Cambria Math" panose="02040503050406030204" pitchFamily="18" charset="0"/>
                                <a:sym typeface="Symbol" charset="0"/>
                              </a:rPr>
                              <m:t>𝑂</m:t>
                            </m:r>
                          </m:e>
                          <m:sub>
                            <m:r>
                              <a:rPr lang="de-DE" altLang="zh-CN" i="1">
                                <a:solidFill>
                                  <a:schemeClr val="accent1"/>
                                </a:solidFill>
                                <a:latin typeface="Cambria Math" panose="02040503050406030204" pitchFamily="18" charset="0"/>
                                <a:ea typeface="Cambria Math" panose="02040503050406030204" pitchFamily="18" charset="0"/>
                                <a:sym typeface="Symbol" charset="0"/>
                              </a:rPr>
                              <m:t>𝑖</m:t>
                            </m:r>
                          </m:sub>
                        </m:sSub>
                      </m:e>
                    </m:nary>
                  </m:oMath>
                </a14:m>
                <a:r>
                  <a:rPr lang="en-US" altLang="zh-CN" dirty="0">
                    <a:solidFill>
                      <a:schemeClr val="accent1"/>
                    </a:solidFill>
                    <a:sym typeface="Symbol" charset="0"/>
                  </a:rPr>
                  <a:t> set of joint observations</a:t>
                </a:r>
              </a:p>
              <a:p>
                <a:pPr lvl="1"/>
                <a:r>
                  <a:rPr lang="en-US" altLang="zh-CN" dirty="0">
                    <a:sym typeface="Symbol" charset="0"/>
                  </a:rPr>
                  <a:t>Transition function </a:t>
                </a:r>
                <a14:m>
                  <m:oMath xmlns:m="http://schemas.openxmlformats.org/officeDocument/2006/math">
                    <m:r>
                      <a:rPr lang="de-DE" altLang="zh-CN" b="0" i="1" dirty="0" smtClean="0">
                        <a:latin typeface="Cambria Math" panose="02040503050406030204" pitchFamily="18" charset="0"/>
                        <a:sym typeface="Symbol" charset="0"/>
                      </a:rPr>
                      <m:t>𝑇</m:t>
                    </m:r>
                    <m:d>
                      <m:dPr>
                        <m:ctrlPr>
                          <a:rPr lang="de-DE" altLang="zh-CN" b="0" i="1" dirty="0" smtClean="0">
                            <a:latin typeface="Cambria Math" panose="02040503050406030204" pitchFamily="18" charset="0"/>
                            <a:sym typeface="Symbol" charset="0"/>
                          </a:rPr>
                        </m:ctrlPr>
                      </m:dPr>
                      <m:e>
                        <m:sSup>
                          <m:sSupPr>
                            <m:ctrlPr>
                              <a:rPr lang="de-DE" altLang="zh-CN" b="0" i="1" dirty="0" smtClean="0">
                                <a:latin typeface="Cambria Math" panose="02040503050406030204" pitchFamily="18" charset="0"/>
                                <a:sym typeface="Symbol" charset="0"/>
                              </a:rPr>
                            </m:ctrlPr>
                          </m:sSupPr>
                          <m:e>
                            <m:r>
                              <a:rPr lang="de-DE" altLang="zh-CN" b="0" i="1" dirty="0" smtClean="0">
                                <a:latin typeface="Cambria Math" panose="02040503050406030204" pitchFamily="18" charset="0"/>
                                <a:sym typeface="Symbol" charset="0"/>
                              </a:rPr>
                              <m:t>𝑠</m:t>
                            </m:r>
                          </m:e>
                          <m:sup>
                            <m:r>
                              <a:rPr lang="de-DE" altLang="zh-CN" b="0" i="1" dirty="0" smtClean="0">
                                <a:latin typeface="Cambria Math" panose="02040503050406030204" pitchFamily="18" charset="0"/>
                                <a:sym typeface="Symbol" charset="0"/>
                              </a:rPr>
                              <m:t>′</m:t>
                            </m:r>
                          </m:sup>
                        </m:sSup>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𝑠</m:t>
                        </m:r>
                        <m:r>
                          <a:rPr lang="de-DE" altLang="zh-CN" b="0" i="1" dirty="0" smtClean="0">
                            <a:latin typeface="Cambria Math" panose="02040503050406030204" pitchFamily="18" charset="0"/>
                            <a:sym typeface="Symbol" charset="0"/>
                          </a:rPr>
                          <m:t>,</m:t>
                        </m:r>
                        <m:acc>
                          <m:accPr>
                            <m:chr m:val="⃗"/>
                            <m:ctrlPr>
                              <a:rPr lang="en-US" altLang="zh-CN" i="1" dirty="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𝑎</m:t>
                            </m:r>
                          </m:e>
                        </m:acc>
                      </m:e>
                    </m:d>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sSup>
                          <m:sSupPr>
                            <m:ctrlPr>
                              <a:rPr lang="de-DE" altLang="zh-CN" i="1" dirty="0">
                                <a:latin typeface="Cambria Math" panose="02040503050406030204" pitchFamily="18" charset="0"/>
                                <a:sym typeface="Symbol" charset="0"/>
                              </a:rPr>
                            </m:ctrlPr>
                          </m:sSupPr>
                          <m:e>
                            <m:r>
                              <a:rPr lang="de-DE" altLang="zh-CN" b="0" i="1" dirty="0" smtClean="0">
                                <a:latin typeface="Cambria Math" panose="02040503050406030204" pitchFamily="18" charset="0"/>
                                <a:sym typeface="Symbol" charset="0"/>
                              </a:rPr>
                              <m:t>𝑠</m:t>
                            </m:r>
                          </m:e>
                          <m:sup>
                            <m:r>
                              <a:rPr lang="de-DE" altLang="zh-CN" i="1" dirty="0">
                                <a:latin typeface="Cambria Math" panose="02040503050406030204" pitchFamily="18" charset="0"/>
                                <a:sym typeface="Symbol" charset="0"/>
                              </a:rPr>
                              <m:t>′</m:t>
                            </m:r>
                          </m:sup>
                        </m:sSup>
                      </m:e>
                      <m:e>
                        <m:r>
                          <a:rPr lang="de-DE" altLang="zh-CN" b="0" i="1" dirty="0" smtClean="0">
                            <a:latin typeface="Cambria Math" panose="02040503050406030204" pitchFamily="18" charset="0"/>
                            <a:sym typeface="Symbol" charset="0"/>
                          </a:rPr>
                          <m:t>𝑠</m:t>
                        </m:r>
                        <m:r>
                          <a:rPr lang="en-US" altLang="zh-CN" i="1" dirty="0">
                            <a:latin typeface="Cambria Math" panose="02040503050406030204" pitchFamily="18" charset="0"/>
                            <a:sym typeface="Symbol" charset="0"/>
                          </a:rPr>
                          <m:t>, </m:t>
                        </m:r>
                        <m:acc>
                          <m:accPr>
                            <m:chr m:val="⃗"/>
                            <m:ctrlPr>
                              <a:rPr lang="en-US" altLang="zh-CN" i="1" dirty="0" smtClean="0">
                                <a:solidFill>
                                  <a:schemeClr val="accent1"/>
                                </a:solidFill>
                                <a:latin typeface="Cambria Math" panose="02040503050406030204" pitchFamily="18" charset="0"/>
                                <a:sym typeface="Symbol" charset="0"/>
                              </a:rPr>
                            </m:ctrlPr>
                          </m:accPr>
                          <m:e>
                            <m:r>
                              <a:rPr lang="de-DE" altLang="zh-CN" b="0" i="1" dirty="0" smtClean="0">
                                <a:solidFill>
                                  <a:schemeClr val="accent1"/>
                                </a:solidFill>
                                <a:latin typeface="Cambria Math" panose="02040503050406030204" pitchFamily="18" charset="0"/>
                                <a:sym typeface="Symbol" charset="0"/>
                              </a:rPr>
                              <m:t>𝑎</m:t>
                            </m:r>
                          </m:e>
                        </m:acc>
                      </m:e>
                    </m:d>
                  </m:oMath>
                </a14:m>
                <a:endParaRPr lang="en-US" altLang="zh-CN" dirty="0">
                  <a:sym typeface="Symbol" charset="0"/>
                </a:endParaRPr>
              </a:p>
              <a:p>
                <a:pPr lvl="1"/>
                <a:r>
                  <a:rPr lang="en-US" altLang="zh-CN" dirty="0">
                    <a:sym typeface="Symbol" charset="0"/>
                  </a:rPr>
                  <a:t>Reward function</a:t>
                </a:r>
                <a:r>
                  <a:rPr lang="en-GB" dirty="0"/>
                  <a:t> </a:t>
                </a:r>
                <a14:m>
                  <m:oMath xmlns:m="http://schemas.openxmlformats.org/officeDocument/2006/math">
                    <m:r>
                      <a:rPr lang="en-GB" i="1" dirty="0">
                        <a:latin typeface="Cambria Math" panose="02040503050406030204" pitchFamily="18" charset="0"/>
                      </a:rPr>
                      <m:t>𝑅</m:t>
                    </m:r>
                    <m:r>
                      <a:rPr lang="en-GB" i="1" dirty="0">
                        <a:latin typeface="Cambria Math" panose="02040503050406030204" pitchFamily="18" charset="0"/>
                      </a:rPr>
                      <m:t>(</m:t>
                    </m:r>
                    <m:r>
                      <a:rPr lang="en-GB" i="1" dirty="0">
                        <a:latin typeface="Cambria Math" panose="02040503050406030204" pitchFamily="18" charset="0"/>
                      </a:rPr>
                      <m:t>𝑠</m:t>
                    </m:r>
                    <m:r>
                      <a:rPr lang="en-GB" i="1" dirty="0">
                        <a:latin typeface="Cambria Math" panose="02040503050406030204" pitchFamily="18" charset="0"/>
                      </a:rPr>
                      <m:t>)</m:t>
                    </m:r>
                  </m:oMath>
                </a14:m>
                <a:r>
                  <a:rPr lang="en-US" altLang="zh-CN" dirty="0">
                    <a:sym typeface="Symbol" charset="0"/>
                  </a:rPr>
                  <a:t> or </a:t>
                </a:r>
                <a14:m>
                  <m:oMath xmlns:m="http://schemas.openxmlformats.org/officeDocument/2006/math">
                    <m:r>
                      <a:rPr lang="de-DE" altLang="zh-CN" b="0" i="1" dirty="0" smtClean="0">
                        <a:latin typeface="Cambria Math" panose="02040503050406030204" pitchFamily="18" charset="0"/>
                        <a:sym typeface="Symbol" charset="0"/>
                      </a:rPr>
                      <m:t>𝑅</m:t>
                    </m:r>
                    <m:d>
                      <m:dPr>
                        <m:ctrlPr>
                          <a:rPr lang="de-DE" altLang="zh-CN" b="0" i="1" dirty="0" smtClean="0">
                            <a:latin typeface="Cambria Math" panose="02040503050406030204" pitchFamily="18" charset="0"/>
                            <a:sym typeface="Symbol" charset="0"/>
                          </a:rPr>
                        </m:ctrlPr>
                      </m:dPr>
                      <m:e>
                        <m:acc>
                          <m:accPr>
                            <m:chr m:val="⃗"/>
                            <m:ctrlPr>
                              <a:rPr lang="en-US" altLang="zh-CN" i="1" dirty="0" smtClean="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𝑎</m:t>
                            </m:r>
                          </m:e>
                        </m:acc>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𝑠</m:t>
                        </m:r>
                      </m:e>
                    </m:d>
                  </m:oMath>
                </a14:m>
                <a:endParaRPr lang="en-US" altLang="zh-CN" dirty="0">
                  <a:sym typeface="Symbol" charset="0"/>
                </a:endParaRPr>
              </a:p>
              <a:p>
                <a:pPr lvl="1"/>
                <a:r>
                  <a:rPr lang="en-US" altLang="zh-CN" dirty="0">
                    <a:sym typeface="Symbol" charset="0"/>
                  </a:rPr>
                  <a:t>Sensor model (observation function) </a:t>
                </a:r>
                <a14:m>
                  <m:oMath xmlns:m="http://schemas.openxmlformats.org/officeDocument/2006/math">
                    <m:r>
                      <a:rPr lang="de-DE" altLang="zh-CN" b="0" i="1" dirty="0" smtClean="0">
                        <a:latin typeface="Cambria Math" panose="02040503050406030204" pitchFamily="18" charset="0"/>
                        <a:sym typeface="Symbol" charset="0"/>
                      </a:rPr>
                      <m:t>𝛺</m:t>
                    </m:r>
                    <m:d>
                      <m:dPr>
                        <m:ctrlPr>
                          <a:rPr lang="de-DE" altLang="zh-CN" b="0" i="1" dirty="0" smtClean="0">
                            <a:latin typeface="Cambria Math" panose="02040503050406030204" pitchFamily="18" charset="0"/>
                            <a:sym typeface="Symbol" charset="0"/>
                          </a:rPr>
                        </m:ctrlPr>
                      </m:dPr>
                      <m:e>
                        <m:acc>
                          <m:accPr>
                            <m:chr m:val="⃗"/>
                            <m:ctrlPr>
                              <a:rPr lang="en-US" altLang="zh-CN" i="1" dirty="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𝑜</m:t>
                            </m:r>
                          </m:e>
                        </m:acc>
                        <m:r>
                          <a:rPr lang="de-DE" altLang="zh-CN" b="0" i="1" dirty="0" smtClean="0">
                            <a:latin typeface="Cambria Math" panose="02040503050406030204" pitchFamily="18" charset="0"/>
                            <a:sym typeface="Symbol" charset="0"/>
                          </a:rPr>
                          <m:t>,</m:t>
                        </m:r>
                        <m:acc>
                          <m:accPr>
                            <m:chr m:val="⃗"/>
                            <m:ctrlPr>
                              <a:rPr lang="en-US" altLang="zh-CN" i="1" dirty="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𝑎</m:t>
                            </m:r>
                          </m:e>
                        </m:acc>
                        <m:r>
                          <a:rPr lang="de-DE" altLang="zh-CN" i="1" dirty="0">
                            <a:latin typeface="Cambria Math" panose="02040503050406030204" pitchFamily="18" charset="0"/>
                            <a:sym typeface="Symbol" charset="0"/>
                          </a:rPr>
                          <m:t>,</m:t>
                        </m:r>
                        <m:r>
                          <a:rPr lang="de-DE" altLang="zh-CN" i="1" dirty="0">
                            <a:latin typeface="Cambria Math" panose="02040503050406030204" pitchFamily="18" charset="0"/>
                            <a:sym typeface="Symbol" charset="0"/>
                          </a:rPr>
                          <m:t>𝑠</m:t>
                        </m:r>
                      </m:e>
                    </m:d>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acc>
                          <m:accPr>
                            <m:chr m:val="⃗"/>
                            <m:ctrlPr>
                              <a:rPr lang="en-US" altLang="zh-CN" i="1" dirty="0" smtClean="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𝑜</m:t>
                            </m:r>
                          </m:e>
                        </m:acc>
                      </m:e>
                      <m:e>
                        <m:acc>
                          <m:accPr>
                            <m:chr m:val="⃗"/>
                            <m:ctrlPr>
                              <a:rPr lang="en-US" altLang="zh-CN" i="1" dirty="0" smtClean="0">
                                <a:solidFill>
                                  <a:schemeClr val="accent1"/>
                                </a:solidFill>
                                <a:latin typeface="Cambria Math" panose="02040503050406030204" pitchFamily="18" charset="0"/>
                                <a:sym typeface="Symbol" charset="0"/>
                              </a:rPr>
                            </m:ctrlPr>
                          </m:accPr>
                          <m:e>
                            <m:r>
                              <a:rPr lang="de-DE" altLang="zh-CN" i="1" dirty="0">
                                <a:solidFill>
                                  <a:schemeClr val="accent1"/>
                                </a:solidFill>
                                <a:latin typeface="Cambria Math" panose="02040503050406030204" pitchFamily="18" charset="0"/>
                                <a:sym typeface="Symbol" charset="0"/>
                              </a:rPr>
                              <m:t>𝑎</m:t>
                            </m:r>
                          </m:e>
                        </m:acc>
                        <m:r>
                          <a:rPr lang="de-DE" altLang="zh-CN" i="1" dirty="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𝑠</m:t>
                        </m:r>
                      </m:e>
                    </m:d>
                  </m:oMath>
                </a14:m>
                <a:endParaRPr lang="en-GB" dirty="0"/>
              </a:p>
              <a:p>
                <a:r>
                  <a:rPr lang="en-US" altLang="zh-CN" dirty="0">
                    <a:sym typeface="Symbol" charset="0"/>
                  </a:rPr>
                  <a:t>Co-operative, decision-theoretic setting: Joint reward function </a:t>
                </a:r>
                <a14:m>
                  <m:oMath xmlns:m="http://schemas.openxmlformats.org/officeDocument/2006/math">
                    <m:r>
                      <a:rPr lang="en-US" altLang="zh-CN" i="1" dirty="0" smtClean="0">
                        <a:latin typeface="Cambria Math" panose="02040503050406030204" pitchFamily="18" charset="0"/>
                        <a:sym typeface="Symbol" charset="0"/>
                      </a:rPr>
                      <m:t>𝑅</m:t>
                    </m:r>
                  </m:oMath>
                </a14:m>
                <a:r>
                  <a:rPr lang="en-US" altLang="zh-CN" dirty="0">
                    <a:sym typeface="Symbol" charset="0"/>
                  </a:rPr>
                  <a:t>, joint state space </a:t>
                </a:r>
                <a14:m>
                  <m:oMath xmlns:m="http://schemas.openxmlformats.org/officeDocument/2006/math">
                    <m:r>
                      <a:rPr lang="de-DE" altLang="zh-CN" b="0" i="1" dirty="0" smtClean="0">
                        <a:latin typeface="Cambria Math" panose="02040503050406030204" pitchFamily="18" charset="0"/>
                        <a:sym typeface="Symbol" charset="0"/>
                      </a:rPr>
                      <m:t>𝑆</m:t>
                    </m:r>
                  </m:oMath>
                </a14:m>
                <a:endParaRPr lang="en-US" altLang="zh-CN" dirty="0">
                  <a:sym typeface="Symbol" charset="0"/>
                </a:endParaRPr>
              </a:p>
            </p:txBody>
          </p:sp>
        </mc:Choice>
        <mc:Fallback xmlns="">
          <p:sp>
            <p:nvSpPr>
              <p:cNvPr id="3" name="Content Placeholder 2">
                <a:extLst>
                  <a:ext uri="{FF2B5EF4-FFF2-40B4-BE49-F238E27FC236}">
                    <a16:creationId xmlns:a16="http://schemas.microsoft.com/office/drawing/2014/main" id="{F9F0D4EF-F4FA-484F-B57C-04CD4CF3445D}"/>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7ADCA787-2A33-3F47-9EE0-C5970BD9495C}"/>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15256C09-3CBE-1123-6B8B-409B3C6723DD}"/>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59D46445-3BB3-8742-8842-AF67DC622D1C}"/>
              </a:ext>
            </a:extLst>
          </p:cNvPr>
          <p:cNvSpPr>
            <a:spLocks noGrp="1"/>
          </p:cNvSpPr>
          <p:nvPr>
            <p:ph type="sldNum" sz="quarter" idx="4"/>
          </p:nvPr>
        </p:nvSpPr>
        <p:spPr/>
        <p:txBody>
          <a:bodyPr/>
          <a:lstStyle/>
          <a:p>
            <a:fld id="{67C9959E-8E6B-B04C-9955-EA096F41CA7A}" type="slidenum">
              <a:rPr lang="en-GB" smtClean="0"/>
              <a:t>27</a:t>
            </a:fld>
            <a:endParaRPr lang="en-GB"/>
          </a:p>
        </p:txBody>
      </p:sp>
    </p:spTree>
    <p:extLst>
      <p:ext uri="{BB962C8B-B14F-4D97-AF65-F5344CB8AC3E}">
        <p14:creationId xmlns:p14="http://schemas.microsoft.com/office/powerpoint/2010/main" val="3253095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E76C-FB32-F742-A488-A37132BCE102}"/>
              </a:ext>
            </a:extLst>
          </p:cNvPr>
          <p:cNvSpPr>
            <a:spLocks noGrp="1"/>
          </p:cNvSpPr>
          <p:nvPr>
            <p:ph type="title"/>
          </p:nvPr>
        </p:nvSpPr>
        <p:spPr/>
        <p:txBody>
          <a:bodyPr>
            <a:normAutofit/>
          </a:bodyPr>
          <a:lstStyle/>
          <a:p>
            <a:r>
              <a:rPr lang="en-GB" dirty="0"/>
              <a:t>Generalising Dec-POMDPs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F0D4EF-F4FA-484F-B57C-04CD4CF3445D}"/>
                  </a:ext>
                </a:extLst>
              </p:cNvPr>
              <p:cNvSpPr>
                <a:spLocks noGrp="1"/>
              </p:cNvSpPr>
              <p:nvPr>
                <p:ph idx="1"/>
              </p:nvPr>
            </p:nvSpPr>
            <p:spPr/>
            <p:txBody>
              <a:bodyPr>
                <a:noAutofit/>
              </a:bodyPr>
              <a:lstStyle/>
              <a:p>
                <a:r>
                  <a:rPr lang="en-GB" dirty="0">
                    <a:solidFill>
                      <a:schemeClr val="accent1"/>
                    </a:solidFill>
                  </a:rPr>
                  <a:t>Partially observable stochastic game (POSG)</a:t>
                </a:r>
              </a:p>
              <a:p>
                <a:pPr lvl="1"/>
                <a:r>
                  <a:rPr lang="en-GB" dirty="0"/>
                  <a:t>Dec-POMDP </a:t>
                </a:r>
                <a14:m>
                  <m:oMath xmlns:m="http://schemas.openxmlformats.org/officeDocument/2006/math">
                    <m:d>
                      <m:dPr>
                        <m:ctrlPr>
                          <a:rPr lang="de-DE" altLang="zh-CN" i="1">
                            <a:latin typeface="Cambria Math" panose="02040503050406030204" pitchFamily="18" charset="0"/>
                          </a:rPr>
                        </m:ctrlPr>
                      </m:dPr>
                      <m:e>
                        <m:r>
                          <a:rPr lang="de-DE" altLang="zh-CN" i="1">
                            <a:latin typeface="Cambria Math" panose="02040503050406030204" pitchFamily="18" charset="0"/>
                          </a:rPr>
                          <m:t>𝐼</m:t>
                        </m:r>
                        <m:r>
                          <a:rPr lang="de-DE" altLang="zh-CN" i="1">
                            <a:latin typeface="Cambria Math" panose="02040503050406030204" pitchFamily="18" charset="0"/>
                          </a:rPr>
                          <m:t>,</m:t>
                        </m:r>
                        <m:r>
                          <a:rPr lang="de-DE" altLang="zh-CN" i="1" dirty="0">
                            <a:latin typeface="Cambria Math" panose="02040503050406030204" pitchFamily="18" charset="0"/>
                          </a:rPr>
                          <m:t>𝑆</m:t>
                        </m:r>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en-US" altLang="zh-CN" i="1" dirty="0">
                                        <a:latin typeface="Cambria Math" panose="02040503050406030204" pitchFamily="18" charset="0"/>
                                      </a:rPr>
                                      <m:t>𝐴</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de-DE" altLang="zh-CN" i="1" dirty="0">
                                        <a:latin typeface="Cambria Math" panose="02040503050406030204" pitchFamily="18" charset="0"/>
                                      </a:rPr>
                                      <m:t>𝑂</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i="1" dirty="0">
                            <a:latin typeface="Cambria Math" panose="02040503050406030204" pitchFamily="18" charset="0"/>
                            <a:sym typeface="Symbol" charset="0"/>
                          </a:rPr>
                          <m:t>,</m:t>
                        </m:r>
                        <m:r>
                          <a:rPr lang="de-DE" altLang="zh-CN" i="1" strike="sngStrike" dirty="0" smtClean="0">
                            <a:solidFill>
                              <a:srgbClr val="FFC000"/>
                            </a:solidFill>
                            <a:latin typeface="Cambria Math" panose="02040503050406030204" pitchFamily="18" charset="0"/>
                            <a:sym typeface="Symbol" charset="0"/>
                          </a:rPr>
                          <m:t>𝑅</m:t>
                        </m:r>
                        <m:r>
                          <a:rPr lang="de-DE" altLang="zh-CN" i="1" dirty="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𝛺</m:t>
                        </m:r>
                      </m:e>
                    </m:d>
                    <m:r>
                      <a:rPr lang="de-DE" altLang="zh-CN" i="1" dirty="0">
                        <a:latin typeface="Cambria Math" panose="02040503050406030204" pitchFamily="18" charset="0"/>
                        <a:sym typeface="Symbol" charset="0"/>
                      </a:rPr>
                      <m:t> </m:t>
                    </m:r>
                  </m:oMath>
                </a14:m>
                <a:r>
                  <a:rPr lang="en-GB" dirty="0"/>
                  <a:t>but with individual reward functions </a:t>
                </a:r>
                <a14:m>
                  <m:oMath xmlns:m="http://schemas.openxmlformats.org/officeDocument/2006/math">
                    <m:sSub>
                      <m:sSubPr>
                        <m:ctrlPr>
                          <a:rPr lang="de-DE" altLang="zh-CN" i="1" dirty="0" smtClean="0">
                            <a:solidFill>
                              <a:schemeClr val="accent1"/>
                            </a:solidFill>
                            <a:latin typeface="Cambria Math" panose="02040503050406030204" pitchFamily="18" charset="0"/>
                          </a:rPr>
                        </m:ctrlPr>
                      </m:sSubPr>
                      <m:e>
                        <m:d>
                          <m:dPr>
                            <m:begChr m:val="{"/>
                            <m:endChr m:val="}"/>
                            <m:ctrlPr>
                              <a:rPr lang="de-DE" altLang="zh-CN" i="1" dirty="0">
                                <a:solidFill>
                                  <a:schemeClr val="accent1"/>
                                </a:solidFill>
                                <a:latin typeface="Cambria Math" panose="02040503050406030204" pitchFamily="18" charset="0"/>
                              </a:rPr>
                            </m:ctrlPr>
                          </m:dPr>
                          <m:e>
                            <m:sSub>
                              <m:sSubPr>
                                <m:ctrlPr>
                                  <a:rPr lang="de-DE" altLang="zh-CN" i="1" dirty="0">
                                    <a:solidFill>
                                      <a:schemeClr val="accent1"/>
                                    </a:solidFill>
                                    <a:latin typeface="Cambria Math" panose="02040503050406030204" pitchFamily="18" charset="0"/>
                                  </a:rPr>
                                </m:ctrlPr>
                              </m:sSubPr>
                              <m:e>
                                <m:r>
                                  <a:rPr lang="de-DE" altLang="zh-CN" b="0" i="1" dirty="0" smtClean="0">
                                    <a:solidFill>
                                      <a:schemeClr val="accent1"/>
                                    </a:solidFill>
                                    <a:latin typeface="Cambria Math" panose="02040503050406030204" pitchFamily="18" charset="0"/>
                                  </a:rPr>
                                  <m:t>𝑅</m:t>
                                </m:r>
                              </m:e>
                              <m:sub>
                                <m:r>
                                  <a:rPr lang="de-DE" altLang="zh-CN" i="1" dirty="0">
                                    <a:solidFill>
                                      <a:schemeClr val="accent1"/>
                                    </a:solidFill>
                                    <a:latin typeface="Cambria Math" panose="02040503050406030204" pitchFamily="18" charset="0"/>
                                  </a:rPr>
                                  <m:t>𝑖</m:t>
                                </m:r>
                              </m:sub>
                            </m:sSub>
                          </m:e>
                        </m:d>
                      </m:e>
                      <m:sub>
                        <m:r>
                          <a:rPr lang="de-DE" altLang="zh-CN" i="1" dirty="0">
                            <a:solidFill>
                              <a:schemeClr val="accent1"/>
                            </a:solidFill>
                            <a:latin typeface="Cambria Math" panose="02040503050406030204" pitchFamily="18" charset="0"/>
                          </a:rPr>
                          <m:t>𝑖</m:t>
                        </m:r>
                        <m:r>
                          <a:rPr lang="de-DE" altLang="zh-CN" i="1" dirty="0">
                            <a:solidFill>
                              <a:schemeClr val="accent1"/>
                            </a:solidFill>
                            <a:latin typeface="Cambria Math" panose="02040503050406030204" pitchFamily="18" charset="0"/>
                            <a:ea typeface="Cambria Math" panose="02040503050406030204" pitchFamily="18" charset="0"/>
                          </a:rPr>
                          <m:t>∈</m:t>
                        </m:r>
                        <m:r>
                          <a:rPr lang="de-DE" altLang="zh-CN" i="1" dirty="0">
                            <a:solidFill>
                              <a:schemeClr val="accent1"/>
                            </a:solidFill>
                            <a:latin typeface="Cambria Math" panose="02040503050406030204" pitchFamily="18" charset="0"/>
                            <a:ea typeface="Cambria Math" panose="02040503050406030204" pitchFamily="18" charset="0"/>
                          </a:rPr>
                          <m:t>𝐼</m:t>
                        </m:r>
                      </m:sub>
                    </m:sSub>
                  </m:oMath>
                </a14:m>
                <a:endParaRPr lang="en-GB" altLang="zh-CN" dirty="0">
                  <a:sym typeface="Symbol" charset="0"/>
                </a:endParaRPr>
              </a:p>
              <a:p>
                <a:pPr lvl="1"/>
                <a:r>
                  <a:rPr lang="en-GB" altLang="zh-CN" dirty="0">
                    <a:sym typeface="Symbol" charset="0"/>
                  </a:rPr>
                  <a:t>Reward function</a:t>
                </a:r>
                <a:r>
                  <a:rPr lang="en-GB" dirty="0"/>
                  <a:t> </a:t>
                </a:r>
                <a14:m>
                  <m:oMath xmlns:m="http://schemas.openxmlformats.org/officeDocument/2006/math">
                    <m:sSub>
                      <m:sSubPr>
                        <m:ctrlPr>
                          <a:rPr lang="de-DE" b="0" i="1" smtClean="0">
                            <a:latin typeface="Cambria Math" panose="02040503050406030204" pitchFamily="18" charset="0"/>
                          </a:rPr>
                        </m:ctrlPr>
                      </m:sSubPr>
                      <m:e>
                        <m:r>
                          <a:rPr lang="en-GB" i="1">
                            <a:latin typeface="Cambria Math" panose="02040503050406030204" pitchFamily="18" charset="0"/>
                          </a:rPr>
                          <m:t>𝑅</m:t>
                        </m:r>
                      </m:e>
                      <m:sub>
                        <m:r>
                          <a:rPr lang="de-DE" b="0" i="1" smtClean="0">
                            <a:latin typeface="Cambria Math" panose="02040503050406030204" pitchFamily="18" charset="0"/>
                          </a:rPr>
                          <m:t>𝑖</m:t>
                        </m:r>
                      </m:sub>
                    </m:sSub>
                  </m:oMath>
                </a14:m>
                <a:r>
                  <a:rPr lang="en-GB" altLang="zh-CN" dirty="0">
                    <a:sym typeface="Symbol" charset="0"/>
                  </a:rPr>
                  <a:t> for each agent </a:t>
                </a:r>
                <a14:m>
                  <m:oMath xmlns:m="http://schemas.openxmlformats.org/officeDocument/2006/math">
                    <m:r>
                      <a:rPr lang="de-DE" altLang="zh-CN" b="0" i="1" smtClean="0">
                        <a:latin typeface="Cambria Math" panose="02040503050406030204" pitchFamily="18" charset="0"/>
                        <a:sym typeface="Symbol" charset="0"/>
                      </a:rPr>
                      <m:t>𝑖</m:t>
                    </m:r>
                    <m:r>
                      <a:rPr lang="de-DE" altLang="zh-CN" b="0" i="1" smtClean="0">
                        <a:latin typeface="Cambria Math" panose="02040503050406030204" pitchFamily="18" charset="0"/>
                        <a:ea typeface="Cambria Math" panose="02040503050406030204" pitchFamily="18" charset="0"/>
                        <a:sym typeface="Symbol" charset="0"/>
                      </a:rPr>
                      <m:t>∈</m:t>
                    </m:r>
                    <m:r>
                      <a:rPr lang="de-DE" altLang="zh-CN" b="0" i="1" smtClean="0">
                        <a:latin typeface="Cambria Math" panose="02040503050406030204" pitchFamily="18" charset="0"/>
                        <a:ea typeface="Cambria Math" panose="02040503050406030204" pitchFamily="18" charset="0"/>
                        <a:sym typeface="Symbol" charset="0"/>
                      </a:rPr>
                      <m:t>𝐼</m:t>
                    </m:r>
                  </m:oMath>
                </a14:m>
                <a:endParaRPr lang="en-GB" altLang="zh-CN" dirty="0">
                  <a:sym typeface="Symbol" charset="0"/>
                </a:endParaRPr>
              </a:p>
              <a:p>
                <a:endParaRPr lang="en-GB" altLang="zh-CN" dirty="0">
                  <a:sym typeface="Symbol" charset="0"/>
                </a:endParaRPr>
              </a:p>
              <a:p>
                <a:r>
                  <a:rPr lang="en-GB" altLang="zh-CN" dirty="0">
                    <a:sym typeface="Symbol" charset="0"/>
                  </a:rPr>
                  <a:t>For self-interested or adversarial acting</a:t>
                </a:r>
              </a:p>
              <a:p>
                <a:pPr lvl="1"/>
                <a:r>
                  <a:rPr lang="en-GB" altLang="zh-CN" dirty="0">
                    <a:sym typeface="Symbol" charset="0"/>
                  </a:rPr>
                  <a:t>Local optimum not guaranteed to be the global optimum</a:t>
                </a:r>
              </a:p>
              <a:p>
                <a:pPr lvl="1"/>
                <a:r>
                  <a:rPr lang="en-GB" altLang="zh-CN" dirty="0">
                    <a:sym typeface="Symbol" charset="0"/>
                  </a:rPr>
                  <a:t>Dominant strategy equilibrium: best response (highest utility) given any state</a:t>
                </a:r>
              </a:p>
              <a:p>
                <a:pPr lvl="2"/>
                <a:r>
                  <a:rPr lang="en-GB" altLang="zh-CN" dirty="0">
                    <a:sym typeface="Symbol" charset="0"/>
                  </a:rPr>
                  <a:t>Not guaranteed to exist</a:t>
                </a:r>
              </a:p>
              <a:p>
                <a:pPr lvl="2"/>
                <a:r>
                  <a:rPr lang="en-GB" altLang="zh-CN" dirty="0">
                    <a:sym typeface="Symbol" charset="0"/>
                  </a:rPr>
                  <a:t>Prisoner’s dilemma: Dominant strategy not always pareto-optimal strategy</a:t>
                </a:r>
              </a:p>
              <a:p>
                <a:pPr lvl="1"/>
                <a:r>
                  <a:rPr lang="en-GB" altLang="zh-CN" dirty="0">
                    <a:sym typeface="Symbol" charset="0"/>
                  </a:rPr>
                  <a:t>Nash Equilibrium: No agent has incentive to change its strategy if no other agent changes its strategy</a:t>
                </a:r>
              </a:p>
              <a:p>
                <a:pPr lvl="2"/>
                <a:r>
                  <a:rPr lang="en-GB" altLang="zh-CN" dirty="0">
                    <a:sym typeface="Symbol" charset="0"/>
                  </a:rPr>
                  <a:t>Always exists</a:t>
                </a:r>
              </a:p>
            </p:txBody>
          </p:sp>
        </mc:Choice>
        <mc:Fallback xmlns="">
          <p:sp>
            <p:nvSpPr>
              <p:cNvPr id="3" name="Content Placeholder 2">
                <a:extLst>
                  <a:ext uri="{FF2B5EF4-FFF2-40B4-BE49-F238E27FC236}">
                    <a16:creationId xmlns:a16="http://schemas.microsoft.com/office/drawing/2014/main" id="{F9F0D4EF-F4FA-484F-B57C-04CD4CF3445D}"/>
                  </a:ext>
                </a:extLst>
              </p:cNvPr>
              <p:cNvSpPr>
                <a:spLocks noGrp="1" noRot="1" noChangeAspect="1" noMove="1" noResize="1" noEditPoints="1" noAdjustHandles="1" noChangeArrowheads="1" noChangeShapeType="1" noTextEdit="1"/>
              </p:cNvSpPr>
              <p:nvPr>
                <p:ph idx="1"/>
              </p:nvPr>
            </p:nvSpPr>
            <p:spPr>
              <a:blipFill>
                <a:blip r:embed="rId2"/>
                <a:stretch>
                  <a:fillRect l="-1549" t="-2985" b="-3881"/>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873E2D11-922E-E048-8B9E-D201D2A02CBE}"/>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E55D7F09-522F-2950-419D-29E4D2703336}"/>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59D46445-3BB3-8742-8842-AF67DC622D1C}"/>
              </a:ext>
            </a:extLst>
          </p:cNvPr>
          <p:cNvSpPr>
            <a:spLocks noGrp="1"/>
          </p:cNvSpPr>
          <p:nvPr>
            <p:ph type="sldNum" sz="quarter" idx="4"/>
          </p:nvPr>
        </p:nvSpPr>
        <p:spPr/>
        <p:txBody>
          <a:bodyPr/>
          <a:lstStyle/>
          <a:p>
            <a:fld id="{67C9959E-8E6B-B04C-9955-EA096F41CA7A}" type="slidenum">
              <a:rPr lang="en-GB" smtClean="0"/>
              <a:t>28</a:t>
            </a:fld>
            <a:endParaRPr lang="en-GB"/>
          </a:p>
        </p:txBody>
      </p:sp>
    </p:spTree>
    <p:extLst>
      <p:ext uri="{BB962C8B-B14F-4D97-AF65-F5344CB8AC3E}">
        <p14:creationId xmlns:p14="http://schemas.microsoft.com/office/powerpoint/2010/main" val="2465689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B5E-595E-7A44-B2BA-2D0A7651B9ED}"/>
              </a:ext>
            </a:extLst>
          </p:cNvPr>
          <p:cNvSpPr>
            <a:spLocks noGrp="1"/>
          </p:cNvSpPr>
          <p:nvPr>
            <p:ph type="title"/>
          </p:nvPr>
        </p:nvSpPr>
        <p:spPr/>
        <p:txBody>
          <a:bodyPr/>
          <a:lstStyle/>
          <a:p>
            <a:r>
              <a:rPr lang="en-GB" dirty="0"/>
              <a:t>Policies for Dec-POMDPs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2E67B2-3EA3-544D-98D7-F5B4F7B64C76}"/>
                  </a:ext>
                </a:extLst>
              </p:cNvPr>
              <p:cNvSpPr>
                <a:spLocks noGrp="1"/>
              </p:cNvSpPr>
              <p:nvPr>
                <p:ph idx="1"/>
              </p:nvPr>
            </p:nvSpPr>
            <p:spPr/>
            <p:txBody>
              <a:bodyPr/>
              <a:lstStyle/>
              <a:p>
                <a:r>
                  <a:rPr lang="en-GB" dirty="0">
                    <a:solidFill>
                      <a:schemeClr val="accent1"/>
                    </a:solidFill>
                  </a:rPr>
                  <a:t>Local policy </a:t>
                </a:r>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𝜋</m:t>
                        </m:r>
                      </m:e>
                      <m:sub>
                        <m:r>
                          <a:rPr lang="en-GB" b="0" i="1" smtClean="0">
                            <a:latin typeface="Cambria Math" panose="02040503050406030204" pitchFamily="18" charset="0"/>
                            <a:ea typeface="Cambria Math" panose="02040503050406030204" pitchFamily="18" charset="0"/>
                          </a:rPr>
                          <m:t>𝑖</m:t>
                        </m:r>
                      </m:sub>
                    </m:sSub>
                  </m:oMath>
                </a14:m>
                <a:r>
                  <a:rPr lang="en-GB" dirty="0"/>
                  <a:t> for agent </a:t>
                </a:r>
                <a14:m>
                  <m:oMath xmlns:m="http://schemas.openxmlformats.org/officeDocument/2006/math">
                    <m:r>
                      <a:rPr lang="en-GB" i="1" smtClean="0">
                        <a:latin typeface="Cambria Math" panose="02040503050406030204" pitchFamily="18" charset="0"/>
                      </a:rPr>
                      <m:t>𝑖</m:t>
                    </m:r>
                  </m:oMath>
                </a14:m>
                <a:endParaRPr lang="en-GB" dirty="0"/>
              </a:p>
              <a:p>
                <a:pPr lvl="1"/>
                <a:r>
                  <a:rPr lang="en-GB" dirty="0"/>
                  <a:t>Representations: Mappings…</a:t>
                </a:r>
              </a:p>
              <a:p>
                <a:pPr lvl="2"/>
                <a:r>
                  <a:rPr lang="en-GB" dirty="0"/>
                  <a:t>from local histories of observations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𝑖</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𝑜</m:t>
                            </m:r>
                          </m:e>
                          <m:sub>
                            <m:r>
                              <a:rPr lang="de-DE" b="0" i="1" smtClean="0">
                                <a:latin typeface="Cambria Math" panose="02040503050406030204" pitchFamily="18" charset="0"/>
                              </a:rPr>
                              <m:t>𝑖</m:t>
                            </m:r>
                          </m:sub>
                          <m:sup>
                            <m:d>
                              <m:dPr>
                                <m:ctrlPr>
                                  <a:rPr lang="de-DE" b="0" i="1" smtClean="0">
                                    <a:latin typeface="Cambria Math" panose="02040503050406030204" pitchFamily="18" charset="0"/>
                                  </a:rPr>
                                </m:ctrlPr>
                              </m:dPr>
                              <m:e>
                                <m:r>
                                  <a:rPr lang="de-DE" b="0" i="1" smtClean="0">
                                    <a:latin typeface="Cambria Math" panose="02040503050406030204" pitchFamily="18" charset="0"/>
                                  </a:rPr>
                                  <m:t>1</m:t>
                                </m:r>
                              </m:e>
                            </m:d>
                          </m:sup>
                        </m:sSubSup>
                        <m:r>
                          <a:rPr lang="en-GB"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𝑜</m:t>
                            </m:r>
                          </m:e>
                          <m:sub>
                            <m:r>
                              <a:rPr lang="de-DE" b="0" i="1" smtClean="0">
                                <a:latin typeface="Cambria Math" panose="02040503050406030204" pitchFamily="18" charset="0"/>
                              </a:rPr>
                              <m:t>𝑖</m:t>
                            </m:r>
                          </m:sub>
                          <m:sup>
                            <m:d>
                              <m:dPr>
                                <m:ctrlPr>
                                  <a:rPr lang="de-DE" b="0" i="1" smtClean="0">
                                    <a:latin typeface="Cambria Math" panose="02040503050406030204" pitchFamily="18" charset="0"/>
                                  </a:rPr>
                                </m:ctrlPr>
                              </m:dPr>
                              <m:e>
                                <m:r>
                                  <a:rPr lang="de-DE" b="0" i="1" smtClean="0">
                                    <a:latin typeface="Cambria Math" panose="02040503050406030204" pitchFamily="18" charset="0"/>
                                  </a:rPr>
                                  <m:t>𝑡</m:t>
                                </m:r>
                              </m:e>
                            </m:d>
                          </m:sup>
                        </m:sSubSup>
                      </m:e>
                    </m:d>
                  </m:oMath>
                </a14:m>
                <a:r>
                  <a:rPr lang="en-GB" dirty="0"/>
                  <a:t> over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𝑂</m:t>
                        </m:r>
                      </m:e>
                      <m:sub>
                        <m:r>
                          <a:rPr lang="en-GB" b="0" i="1" smtClean="0">
                            <a:latin typeface="Cambria Math" panose="02040503050406030204" pitchFamily="18" charset="0"/>
                          </a:rPr>
                          <m:t>𝑖</m:t>
                        </m:r>
                      </m:sub>
                    </m:sSub>
                  </m:oMath>
                </a14:m>
                <a:r>
                  <a:rPr lang="en-GB" dirty="0"/>
                  <a:t> to actions in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𝐴</m:t>
                        </m:r>
                      </m:e>
                      <m:sub>
                        <m:r>
                          <a:rPr lang="en-GB" b="0" i="1" smtClean="0">
                            <a:latin typeface="Cambria Math" panose="02040503050406030204" pitchFamily="18" charset="0"/>
                          </a:rPr>
                          <m:t>𝑖</m:t>
                        </m:r>
                      </m:sub>
                    </m:sSub>
                  </m:oMath>
                </a14:m>
                <a:endParaRPr lang="en-GB" b="0" dirty="0"/>
              </a:p>
              <a:p>
                <a:pPr lvl="2"/>
                <a:r>
                  <a:rPr lang="en-GB" dirty="0"/>
                  <a:t>from local abstraction of joint state </a:t>
                </a:r>
                <a14:m>
                  <m:oMath xmlns:m="http://schemas.openxmlformats.org/officeDocument/2006/math">
                    <m:r>
                      <a:rPr lang="en-GB" i="1" dirty="0" smtClean="0">
                        <a:latin typeface="Cambria Math" panose="02040503050406030204" pitchFamily="18" charset="0"/>
                      </a:rPr>
                      <m:t>𝑠</m:t>
                    </m:r>
                  </m:oMath>
                </a14:m>
                <a:r>
                  <a:rPr lang="en-GB" b="0" dirty="0"/>
                  <a:t> in </a:t>
                </a:r>
                <a14:m>
                  <m:oMath xmlns:m="http://schemas.openxmlformats.org/officeDocument/2006/math">
                    <m:r>
                      <a:rPr lang="en-GB" b="0" i="1" dirty="0" smtClean="0">
                        <a:latin typeface="Cambria Math" panose="02040503050406030204" pitchFamily="18" charset="0"/>
                      </a:rPr>
                      <m:t>𝑆</m:t>
                    </m:r>
                  </m:oMath>
                </a14:m>
                <a:r>
                  <a:rPr lang="en-GB" b="0" dirty="0"/>
                  <a:t> to </a:t>
                </a:r>
                <a:r>
                  <a:rPr lang="en-GB" dirty="0"/>
                  <a:t>actions in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i="1">
                            <a:latin typeface="Cambria Math" panose="02040503050406030204" pitchFamily="18" charset="0"/>
                          </a:rPr>
                          <m:t>𝑖</m:t>
                        </m:r>
                      </m:sub>
                    </m:sSub>
                  </m:oMath>
                </a14:m>
                <a:endParaRPr lang="en-GB" b="0" dirty="0"/>
              </a:p>
              <a:p>
                <a:pPr lvl="2"/>
                <a:r>
                  <a:rPr lang="en-GB" dirty="0"/>
                  <a:t>from (generalised) belief states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𝐵</m:t>
                        </m:r>
                      </m:e>
                      <m:sub>
                        <m:r>
                          <a:rPr lang="de-DE" b="0" i="1" dirty="0" smtClean="0">
                            <a:latin typeface="Cambria Math" panose="02040503050406030204" pitchFamily="18" charset="0"/>
                          </a:rPr>
                          <m:t>𝑖</m:t>
                        </m:r>
                      </m:sub>
                    </m:sSub>
                  </m:oMath>
                </a14:m>
                <a:r>
                  <a:rPr lang="en-GB" dirty="0"/>
                  <a:t> to actions in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𝐴</m:t>
                        </m:r>
                      </m:e>
                      <m:sub>
                        <m:r>
                          <a:rPr lang="de-DE" b="0" i="1" dirty="0" smtClean="0">
                            <a:latin typeface="Cambria Math" panose="02040503050406030204" pitchFamily="18" charset="0"/>
                          </a:rPr>
                          <m:t>𝑖</m:t>
                        </m:r>
                      </m:sub>
                    </m:sSub>
                  </m:oMath>
                </a14:m>
                <a:endParaRPr lang="en-GB" dirty="0"/>
              </a:p>
              <a:p>
                <a:pPr lvl="3"/>
                <a:r>
                  <a:rPr lang="en-GB" dirty="0"/>
                  <a:t>Belief MDP</a:t>
                </a:r>
              </a:p>
              <a:p>
                <a:pPr lvl="2"/>
                <a:r>
                  <a:rPr lang="en-GB" dirty="0"/>
                  <a:t>from internal memory states to actions </a:t>
                </a:r>
              </a:p>
              <a:p>
                <a:r>
                  <a:rPr lang="en-GB" dirty="0">
                    <a:solidFill>
                      <a:schemeClr val="accent1"/>
                    </a:solidFill>
                  </a:rPr>
                  <a:t>Joint policy</a:t>
                </a:r>
                <a:r>
                  <a:rPr lang="en-GB" dirty="0"/>
                  <a:t> </a:t>
                </a:r>
                <a14:m>
                  <m:oMath xmlns:m="http://schemas.openxmlformats.org/officeDocument/2006/math">
                    <m:r>
                      <a:rPr lang="en-GB"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m:t>
                    </m:r>
                    <m:d>
                      <m:dPr>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𝜋</m:t>
                            </m:r>
                          </m:e>
                          <m:sub>
                            <m:r>
                              <a:rPr lang="en-GB" b="0" i="1" smtClean="0">
                                <a:latin typeface="Cambria Math" panose="02040503050406030204" pitchFamily="18" charset="0"/>
                                <a:ea typeface="Cambria Math" panose="02040503050406030204" pitchFamily="18" charset="0"/>
                              </a:rPr>
                              <m:t>1</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𝜋</m:t>
                            </m:r>
                          </m:e>
                          <m:sub>
                            <m:r>
                              <a:rPr lang="de-DE" b="0" i="1" smtClean="0">
                                <a:latin typeface="Cambria Math" panose="02040503050406030204" pitchFamily="18" charset="0"/>
                                <a:ea typeface="Cambria Math" panose="02040503050406030204" pitchFamily="18" charset="0"/>
                              </a:rPr>
                              <m:t>𝑁</m:t>
                            </m:r>
                          </m:sub>
                        </m:sSub>
                      </m:e>
                    </m:d>
                  </m:oMath>
                </a14:m>
                <a:endParaRPr lang="en-GB" b="0" dirty="0">
                  <a:ea typeface="Cambria Math" panose="02040503050406030204" pitchFamily="18" charset="0"/>
                </a:endParaRPr>
              </a:p>
              <a:p>
                <a:pPr lvl="1"/>
                <a:r>
                  <a:rPr lang="en-GB" dirty="0"/>
                  <a:t>Tuple of local policies, one for each agent in </a:t>
                </a:r>
                <a14:m>
                  <m:oMath xmlns:m="http://schemas.openxmlformats.org/officeDocument/2006/math">
                    <m:r>
                      <a:rPr lang="en-GB" b="0" i="1" smtClean="0">
                        <a:latin typeface="Cambria Math" panose="02040503050406030204" pitchFamily="18" charset="0"/>
                      </a:rPr>
                      <m:t>𝐼</m:t>
                    </m:r>
                  </m:oMath>
                </a14:m>
                <a:endParaRPr lang="en-GB" dirty="0"/>
              </a:p>
            </p:txBody>
          </p:sp>
        </mc:Choice>
        <mc:Fallback xmlns="">
          <p:sp>
            <p:nvSpPr>
              <p:cNvPr id="3" name="Content Placeholder 2">
                <a:extLst>
                  <a:ext uri="{FF2B5EF4-FFF2-40B4-BE49-F238E27FC236}">
                    <a16:creationId xmlns:a16="http://schemas.microsoft.com/office/drawing/2014/main" id="{AC2E67B2-3EA3-544D-98D7-F5B4F7B64C76}"/>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8F86BA09-CE5E-0347-A0C5-3745CB567597}"/>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3F8A2005-4901-8CF9-F131-E75181F2FC43}"/>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94C9096B-0C74-1645-BF62-78A5ED7D0549}"/>
              </a:ext>
            </a:extLst>
          </p:cNvPr>
          <p:cNvSpPr>
            <a:spLocks noGrp="1"/>
          </p:cNvSpPr>
          <p:nvPr>
            <p:ph type="sldNum" sz="quarter" idx="4"/>
          </p:nvPr>
        </p:nvSpPr>
        <p:spPr/>
        <p:txBody>
          <a:bodyPr/>
          <a:lstStyle/>
          <a:p>
            <a:fld id="{67C9959E-8E6B-B04C-9955-EA096F41CA7A}" type="slidenum">
              <a:rPr lang="en-GB" smtClean="0"/>
              <a:t>29</a:t>
            </a:fld>
            <a:endParaRPr lang="en-GB"/>
          </a:p>
        </p:txBody>
      </p:sp>
    </p:spTree>
    <p:extLst>
      <p:ext uri="{BB962C8B-B14F-4D97-AF65-F5344CB8AC3E}">
        <p14:creationId xmlns:p14="http://schemas.microsoft.com/office/powerpoint/2010/main" val="323974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60F8-9E40-B047-B5FD-0CEDB7D11A9B}"/>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id="{A17775A0-32A3-0B49-820F-E00E901937DB}"/>
              </a:ext>
            </a:extLst>
          </p:cNvPr>
          <p:cNvSpPr>
            <a:spLocks noGrp="1"/>
          </p:cNvSpPr>
          <p:nvPr>
            <p:ph idx="1"/>
          </p:nvPr>
        </p:nvSpPr>
        <p:spPr/>
        <p:txBody>
          <a:bodyPr>
            <a:normAutofit/>
          </a:bodyPr>
          <a:lstStyle/>
          <a:p>
            <a:r>
              <a:rPr lang="en-US" dirty="0"/>
              <a:t>Part 1 based on material from Lise </a:t>
            </a:r>
            <a:r>
              <a:rPr lang="en-US" dirty="0" err="1"/>
              <a:t>Getoor</a:t>
            </a:r>
            <a:r>
              <a:rPr lang="en-US" dirty="0"/>
              <a:t>, Jean-Claude </a:t>
            </a:r>
            <a:r>
              <a:rPr lang="en-US" dirty="0" err="1"/>
              <a:t>Latombe</a:t>
            </a:r>
            <a:r>
              <a:rPr lang="en-US" dirty="0"/>
              <a:t>, Daphne Koller, and Stuart Russell, </a:t>
            </a:r>
            <a:r>
              <a:rPr lang="en-US" dirty="0" err="1"/>
              <a:t>Xiaoli</a:t>
            </a:r>
            <a:r>
              <a:rPr lang="en-US" dirty="0"/>
              <a:t> Fern compiled by Ralf </a:t>
            </a:r>
            <a:r>
              <a:rPr lang="en-US" dirty="0" err="1"/>
              <a:t>Möller</a:t>
            </a:r>
            <a:endParaRPr lang="en-US" dirty="0"/>
          </a:p>
          <a:p>
            <a:pPr lvl="1"/>
            <a:r>
              <a:rPr lang="en-GB" dirty="0"/>
              <a:t>In part based on </a:t>
            </a:r>
            <a:r>
              <a:rPr lang="en-GB" i="1" dirty="0"/>
              <a:t>AIMA Book, Chapter 17.4</a:t>
            </a:r>
          </a:p>
          <a:p>
            <a:r>
              <a:rPr lang="en-GB" dirty="0"/>
              <a:t>Part 2 based on tutorial by Matthijs </a:t>
            </a:r>
            <a:r>
              <a:rPr lang="en-GB" dirty="0" err="1"/>
              <a:t>Spaan</a:t>
            </a:r>
            <a:r>
              <a:rPr lang="en-GB" dirty="0"/>
              <a:t>, Christopher Amato, </a:t>
            </a:r>
            <a:r>
              <a:rPr lang="en-GB" dirty="0" err="1"/>
              <a:t>Shlomo</a:t>
            </a:r>
            <a:r>
              <a:rPr lang="en-GB" dirty="0"/>
              <a:t> </a:t>
            </a:r>
            <a:r>
              <a:rPr lang="en-GB" dirty="0" err="1"/>
              <a:t>Zilberstein</a:t>
            </a:r>
            <a:r>
              <a:rPr lang="en-GB" dirty="0"/>
              <a:t> on </a:t>
            </a:r>
            <a:r>
              <a:rPr lang="en-GB" i="1" dirty="0"/>
              <a:t>Decision Making in Multiagent Settings: Team Decision Making</a:t>
            </a:r>
          </a:p>
          <a:p>
            <a:pPr lvl="1"/>
            <a:r>
              <a:rPr lang="en-GB" dirty="0"/>
              <a:t>In part based on </a:t>
            </a:r>
            <a:r>
              <a:rPr lang="en-GB" i="1" dirty="0" err="1"/>
              <a:t>DecPOMDP</a:t>
            </a:r>
            <a:r>
              <a:rPr lang="en-GB" i="1" dirty="0"/>
              <a:t> book</a:t>
            </a:r>
          </a:p>
          <a:p>
            <a:pPr lvl="1"/>
            <a:endParaRPr lang="en-GB" dirty="0"/>
          </a:p>
          <a:p>
            <a:endParaRPr lang="en-GB" dirty="0"/>
          </a:p>
        </p:txBody>
      </p:sp>
      <p:sp>
        <p:nvSpPr>
          <p:cNvPr id="9" name="Date Placeholder 8">
            <a:extLst>
              <a:ext uri="{FF2B5EF4-FFF2-40B4-BE49-F238E27FC236}">
                <a16:creationId xmlns:a16="http://schemas.microsoft.com/office/drawing/2014/main" id="{9D0BD237-A89D-434D-9362-BCD1D509CB23}"/>
              </a:ext>
            </a:extLst>
          </p:cNvPr>
          <p:cNvSpPr>
            <a:spLocks noGrp="1"/>
          </p:cNvSpPr>
          <p:nvPr>
            <p:ph type="dt" sz="half" idx="2"/>
          </p:nvPr>
        </p:nvSpPr>
        <p:spPr/>
        <p:txBody>
          <a:bodyPr/>
          <a:lstStyle/>
          <a:p>
            <a:r>
              <a:rPr lang="de-DE"/>
              <a:t>Decision Extensions</a:t>
            </a:r>
            <a:endParaRPr lang="de-DE" dirty="0"/>
          </a:p>
        </p:txBody>
      </p:sp>
      <p:sp>
        <p:nvSpPr>
          <p:cNvPr id="10" name="Footer Placeholder 9">
            <a:extLst>
              <a:ext uri="{FF2B5EF4-FFF2-40B4-BE49-F238E27FC236}">
                <a16:creationId xmlns:a16="http://schemas.microsoft.com/office/drawing/2014/main" id="{5C0185CE-702A-58D2-3750-8EA9F5C462E2}"/>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91433FE6-3E25-A04A-9590-1CB282FE1AF2}"/>
              </a:ext>
            </a:extLst>
          </p:cNvPr>
          <p:cNvSpPr>
            <a:spLocks noGrp="1"/>
          </p:cNvSpPr>
          <p:nvPr>
            <p:ph type="sldNum" sz="quarter" idx="4"/>
          </p:nvPr>
        </p:nvSpPr>
        <p:spPr/>
        <p:txBody>
          <a:bodyPr/>
          <a:lstStyle/>
          <a:p>
            <a:fld id="{67C9959E-8E6B-B04C-9955-EA096F41CA7A}" type="slidenum">
              <a:rPr lang="en-GB" smtClean="0"/>
              <a:t>3</a:t>
            </a:fld>
            <a:endParaRPr lang="en-GB"/>
          </a:p>
        </p:txBody>
      </p:sp>
      <p:pic>
        <p:nvPicPr>
          <p:cNvPr id="7" name="Picture 6">
            <a:extLst>
              <a:ext uri="{FF2B5EF4-FFF2-40B4-BE49-F238E27FC236}">
                <a16:creationId xmlns:a16="http://schemas.microsoft.com/office/drawing/2014/main" id="{B92A3D32-F21A-9941-9B33-41C5FE970490}"/>
              </a:ext>
            </a:extLst>
          </p:cNvPr>
          <p:cNvPicPr>
            <a:picLocks noChangeAspect="1"/>
          </p:cNvPicPr>
          <p:nvPr/>
        </p:nvPicPr>
        <p:blipFill>
          <a:blip r:embed="rId2"/>
          <a:stretch>
            <a:fillRect/>
          </a:stretch>
        </p:blipFill>
        <p:spPr>
          <a:xfrm>
            <a:off x="3366139" y="3838800"/>
            <a:ext cx="2403429" cy="1800000"/>
          </a:xfrm>
          <a:prstGeom prst="rect">
            <a:avLst/>
          </a:prstGeom>
          <a:solidFill>
            <a:srgbClr val="FFFFFF">
              <a:shade val="85000"/>
            </a:srgbClr>
          </a:solidFill>
          <a:ln w="889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967EA1F6-5AAF-7147-9492-B03EF94FE5C9}"/>
              </a:ext>
            </a:extLst>
          </p:cNvPr>
          <p:cNvPicPr>
            <a:picLocks noChangeAspect="1"/>
          </p:cNvPicPr>
          <p:nvPr/>
        </p:nvPicPr>
        <p:blipFill>
          <a:blip r:embed="rId3"/>
          <a:stretch>
            <a:fillRect/>
          </a:stretch>
        </p:blipFill>
        <p:spPr>
          <a:xfrm rot="5400000">
            <a:off x="6930540" y="3536745"/>
            <a:ext cx="1800000" cy="2404110"/>
          </a:xfrm>
          <a:prstGeom prst="rect">
            <a:avLst/>
          </a:prstGeom>
          <a:solidFill>
            <a:srgbClr val="FFFFFF">
              <a:shade val="85000"/>
            </a:srgbClr>
          </a:solidFill>
          <a:ln w="889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a:extLst>
              <a:ext uri="{FF2B5EF4-FFF2-40B4-BE49-F238E27FC236}">
                <a16:creationId xmlns:a16="http://schemas.microsoft.com/office/drawing/2014/main" id="{BE28B343-C0B2-9643-81E4-29B65DDEA95F}"/>
              </a:ext>
            </a:extLst>
          </p:cNvPr>
          <p:cNvSpPr/>
          <p:nvPr/>
        </p:nvSpPr>
        <p:spPr>
          <a:xfrm>
            <a:off x="3712641" y="6415558"/>
            <a:ext cx="4767943" cy="246221"/>
          </a:xfrm>
          <a:prstGeom prst="rect">
            <a:avLst/>
          </a:prstGeom>
        </p:spPr>
        <p:txBody>
          <a:bodyPr wrap="square">
            <a:spAutoFit/>
          </a:bodyPr>
          <a:lstStyle/>
          <a:p>
            <a:pPr algn="ctr"/>
            <a:r>
              <a:rPr lang="en-GB" sz="1000" dirty="0">
                <a:hlinkClick r:id="rId4"/>
              </a:rPr>
              <a:t>http://rbr.cs.umass.edu/camato/decpomdp/overview.html</a:t>
            </a:r>
            <a:endParaRPr lang="en-GB" sz="1000" dirty="0"/>
          </a:p>
        </p:txBody>
      </p:sp>
    </p:spTree>
    <p:extLst>
      <p:ext uri="{BB962C8B-B14F-4D97-AF65-F5344CB8AC3E}">
        <p14:creationId xmlns:p14="http://schemas.microsoft.com/office/powerpoint/2010/main" val="1268678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AB5E-595E-7A44-B2BA-2D0A7651B9ED}"/>
              </a:ext>
            </a:extLst>
          </p:cNvPr>
          <p:cNvSpPr>
            <a:spLocks noGrp="1"/>
          </p:cNvSpPr>
          <p:nvPr>
            <p:ph type="title"/>
          </p:nvPr>
        </p:nvSpPr>
        <p:spPr/>
        <p:txBody>
          <a:bodyPr/>
          <a:lstStyle/>
          <a:p>
            <a:r>
              <a:rPr lang="en-GB" dirty="0"/>
              <a:t>Value Functions for Dec-POMDPs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2E67B2-3EA3-544D-98D7-F5B4F7B64C76}"/>
                  </a:ext>
                </a:extLst>
              </p:cNvPr>
              <p:cNvSpPr>
                <a:spLocks noGrp="1"/>
              </p:cNvSpPr>
              <p:nvPr>
                <p:ph idx="1"/>
              </p:nvPr>
            </p:nvSpPr>
            <p:spPr/>
            <p:txBody>
              <a:bodyPr/>
              <a:lstStyle/>
              <a:p>
                <a:r>
                  <a:rPr lang="en-GB" dirty="0"/>
                  <a:t>Value functions work as before given a joint policy</a:t>
                </a:r>
              </a:p>
              <a:p>
                <a:pPr lvl="1"/>
                <a:r>
                  <a:rPr lang="en-GB" dirty="0"/>
                  <a:t>Value of a joint policy </a:t>
                </a:r>
                <a14:m>
                  <m:oMath xmlns:m="http://schemas.openxmlformats.org/officeDocument/2006/math">
                    <m:r>
                      <a:rPr lang="en-GB" i="1" smtClean="0">
                        <a:latin typeface="Cambria Math" panose="02040503050406030204" pitchFamily="18" charset="0"/>
                        <a:ea typeface="Cambria Math" panose="02040503050406030204" pitchFamily="18" charset="0"/>
                      </a:rPr>
                      <m:t>𝜋</m:t>
                    </m:r>
                  </m:oMath>
                </a14:m>
                <a:r>
                  <a:rPr lang="en-GB" dirty="0"/>
                  <a:t> for a finite-horizon Dec-POMDP with initial state </a:t>
                </a:r>
                <a14:m>
                  <m:oMath xmlns:m="http://schemas.openxmlformats.org/officeDocument/2006/math">
                    <m:sSup>
                      <m:sSupPr>
                        <m:ctrlPr>
                          <a:rPr lang="de-DE" b="0" i="1" dirty="0" smtClean="0">
                            <a:latin typeface="Cambria Math" panose="02040503050406030204" pitchFamily="18" charset="0"/>
                          </a:rPr>
                        </m:ctrlPr>
                      </m:sSupPr>
                      <m:e>
                        <m:r>
                          <a:rPr lang="de-DE" b="0" i="1" dirty="0" smtClean="0">
                            <a:latin typeface="Cambria Math" panose="02040503050406030204" pitchFamily="18" charset="0"/>
                          </a:rPr>
                          <m:t>𝑠</m:t>
                        </m:r>
                      </m:e>
                      <m:sup>
                        <m:d>
                          <m:dPr>
                            <m:ctrlPr>
                              <a:rPr lang="de-DE" b="0" i="1" dirty="0" smtClean="0">
                                <a:latin typeface="Cambria Math" panose="02040503050406030204" pitchFamily="18" charset="0"/>
                              </a:rPr>
                            </m:ctrlPr>
                          </m:dPr>
                          <m:e>
                            <m:r>
                              <a:rPr lang="de-DE" b="0" i="1" dirty="0" smtClean="0">
                                <a:latin typeface="Cambria Math" panose="02040503050406030204" pitchFamily="18" charset="0"/>
                              </a:rPr>
                              <m:t>0</m:t>
                            </m:r>
                          </m:e>
                        </m:d>
                      </m:sup>
                    </m:sSup>
                  </m:oMath>
                </a14:m>
                <a:endParaRPr lang="en-GB" dirty="0"/>
              </a:p>
              <a:p>
                <a:pPr marL="457200" lvl="1" indent="0">
                  <a:buNone/>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𝑉</m:t>
                          </m:r>
                        </m:e>
                        <m:sup>
                          <m:r>
                            <a:rPr lang="de-DE" i="1">
                              <a:latin typeface="Cambria Math" panose="02040503050406030204" pitchFamily="18" charset="0"/>
                              <a:ea typeface="Cambria Math" panose="02040503050406030204" pitchFamily="18" charset="0"/>
                            </a:rPr>
                            <m:t>𝜋</m:t>
                          </m:r>
                        </m:sup>
                      </m:sSup>
                      <m:d>
                        <m:dPr>
                          <m:ctrlPr>
                            <a:rPr lang="de-DE" i="1">
                              <a:latin typeface="Cambria Math" panose="02040503050406030204" pitchFamily="18" charset="0"/>
                            </a:rPr>
                          </m:ctrlPr>
                        </m:dPr>
                        <m:e>
                          <m:sSup>
                            <m:sSupPr>
                              <m:ctrlPr>
                                <a:rPr lang="de-DE" b="0" i="1" smtClean="0">
                                  <a:latin typeface="Cambria Math" panose="02040503050406030204" pitchFamily="18" charset="0"/>
                                </a:rPr>
                              </m:ctrlPr>
                            </m:sSupPr>
                            <m:e>
                              <m:r>
                                <a:rPr lang="de-DE" b="0" i="1" smtClean="0">
                                  <a:latin typeface="Cambria Math" panose="02040503050406030204" pitchFamily="18" charset="0"/>
                                </a:rPr>
                                <m:t>𝑠</m:t>
                              </m:r>
                            </m:e>
                            <m:sup>
                              <m:d>
                                <m:dPr>
                                  <m:ctrlPr>
                                    <a:rPr lang="de-DE" b="0" i="1" smtClean="0">
                                      <a:latin typeface="Cambria Math" panose="02040503050406030204" pitchFamily="18" charset="0"/>
                                    </a:rPr>
                                  </m:ctrlPr>
                                </m:dPr>
                                <m:e>
                                  <m:r>
                                    <a:rPr lang="de-DE" b="0" i="1" smtClean="0">
                                      <a:latin typeface="Cambria Math" panose="02040503050406030204" pitchFamily="18" charset="0"/>
                                    </a:rPr>
                                    <m:t>0</m:t>
                                  </m:r>
                                </m:e>
                              </m:d>
                            </m:sup>
                          </m:sSup>
                        </m:e>
                      </m:d>
                      <m:r>
                        <a:rPr lang="de-DE" i="1">
                          <a:latin typeface="Cambria Math" panose="02040503050406030204" pitchFamily="18" charset="0"/>
                        </a:rPr>
                        <m:t>=</m:t>
                      </m:r>
                      <m:r>
                        <a:rPr lang="de-DE" i="1">
                          <a:latin typeface="Cambria Math" panose="02040503050406030204" pitchFamily="18" charset="0"/>
                        </a:rPr>
                        <m:t>𝐸</m:t>
                      </m:r>
                      <m:d>
                        <m:dPr>
                          <m:begChr m:val="["/>
                          <m:endChr m:val="]"/>
                          <m:ctrlPr>
                            <a:rPr lang="de-DE" i="1">
                              <a:latin typeface="Cambria Math" panose="02040503050406030204" pitchFamily="18" charset="0"/>
                            </a:rPr>
                          </m:ctrlPr>
                        </m:dPr>
                        <m:e>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𝑡</m:t>
                              </m:r>
                              <m:r>
                                <a:rPr lang="de-DE" i="1">
                                  <a:latin typeface="Cambria Math" panose="02040503050406030204" pitchFamily="18" charset="0"/>
                                </a:rPr>
                                <m:t>=0</m:t>
                              </m:r>
                            </m:sub>
                            <m:sup>
                              <m:r>
                                <a:rPr lang="de-DE" b="0" i="1" smtClean="0">
                                  <a:latin typeface="Cambria Math" panose="02040503050406030204" pitchFamily="18" charset="0"/>
                                  <a:ea typeface="Cambria Math" panose="02040503050406030204" pitchFamily="18" charset="0"/>
                                </a:rPr>
                                <m:t>h</m:t>
                              </m:r>
                              <m:r>
                                <a:rPr lang="de-DE" b="0" i="1" smtClean="0">
                                  <a:latin typeface="Cambria Math" panose="02040503050406030204" pitchFamily="18" charset="0"/>
                                  <a:ea typeface="Cambria Math" panose="02040503050406030204" pitchFamily="18" charset="0"/>
                                </a:rPr>
                                <m:t>−1</m:t>
                              </m:r>
                            </m:sup>
                            <m:e>
                              <m:d>
                                <m:dPr>
                                  <m:begChr m:val=""/>
                                  <m:endChr m:val="|"/>
                                  <m:ctrlPr>
                                    <a:rPr lang="de-DE" i="1">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𝑅</m:t>
                                  </m:r>
                                  <m:d>
                                    <m:dPr>
                                      <m:ctrlPr>
                                        <a:rPr lang="de-DE" i="1">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e>
                                          </m:acc>
                                        </m:e>
                                        <m:sup>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𝑡</m:t>
                                              </m:r>
                                            </m:e>
                                          </m:d>
                                        </m:sup>
                                      </m:sSup>
                                      <m:r>
                                        <a:rPr lang="de-DE" i="1">
                                          <a:latin typeface="Cambria Math" panose="02040503050406030204" pitchFamily="18" charset="0"/>
                                          <a:ea typeface="Cambria Math" panose="02040503050406030204" pitchFamily="18" charset="0"/>
                                        </a:rPr>
                                        <m:t>,</m:t>
                                      </m:r>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𝑡</m:t>
                                              </m:r>
                                            </m:e>
                                          </m:d>
                                        </m:sup>
                                      </m:sSup>
                                    </m:e>
                                  </m:d>
                                </m:e>
                              </m:d>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0</m:t>
                                      </m:r>
                                    </m:e>
                                  </m:d>
                                </m:sup>
                              </m:sSup>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𝜋</m:t>
                              </m:r>
                            </m:e>
                          </m:nary>
                        </m:e>
                      </m:d>
                    </m:oMath>
                  </m:oMathPara>
                </a14:m>
                <a:endParaRPr lang="en-GB" dirty="0"/>
              </a:p>
              <a:p>
                <a:pPr lvl="1"/>
                <a:r>
                  <a:rPr lang="en-GB" dirty="0"/>
                  <a:t>Value of a joint policy </a:t>
                </a:r>
                <a14:m>
                  <m:oMath xmlns:m="http://schemas.openxmlformats.org/officeDocument/2006/math">
                    <m:r>
                      <a:rPr lang="en-GB" i="1">
                        <a:latin typeface="Cambria Math" panose="02040503050406030204" pitchFamily="18" charset="0"/>
                        <a:ea typeface="Cambria Math" panose="02040503050406030204" pitchFamily="18" charset="0"/>
                      </a:rPr>
                      <m:t>𝜋</m:t>
                    </m:r>
                  </m:oMath>
                </a14:m>
                <a:r>
                  <a:rPr lang="en-GB" dirty="0"/>
                  <a:t> for a infinite-horizon Dec-POMDP with initial state </a:t>
                </a:r>
                <a14:m>
                  <m:oMath xmlns:m="http://schemas.openxmlformats.org/officeDocument/2006/math">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0</m:t>
                            </m:r>
                          </m:e>
                        </m:d>
                      </m:sup>
                    </m:sSup>
                  </m:oMath>
                </a14:m>
                <a:r>
                  <a:rPr lang="en-GB" dirty="0"/>
                  <a:t> and discount factor </a:t>
                </a:r>
                <a14:m>
                  <m:oMath xmlns:m="http://schemas.openxmlformats.org/officeDocument/2006/math">
                    <m:r>
                      <a:rPr lang="en-GB" i="1" smtClean="0">
                        <a:latin typeface="Cambria Math" panose="02040503050406030204" pitchFamily="18" charset="0"/>
                        <a:ea typeface="Cambria Math" panose="02040503050406030204" pitchFamily="18" charset="0"/>
                      </a:rPr>
                      <m:t>𝛾</m:t>
                    </m:r>
                    <m:r>
                      <a:rPr lang="en-GB" i="1" smtClean="0">
                        <a:latin typeface="Cambria Math" panose="02040503050406030204" pitchFamily="18" charset="0"/>
                        <a:ea typeface="Cambria Math" panose="02040503050406030204" pitchFamily="18" charset="0"/>
                      </a:rPr>
                      <m:t>∈</m:t>
                    </m:r>
                    <m:d>
                      <m:dPr>
                        <m:beg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0,1</m:t>
                        </m:r>
                      </m:e>
                    </m:d>
                  </m:oMath>
                </a14:m>
                <a:endParaRPr lang="en-GB" dirty="0"/>
              </a:p>
              <a:p>
                <a:pPr marL="457200" lvl="1" indent="0">
                  <a:buNone/>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𝑉</m:t>
                          </m:r>
                        </m:e>
                        <m:sup>
                          <m:r>
                            <a:rPr lang="de-DE" b="0" i="1" smtClean="0">
                              <a:latin typeface="Cambria Math" panose="02040503050406030204" pitchFamily="18" charset="0"/>
                              <a:ea typeface="Cambria Math" panose="02040503050406030204" pitchFamily="18" charset="0"/>
                            </a:rPr>
                            <m:t>𝜋</m:t>
                          </m:r>
                        </m:sup>
                      </m:sSup>
                      <m:d>
                        <m:dPr>
                          <m:ctrlPr>
                            <a:rPr lang="de-DE" b="0" i="1" smtClean="0">
                              <a:latin typeface="Cambria Math" panose="02040503050406030204" pitchFamily="18" charset="0"/>
                            </a:rPr>
                          </m:ctrlPr>
                        </m:dPr>
                        <m:e>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0</m:t>
                                  </m:r>
                                </m:e>
                              </m:d>
                            </m:sup>
                          </m:sSup>
                        </m:e>
                      </m:d>
                      <m:r>
                        <a:rPr lang="de-DE" b="0" i="1" smtClean="0">
                          <a:latin typeface="Cambria Math" panose="02040503050406030204" pitchFamily="18" charset="0"/>
                        </a:rPr>
                        <m:t>=</m:t>
                      </m:r>
                      <m:r>
                        <a:rPr lang="de-DE" b="0" i="1" smtClean="0">
                          <a:latin typeface="Cambria Math" panose="02040503050406030204" pitchFamily="18" charset="0"/>
                        </a:rPr>
                        <m:t>𝐸</m:t>
                      </m:r>
                      <m:d>
                        <m:dPr>
                          <m:begChr m:val="["/>
                          <m:endChr m:val="]"/>
                          <m:ctrlPr>
                            <a:rPr lang="de-DE" b="0" i="1" smtClean="0">
                              <a:latin typeface="Cambria Math" panose="02040503050406030204" pitchFamily="18" charset="0"/>
                            </a:rPr>
                          </m:ctrlPr>
                        </m:dPr>
                        <m:e>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𝑡</m:t>
                              </m:r>
                              <m:r>
                                <a:rPr lang="de-DE" b="0" i="1" smtClean="0">
                                  <a:latin typeface="Cambria Math" panose="02040503050406030204" pitchFamily="18" charset="0"/>
                                </a:rPr>
                                <m:t>=0</m:t>
                              </m:r>
                            </m:sub>
                            <m:sup>
                              <m:r>
                                <a:rPr lang="de-DE" b="0" i="1" smtClean="0">
                                  <a:latin typeface="Cambria Math" panose="02040503050406030204" pitchFamily="18" charset="0"/>
                                  <a:ea typeface="Cambria Math" panose="02040503050406030204" pitchFamily="18" charset="0"/>
                                </a:rPr>
                                <m:t>∞</m:t>
                              </m:r>
                            </m:sup>
                            <m:e>
                              <m:d>
                                <m:dPr>
                                  <m:begChr m:val=""/>
                                  <m:endChr m:val="|"/>
                                  <m:ctrlPr>
                                    <a:rPr lang="de-DE" b="0" i="1" smtClean="0">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𝛾</m:t>
                                      </m:r>
                                    </m:e>
                                    <m:sup>
                                      <m:r>
                                        <a:rPr lang="de-DE" i="1">
                                          <a:latin typeface="Cambria Math" panose="02040503050406030204" pitchFamily="18" charset="0"/>
                                          <a:ea typeface="Cambria Math" panose="02040503050406030204" pitchFamily="18" charset="0"/>
                                        </a:rPr>
                                        <m:t>𝑡</m:t>
                                      </m:r>
                                    </m:sup>
                                  </m:sSup>
                                  <m:r>
                                    <a:rPr lang="de-DE" i="1">
                                      <a:latin typeface="Cambria Math" panose="02040503050406030204" pitchFamily="18" charset="0"/>
                                      <a:ea typeface="Cambria Math" panose="02040503050406030204" pitchFamily="18" charset="0"/>
                                    </a:rPr>
                                    <m:t>𝑅</m:t>
                                  </m:r>
                                  <m:d>
                                    <m:dPr>
                                      <m:ctrlPr>
                                        <a:rPr lang="de-DE" i="1">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e>
                                          </m:acc>
                                        </m:e>
                                        <m:sup>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𝑡</m:t>
                                              </m:r>
                                            </m:e>
                                          </m:d>
                                        </m:sup>
                                      </m:sSup>
                                      <m:r>
                                        <a:rPr lang="de-DE" i="1">
                                          <a:latin typeface="Cambria Math" panose="02040503050406030204" pitchFamily="18" charset="0"/>
                                          <a:ea typeface="Cambria Math" panose="02040503050406030204" pitchFamily="18" charset="0"/>
                                        </a:rPr>
                                        <m:t>,</m:t>
                                      </m:r>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𝑡</m:t>
                                              </m:r>
                                            </m:e>
                                          </m:d>
                                        </m:sup>
                                      </m:sSup>
                                    </m:e>
                                  </m:d>
                                </m:e>
                              </m:d>
                              <m:sSup>
                                <m:sSupPr>
                                  <m:ctrlPr>
                                    <a:rPr lang="de-DE" i="1" dirty="0">
                                      <a:latin typeface="Cambria Math" panose="02040503050406030204" pitchFamily="18" charset="0"/>
                                    </a:rPr>
                                  </m:ctrlPr>
                                </m:sSupPr>
                                <m:e>
                                  <m:r>
                                    <a:rPr lang="de-DE" i="1" dirty="0">
                                      <a:latin typeface="Cambria Math" panose="02040503050406030204" pitchFamily="18" charset="0"/>
                                    </a:rPr>
                                    <m:t>𝑠</m:t>
                                  </m:r>
                                </m:e>
                                <m:sup>
                                  <m:d>
                                    <m:dPr>
                                      <m:ctrlPr>
                                        <a:rPr lang="de-DE" i="1" dirty="0">
                                          <a:latin typeface="Cambria Math" panose="02040503050406030204" pitchFamily="18" charset="0"/>
                                        </a:rPr>
                                      </m:ctrlPr>
                                    </m:dPr>
                                    <m:e>
                                      <m:r>
                                        <a:rPr lang="de-DE" i="1" dirty="0">
                                          <a:latin typeface="Cambria Math" panose="02040503050406030204" pitchFamily="18" charset="0"/>
                                        </a:rPr>
                                        <m:t>0</m:t>
                                      </m:r>
                                    </m:e>
                                  </m:d>
                                </m:sup>
                              </m:s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𝜋</m:t>
                              </m:r>
                            </m:e>
                          </m:nary>
                        </m:e>
                      </m:d>
                    </m:oMath>
                  </m:oMathPara>
                </a14:m>
                <a:endParaRPr lang="en-GB" dirty="0"/>
              </a:p>
              <a:p>
                <a:pPr lvl="1"/>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𝑎</m:t>
                            </m:r>
                          </m:e>
                        </m:acc>
                      </m:e>
                      <m:sub>
                        <m:r>
                          <a:rPr lang="de-DE" i="1">
                            <a:latin typeface="Cambria Math" panose="02040503050406030204" pitchFamily="18" charset="0"/>
                            <a:ea typeface="Cambria Math" panose="02040503050406030204" pitchFamily="18" charset="0"/>
                          </a:rPr>
                          <m:t>𝑡</m:t>
                        </m:r>
                      </m:sub>
                    </m:sSub>
                  </m:oMath>
                </a14:m>
                <a:r>
                  <a:rPr lang="en-GB" dirty="0"/>
                  <a:t> joint action at time step </a:t>
                </a:r>
                <a14:m>
                  <m:oMath xmlns:m="http://schemas.openxmlformats.org/officeDocument/2006/math">
                    <m:r>
                      <a:rPr lang="en-GB" i="1" dirty="0" smtClean="0">
                        <a:latin typeface="Cambria Math" panose="02040503050406030204" pitchFamily="18" charset="0"/>
                      </a:rPr>
                      <m:t>𝑡</m:t>
                    </m:r>
                  </m:oMath>
                </a14:m>
                <a:endParaRPr lang="en-GB" dirty="0"/>
              </a:p>
            </p:txBody>
          </p:sp>
        </mc:Choice>
        <mc:Fallback xmlns="">
          <p:sp>
            <p:nvSpPr>
              <p:cNvPr id="3" name="Content Placeholder 2">
                <a:extLst>
                  <a:ext uri="{FF2B5EF4-FFF2-40B4-BE49-F238E27FC236}">
                    <a16:creationId xmlns:a16="http://schemas.microsoft.com/office/drawing/2014/main" id="{AC2E67B2-3EA3-544D-98D7-F5B4F7B64C76}"/>
                  </a:ext>
                </a:extLst>
              </p:cNvPr>
              <p:cNvSpPr>
                <a:spLocks noGrp="1" noRot="1" noChangeAspect="1" noMove="1" noResize="1" noEditPoints="1" noAdjustHandles="1" noChangeArrowheads="1" noChangeShapeType="1" noTextEdit="1"/>
              </p:cNvSpPr>
              <p:nvPr>
                <p:ph idx="1"/>
              </p:nvPr>
            </p:nvSpPr>
            <p:spPr>
              <a:blipFill>
                <a:blip r:embed="rId2"/>
                <a:stretch>
                  <a:fillRect l="-1549" t="-10448" b="-13134"/>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BC54DBCC-2C8B-AE4B-8204-7F487E18E958}"/>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BE0FD287-AD74-541B-7F66-43DAC6F0ABA5}"/>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94C9096B-0C74-1645-BF62-78A5ED7D0549}"/>
              </a:ext>
            </a:extLst>
          </p:cNvPr>
          <p:cNvSpPr>
            <a:spLocks noGrp="1"/>
          </p:cNvSpPr>
          <p:nvPr>
            <p:ph type="sldNum" sz="quarter" idx="4"/>
          </p:nvPr>
        </p:nvSpPr>
        <p:spPr/>
        <p:txBody>
          <a:bodyPr/>
          <a:lstStyle/>
          <a:p>
            <a:fld id="{67C9959E-8E6B-B04C-9955-EA096F41CA7A}" type="slidenum">
              <a:rPr lang="en-GB" smtClean="0"/>
              <a:t>30</a:t>
            </a:fld>
            <a:endParaRPr lang="en-GB"/>
          </a:p>
        </p:txBody>
      </p:sp>
    </p:spTree>
    <p:extLst>
      <p:ext uri="{BB962C8B-B14F-4D97-AF65-F5344CB8AC3E}">
        <p14:creationId xmlns:p14="http://schemas.microsoft.com/office/powerpoint/2010/main" val="1803249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67E1E-6ADA-E24C-AA93-A3D18EAA5B83}"/>
              </a:ext>
            </a:extLst>
          </p:cNvPr>
          <p:cNvSpPr>
            <a:spLocks noGrp="1"/>
          </p:cNvSpPr>
          <p:nvPr>
            <p:ph type="title"/>
          </p:nvPr>
        </p:nvSpPr>
        <p:spPr/>
        <p:txBody>
          <a:bodyPr/>
          <a:lstStyle/>
          <a:p>
            <a:r>
              <a:rPr lang="en-GB" dirty="0"/>
              <a:t>Example: Two-agent Grid World</a:t>
            </a:r>
          </a:p>
        </p:txBody>
      </p:sp>
      <p:sp>
        <p:nvSpPr>
          <p:cNvPr id="3" name="Content Placeholder 2">
            <a:extLst>
              <a:ext uri="{FF2B5EF4-FFF2-40B4-BE49-F238E27FC236}">
                <a16:creationId xmlns:a16="http://schemas.microsoft.com/office/drawing/2014/main" id="{6E1347D3-FA86-3E4F-8F3E-3C1A82F8D6BF}"/>
              </a:ext>
            </a:extLst>
          </p:cNvPr>
          <p:cNvSpPr>
            <a:spLocks noGrp="1"/>
          </p:cNvSpPr>
          <p:nvPr>
            <p:ph idx="1"/>
          </p:nvPr>
        </p:nvSpPr>
        <p:spPr/>
        <p:txBody>
          <a:bodyPr/>
          <a:lstStyle/>
          <a:p>
            <a:r>
              <a:rPr lang="en-GB" dirty="0"/>
              <a:t>Agents: two</a:t>
            </a:r>
          </a:p>
          <a:p>
            <a:r>
              <a:rPr lang="en-GB" dirty="0"/>
              <a:t>States: grid cell pairs</a:t>
            </a:r>
          </a:p>
          <a:p>
            <a:r>
              <a:rPr lang="en-GB" dirty="0"/>
              <a:t>Actions: move U, D, L, R, stay</a:t>
            </a:r>
          </a:p>
          <a:p>
            <a:r>
              <a:rPr lang="en-GB" dirty="0"/>
              <a:t>Transitions: noisy</a:t>
            </a:r>
          </a:p>
          <a:p>
            <a:r>
              <a:rPr lang="en-GB" dirty="0"/>
              <a:t>Observations: cell occupancy in the directions of the red lines</a:t>
            </a:r>
          </a:p>
          <a:p>
            <a:r>
              <a:rPr lang="en-GB" dirty="0"/>
              <a:t>Rewards: negative unless sharing the same square</a:t>
            </a:r>
          </a:p>
        </p:txBody>
      </p:sp>
      <p:sp>
        <p:nvSpPr>
          <p:cNvPr id="6" name="Date Placeholder 5">
            <a:extLst>
              <a:ext uri="{FF2B5EF4-FFF2-40B4-BE49-F238E27FC236}">
                <a16:creationId xmlns:a16="http://schemas.microsoft.com/office/drawing/2014/main" id="{17367213-B6C4-B647-ACA7-87B7E339D860}"/>
              </a:ext>
            </a:extLst>
          </p:cNvPr>
          <p:cNvSpPr>
            <a:spLocks noGrp="1"/>
          </p:cNvSpPr>
          <p:nvPr>
            <p:ph type="dt" sz="half" idx="2"/>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EC2974DA-BF13-6D2A-97A8-27455ABBA2B2}"/>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0712649C-8F87-3942-8364-B28D29933196}"/>
              </a:ext>
            </a:extLst>
          </p:cNvPr>
          <p:cNvSpPr>
            <a:spLocks noGrp="1"/>
          </p:cNvSpPr>
          <p:nvPr>
            <p:ph type="sldNum" sz="quarter" idx="4"/>
          </p:nvPr>
        </p:nvSpPr>
        <p:spPr/>
        <p:txBody>
          <a:bodyPr/>
          <a:lstStyle/>
          <a:p>
            <a:fld id="{67C9959E-8E6B-B04C-9955-EA096F41CA7A}" type="slidenum">
              <a:rPr lang="en-GB" smtClean="0"/>
              <a:t>31</a:t>
            </a:fld>
            <a:endParaRPr lang="en-GB"/>
          </a:p>
        </p:txBody>
      </p:sp>
      <p:pic>
        <p:nvPicPr>
          <p:cNvPr id="5" name="Picture 4">
            <a:extLst>
              <a:ext uri="{FF2B5EF4-FFF2-40B4-BE49-F238E27FC236}">
                <a16:creationId xmlns:a16="http://schemas.microsoft.com/office/drawing/2014/main" id="{551FEFDC-4BD5-984F-B143-35C64823B7FA}"/>
              </a:ext>
            </a:extLst>
          </p:cNvPr>
          <p:cNvPicPr>
            <a:picLocks noChangeAspect="1"/>
          </p:cNvPicPr>
          <p:nvPr/>
        </p:nvPicPr>
        <p:blipFill rotWithShape="1">
          <a:blip r:embed="rId2"/>
          <a:srcRect l="1078" t="1560" r="44172" b="1110"/>
          <a:stretch/>
        </p:blipFill>
        <p:spPr>
          <a:xfrm>
            <a:off x="8639310" y="1665066"/>
            <a:ext cx="3192365" cy="3317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34278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3BF0-1D87-974F-977D-9D0385B19E4D}"/>
              </a:ext>
            </a:extLst>
          </p:cNvPr>
          <p:cNvSpPr>
            <a:spLocks noGrp="1"/>
          </p:cNvSpPr>
          <p:nvPr>
            <p:ph type="title"/>
          </p:nvPr>
        </p:nvSpPr>
        <p:spPr/>
        <p:txBody>
          <a:bodyPr/>
          <a:lstStyle/>
          <a:p>
            <a:r>
              <a:rPr lang="en-GB" dirty="0"/>
              <a:t>Example: The Dec-Tiger Problem</a:t>
            </a:r>
          </a:p>
        </p:txBody>
      </p:sp>
      <p:sp>
        <p:nvSpPr>
          <p:cNvPr id="3" name="Content Placeholder 2">
            <a:extLst>
              <a:ext uri="{FF2B5EF4-FFF2-40B4-BE49-F238E27FC236}">
                <a16:creationId xmlns:a16="http://schemas.microsoft.com/office/drawing/2014/main" id="{78A708C7-A819-7F47-91E4-440D96FD61EE}"/>
              </a:ext>
            </a:extLst>
          </p:cNvPr>
          <p:cNvSpPr>
            <a:spLocks noGrp="1"/>
          </p:cNvSpPr>
          <p:nvPr>
            <p:ph idx="1"/>
          </p:nvPr>
        </p:nvSpPr>
        <p:spPr/>
        <p:txBody>
          <a:bodyPr/>
          <a:lstStyle/>
          <a:p>
            <a:r>
              <a:rPr lang="en-GB" dirty="0"/>
              <a:t>A toy problem: </a:t>
            </a:r>
            <a:r>
              <a:rPr lang="en-GB" i="1" dirty="0"/>
              <a:t>decentralized tiger</a:t>
            </a:r>
          </a:p>
          <a:p>
            <a:r>
              <a:rPr lang="en-GB" dirty="0"/>
              <a:t>State space: </a:t>
            </a:r>
          </a:p>
          <a:p>
            <a:pPr lvl="1"/>
            <a:r>
              <a:rPr lang="en-GB" dirty="0"/>
              <a:t>Position of tiger behind one of two doors (left / right)</a:t>
            </a:r>
          </a:p>
          <a:p>
            <a:pPr lvl="1"/>
            <a:r>
              <a:rPr lang="en-GB" dirty="0"/>
              <a:t>Treasure behind other door</a:t>
            </a:r>
          </a:p>
          <a:p>
            <a:r>
              <a:rPr lang="en-GB" dirty="0"/>
              <a:t>Reward:</a:t>
            </a:r>
          </a:p>
          <a:p>
            <a:pPr lvl="1"/>
            <a:r>
              <a:rPr lang="en-GB" dirty="0"/>
              <a:t>Opening correct door: both receive treasure</a:t>
            </a:r>
          </a:p>
          <a:p>
            <a:pPr lvl="1"/>
            <a:r>
              <a:rPr lang="en-GB" dirty="0"/>
              <a:t>Opening wrong door: both get attacked by a tiger</a:t>
            </a:r>
          </a:p>
          <a:p>
            <a:r>
              <a:rPr lang="en-GB" dirty="0"/>
              <a:t>Actions: Agents can open a door, or listen </a:t>
            </a:r>
          </a:p>
          <a:p>
            <a:pPr lvl="1"/>
            <a:r>
              <a:rPr lang="en-GB" dirty="0"/>
              <a:t>After opening a door, game is reset with tiger behind a randomly chosen door</a:t>
            </a:r>
          </a:p>
          <a:p>
            <a:r>
              <a:rPr lang="en-GB" dirty="0"/>
              <a:t>Observations: Two noisy observations: hear tiger left or right</a:t>
            </a:r>
          </a:p>
          <a:p>
            <a:r>
              <a:rPr lang="en-GB" dirty="0"/>
              <a:t>Agents do not know the other’s actions or observations</a:t>
            </a:r>
          </a:p>
          <a:p>
            <a:endParaRPr lang="en-GB" dirty="0"/>
          </a:p>
        </p:txBody>
      </p:sp>
      <p:sp>
        <p:nvSpPr>
          <p:cNvPr id="6" name="Date Placeholder 5">
            <a:extLst>
              <a:ext uri="{FF2B5EF4-FFF2-40B4-BE49-F238E27FC236}">
                <a16:creationId xmlns:a16="http://schemas.microsoft.com/office/drawing/2014/main" id="{7A0C4805-0127-5648-899A-5D4E0B21C2D0}"/>
              </a:ext>
            </a:extLst>
          </p:cNvPr>
          <p:cNvSpPr>
            <a:spLocks noGrp="1"/>
          </p:cNvSpPr>
          <p:nvPr>
            <p:ph type="dt" sz="half" idx="2"/>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5E12DE01-16C1-5363-197A-D9D0004A2042}"/>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69C86B3C-4FA5-494E-A85A-5EA1A095A8FB}"/>
              </a:ext>
            </a:extLst>
          </p:cNvPr>
          <p:cNvSpPr>
            <a:spLocks noGrp="1"/>
          </p:cNvSpPr>
          <p:nvPr>
            <p:ph type="sldNum" sz="quarter" idx="4"/>
          </p:nvPr>
        </p:nvSpPr>
        <p:spPr/>
        <p:txBody>
          <a:bodyPr/>
          <a:lstStyle/>
          <a:p>
            <a:fld id="{67C9959E-8E6B-B04C-9955-EA096F41CA7A}" type="slidenum">
              <a:rPr lang="en-GB" smtClean="0"/>
              <a:t>32</a:t>
            </a:fld>
            <a:endParaRPr lang="en-GB"/>
          </a:p>
        </p:txBody>
      </p:sp>
      <p:pic>
        <p:nvPicPr>
          <p:cNvPr id="5" name="Picture 4">
            <a:extLst>
              <a:ext uri="{FF2B5EF4-FFF2-40B4-BE49-F238E27FC236}">
                <a16:creationId xmlns:a16="http://schemas.microsoft.com/office/drawing/2014/main" id="{3EA17F6D-1B35-4246-AF8E-3BA36C852073}"/>
              </a:ext>
            </a:extLst>
          </p:cNvPr>
          <p:cNvPicPr>
            <a:picLocks noChangeAspect="1"/>
          </p:cNvPicPr>
          <p:nvPr/>
        </p:nvPicPr>
        <p:blipFill>
          <a:blip r:embed="rId2"/>
          <a:stretch>
            <a:fillRect/>
          </a:stretch>
        </p:blipFill>
        <p:spPr>
          <a:xfrm>
            <a:off x="9100267" y="1665066"/>
            <a:ext cx="2731408" cy="2414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0698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089B-B4AB-46AE-7E73-C4E459A9DCB7}"/>
              </a:ext>
            </a:extLst>
          </p:cNvPr>
          <p:cNvSpPr>
            <a:spLocks noGrp="1"/>
          </p:cNvSpPr>
          <p:nvPr>
            <p:ph type="title"/>
          </p:nvPr>
        </p:nvSpPr>
        <p:spPr/>
        <p:txBody>
          <a:bodyPr/>
          <a:lstStyle/>
          <a:p>
            <a:r>
              <a:rPr lang="en-DE" dirty="0"/>
              <a:t>Worst-case Complexity of DecPOMDP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C9428E-C391-82DC-31D9-41A8BF9EC1BD}"/>
                  </a:ext>
                </a:extLst>
              </p:cNvPr>
              <p:cNvSpPr>
                <a:spLocks noGrp="1"/>
              </p:cNvSpPr>
              <p:nvPr>
                <p:ph sz="half" idx="1"/>
              </p:nvPr>
            </p:nvSpPr>
            <p:spPr/>
            <p:txBody>
              <a:bodyPr/>
              <a:lstStyle/>
              <a:p>
                <a:r>
                  <a:rPr lang="en-GB" dirty="0"/>
                  <a:t>Space complexity</a:t>
                </a:r>
              </a:p>
              <a:p>
                <a:pPr lvl="1"/>
                <a:r>
                  <a:rPr lang="en-GB" dirty="0"/>
                  <a:t>Transition model: </a:t>
                </a:r>
                <a14:m>
                  <m:oMath xmlns:m="http://schemas.openxmlformats.org/officeDocument/2006/math">
                    <m:r>
                      <a:rPr lang="en-GB" b="0" i="1" smtClean="0">
                        <a:latin typeface="Cambria Math" panose="02040503050406030204" pitchFamily="18" charset="0"/>
                        <a:ea typeface="Cambria Math" panose="02040503050406030204" pitchFamily="18" charset="0"/>
                      </a:rPr>
                      <m:t>𝒪</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𝑎</m:t>
                            </m:r>
                          </m:e>
                          <m:sup>
                            <m:r>
                              <a:rPr lang="en-GB" b="0" i="1" smtClean="0">
                                <a:latin typeface="Cambria Math" panose="02040503050406030204" pitchFamily="18" charset="0"/>
                                <a:ea typeface="Cambria Math" panose="02040503050406030204" pitchFamily="18" charset="0"/>
                              </a:rPr>
                              <m:t>𝑁</m:t>
                            </m:r>
                          </m:sup>
                        </m:sSup>
                      </m:e>
                    </m:d>
                  </m:oMath>
                </a14:m>
                <a:endParaRPr lang="en-GB" dirty="0"/>
              </a:p>
              <a:p>
                <a:pPr lvl="1"/>
                <a:r>
                  <a:rPr lang="en-GB" dirty="0"/>
                  <a:t>Sensor model: </a:t>
                </a:r>
                <a14:m>
                  <m:oMath xmlns:m="http://schemas.openxmlformats.org/officeDocument/2006/math">
                    <m:r>
                      <a:rPr lang="en-GB" b="0" i="1" smtClean="0">
                        <a:latin typeface="Cambria Math" panose="02040503050406030204" pitchFamily="18" charset="0"/>
                        <a:ea typeface="Cambria Math" panose="02040503050406030204" pitchFamily="18" charset="0"/>
                      </a:rPr>
                      <m:t>𝒪</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𝑜</m:t>
                            </m:r>
                          </m:e>
                          <m:sup>
                            <m:r>
                              <a:rPr lang="en-GB" b="0" i="1" smtClean="0">
                                <a:latin typeface="Cambria Math" panose="02040503050406030204" pitchFamily="18" charset="0"/>
                                <a:ea typeface="Cambria Math" panose="02040503050406030204" pitchFamily="18" charset="0"/>
                              </a:rPr>
                              <m:t>𝑁</m:t>
                            </m:r>
                          </m:sup>
                        </m:sSup>
                      </m:e>
                    </m:d>
                  </m:oMath>
                </a14:m>
                <a:r>
                  <a:rPr lang="en-GB" dirty="0"/>
                  <a:t> or </a:t>
                </a:r>
                <a14:m>
                  <m:oMath xmlns:m="http://schemas.openxmlformats.org/officeDocument/2006/math">
                    <m:r>
                      <a:rPr lang="en-GB" i="1" smtClean="0">
                        <a:latin typeface="Cambria Math" panose="02040503050406030204" pitchFamily="18" charset="0"/>
                        <a:ea typeface="Cambria Math" panose="02040503050406030204" pitchFamily="18" charset="0"/>
                      </a:rPr>
                      <m:t>𝒪</m:t>
                    </m:r>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r>
                          <a:rPr lang="en-GB"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𝑜</m:t>
                            </m:r>
                          </m:e>
                          <m:sup>
                            <m:r>
                              <a:rPr lang="en-GB" b="0" i="1" smtClean="0">
                                <a:latin typeface="Cambria Math" panose="02040503050406030204" pitchFamily="18" charset="0"/>
                                <a:ea typeface="Cambria Math" panose="02040503050406030204" pitchFamily="18" charset="0"/>
                              </a:rPr>
                              <m:t>𝑁</m:t>
                            </m:r>
                          </m:sup>
                        </m:sSup>
                        <m:r>
                          <a:rPr lang="en-GB"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𝑎</m:t>
                            </m:r>
                          </m:e>
                          <m:sup>
                            <m:r>
                              <a:rPr lang="en-GB" b="0" i="1" smtClean="0">
                                <a:latin typeface="Cambria Math" panose="02040503050406030204" pitchFamily="18" charset="0"/>
                                <a:ea typeface="Cambria Math" panose="02040503050406030204" pitchFamily="18" charset="0"/>
                              </a:rPr>
                              <m:t>𝑁</m:t>
                            </m:r>
                          </m:sup>
                        </m:sSup>
                      </m:e>
                    </m:d>
                  </m:oMath>
                </a14:m>
                <a:endParaRPr lang="en-GB" dirty="0"/>
              </a:p>
              <a:p>
                <a:pPr lvl="1"/>
                <a:r>
                  <a:rPr lang="en-GB" dirty="0"/>
                  <a:t>Reward function: </a:t>
                </a:r>
                <a14:m>
                  <m:oMath xmlns:m="http://schemas.openxmlformats.org/officeDocument/2006/math">
                    <m:r>
                      <a:rPr lang="en-GB" b="0" i="1" smtClean="0">
                        <a:latin typeface="Cambria Math" panose="02040503050406030204" pitchFamily="18" charset="0"/>
                        <a:ea typeface="Cambria Math" panose="02040503050406030204" pitchFamily="18" charset="0"/>
                      </a:rPr>
                      <m:t>𝒪</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e>
                    </m:d>
                  </m:oMath>
                </a14:m>
                <a:r>
                  <a:rPr lang="en-GB" dirty="0"/>
                  <a:t> or </a:t>
                </a:r>
                <a14:m>
                  <m:oMath xmlns:m="http://schemas.openxmlformats.org/officeDocument/2006/math">
                    <m:r>
                      <a:rPr lang="en-GB" i="1" smtClean="0">
                        <a:latin typeface="Cambria Math" panose="02040503050406030204" pitchFamily="18" charset="0"/>
                        <a:ea typeface="Cambria Math" panose="02040503050406030204" pitchFamily="18" charset="0"/>
                      </a:rPr>
                      <m:t>𝒪</m:t>
                    </m:r>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r>
                          <a:rPr lang="en-GB"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𝑎</m:t>
                            </m:r>
                          </m:e>
                          <m:sup>
                            <m:r>
                              <a:rPr lang="en-GB" b="0" i="1" smtClean="0">
                                <a:latin typeface="Cambria Math" panose="02040503050406030204" pitchFamily="18" charset="0"/>
                                <a:ea typeface="Cambria Math" panose="02040503050406030204" pitchFamily="18" charset="0"/>
                              </a:rPr>
                              <m:t>𝑁</m:t>
                            </m:r>
                          </m:sup>
                        </m:sSup>
                      </m:e>
                    </m:d>
                  </m:oMath>
                </a14:m>
                <a:endParaRPr lang="en-GB" dirty="0"/>
              </a:p>
              <a:p>
                <a:endParaRPr lang="en-GB" dirty="0"/>
              </a:p>
              <a:p>
                <a:r>
                  <a:rPr lang="en-GB" dirty="0"/>
                  <a:t>Runtime complexity of brute-force search</a:t>
                </a:r>
              </a:p>
              <a:p>
                <a:pPr lvl="1"/>
                <a:endParaRPr lang="en-GB" dirty="0"/>
              </a:p>
              <a:p>
                <a:pPr lvl="1"/>
                <a:r>
                  <a:rPr lang="en-GB" dirty="0"/>
                  <a:t>Evaluation cost of a joint policy: </a:t>
                </a:r>
                <a14:m>
                  <m:oMath xmlns:m="http://schemas.openxmlformats.org/officeDocument/2006/math">
                    <m:r>
                      <a:rPr lang="en-GB" b="0" i="1" smtClean="0">
                        <a:latin typeface="Cambria Math" panose="02040503050406030204" pitchFamily="18" charset="0"/>
                        <a:ea typeface="Cambria Math" panose="02040503050406030204" pitchFamily="18" charset="0"/>
                      </a:rPr>
                      <m:t>𝒪</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𝑜</m:t>
                            </m:r>
                          </m:e>
                          <m:sup>
                            <m:r>
                              <a:rPr lang="en-GB" b="0" i="1" smtClean="0">
                                <a:latin typeface="Cambria Math" panose="02040503050406030204" pitchFamily="18" charset="0"/>
                                <a:ea typeface="Cambria Math" panose="02040503050406030204" pitchFamily="18" charset="0"/>
                              </a:rPr>
                              <m:t>𝑁h</m:t>
                            </m:r>
                          </m:sup>
                        </m:sSup>
                      </m:e>
                    </m:d>
                  </m:oMath>
                </a14:m>
                <a:endParaRPr lang="en-GB" dirty="0"/>
              </a:p>
              <a:p>
                <a:pPr lvl="2"/>
                <a:endParaRPr lang="en-GB" dirty="0"/>
              </a:p>
              <a:p>
                <a:pPr lvl="1"/>
                <a:r>
                  <a:rPr lang="en-GB" dirty="0"/>
                  <a:t>Policy space: </a:t>
                </a:r>
                <a14:m>
                  <m:oMath xmlns:m="http://schemas.openxmlformats.org/officeDocument/2006/math">
                    <m:r>
                      <a:rPr lang="en-GB" b="0" i="1" smtClean="0">
                        <a:latin typeface="Cambria Math" panose="02040503050406030204" pitchFamily="18" charset="0"/>
                        <a:ea typeface="Cambria Math" panose="02040503050406030204" pitchFamily="18" charset="0"/>
                      </a:rPr>
                      <m:t>𝒪</m:t>
                    </m:r>
                  </m:oMath>
                </a14:m>
                <a:endParaRPr lang="en-GB" dirty="0"/>
              </a:p>
            </p:txBody>
          </p:sp>
        </mc:Choice>
        <mc:Fallback xmlns="">
          <p:sp>
            <p:nvSpPr>
              <p:cNvPr id="3" name="Content Placeholder 2">
                <a:extLst>
                  <a:ext uri="{FF2B5EF4-FFF2-40B4-BE49-F238E27FC236}">
                    <a16:creationId xmlns:a16="http://schemas.microsoft.com/office/drawing/2014/main" id="{7EC9428E-C391-82DC-31D9-41A8BF9EC1BD}"/>
                  </a:ext>
                </a:extLst>
              </p:cNvPr>
              <p:cNvSpPr>
                <a:spLocks noGrp="1" noRot="1" noChangeAspect="1" noMove="1" noResize="1" noEditPoints="1" noAdjustHandles="1" noChangeArrowheads="1" noChangeShapeType="1" noTextEdit="1"/>
              </p:cNvSpPr>
              <p:nvPr>
                <p:ph sz="half" idx="1"/>
              </p:nvPr>
            </p:nvSpPr>
            <p:spPr>
              <a:blipFill>
                <a:blip r:embed="rId2"/>
                <a:stretch>
                  <a:fillRect l="-3256" t="-2985" r="-2558"/>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3DA523E-FF51-2A0E-3A29-DD73613914C0}"/>
                  </a:ext>
                </a:extLst>
              </p:cNvPr>
              <p:cNvSpPr>
                <a:spLocks noGrp="1"/>
              </p:cNvSpPr>
              <p:nvPr>
                <p:ph sz="half" idx="2"/>
              </p:nvPr>
            </p:nvSpPr>
            <p:spPr/>
            <p:txBody>
              <a:bodyPr/>
              <a:lstStyle/>
              <a:p>
                <a:r>
                  <a:rPr lang="en-GB" dirty="0"/>
                  <a:t>Notations</a:t>
                </a:r>
              </a:p>
              <a:p>
                <a:pPr lvl="1"/>
                <a14:m>
                  <m:oMath xmlns:m="http://schemas.openxmlformats.org/officeDocument/2006/math">
                    <m:r>
                      <a:rPr lang="en-GB" b="0" i="1" smtClean="0">
                        <a:latin typeface="Cambria Math" panose="02040503050406030204" pitchFamily="18" charset="0"/>
                        <a:ea typeface="Cambria Math" panose="02040503050406030204" pitchFamily="18" charset="0"/>
                      </a:rPr>
                      <m:t>𝑠</m:t>
                    </m:r>
                    <m:r>
                      <a:rPr lang="en-GB" b="0" i="1" smtClean="0">
                        <a:latin typeface="Cambria Math" panose="02040503050406030204" pitchFamily="18" charset="0"/>
                        <a:ea typeface="Cambria Math" panose="02040503050406030204" pitchFamily="18" charset="0"/>
                      </a:rPr>
                      <m:t>=</m:t>
                    </m:r>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𝑆</m:t>
                        </m:r>
                      </m:e>
                    </m:d>
                  </m:oMath>
                </a14:m>
                <a:r>
                  <a:rPr lang="en-GB" b="0" dirty="0">
                    <a:ea typeface="Cambria Math" panose="02040503050406030204" pitchFamily="18" charset="0"/>
                  </a:rPr>
                  <a:t> </a:t>
                </a:r>
              </a:p>
              <a:p>
                <a:pPr lvl="2"/>
                <a:r>
                  <a:rPr lang="en-GB" b="0" dirty="0">
                    <a:ea typeface="Cambria Math" panose="02040503050406030204" pitchFamily="18" charset="0"/>
                  </a:rPr>
                  <a:t>State space size</a:t>
                </a:r>
              </a:p>
              <a:p>
                <a:pPr lvl="1"/>
                <a14:m>
                  <m:oMath xmlns:m="http://schemas.openxmlformats.org/officeDocument/2006/math">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func>
                      <m:funcPr>
                        <m:ctrlPr>
                          <a:rPr lang="en-GB" b="0" i="1" smtClean="0">
                            <a:latin typeface="Cambria Math" panose="02040503050406030204" pitchFamily="18" charset="0"/>
                            <a:ea typeface="Cambria Math" panose="02040503050406030204" pitchFamily="18" charset="0"/>
                          </a:rPr>
                        </m:ctrlPr>
                      </m:funcPr>
                      <m:fName>
                        <m:limLow>
                          <m:limLowPr>
                            <m:ctrlPr>
                              <a:rPr lang="en-GB" b="0" i="1" smtClean="0">
                                <a:latin typeface="Cambria Math" panose="02040503050406030204" pitchFamily="18" charset="0"/>
                                <a:ea typeface="Cambria Math" panose="02040503050406030204" pitchFamily="18" charset="0"/>
                              </a:rPr>
                            </m:ctrlPr>
                          </m:limLowPr>
                          <m:e>
                            <m:r>
                              <m:rPr>
                                <m:sty m:val="p"/>
                              </m:rPr>
                              <a:rPr lang="en-GB" b="0" i="0" smtClean="0">
                                <a:latin typeface="Cambria Math" panose="02040503050406030204" pitchFamily="18" charset="0"/>
                                <a:ea typeface="Cambria Math" panose="02040503050406030204" pitchFamily="18" charset="0"/>
                              </a:rPr>
                              <m:t>max</m:t>
                            </m:r>
                          </m:e>
                          <m:lim>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𝐼</m:t>
                            </m:r>
                          </m:lim>
                        </m:limLow>
                      </m:fName>
                      <m:e>
                        <m:d>
                          <m:dPr>
                            <m:begChr m:val="|"/>
                            <m:endChr m:val="|"/>
                            <m:ctrlPr>
                              <a:rPr lang="en-GB"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𝐴</m:t>
                                </m:r>
                              </m:e>
                              <m:sub>
                                <m:r>
                                  <a:rPr lang="en-GB" b="0" i="1" smtClean="0">
                                    <a:latin typeface="Cambria Math" panose="02040503050406030204" pitchFamily="18" charset="0"/>
                                    <a:ea typeface="Cambria Math" panose="02040503050406030204" pitchFamily="18" charset="0"/>
                                  </a:rPr>
                                  <m:t>𝑖</m:t>
                                </m:r>
                              </m:sub>
                            </m:sSub>
                          </m:e>
                        </m:d>
                      </m:e>
                    </m:func>
                  </m:oMath>
                </a14:m>
                <a:r>
                  <a:rPr lang="en-GB" dirty="0"/>
                  <a:t> </a:t>
                </a:r>
              </a:p>
              <a:p>
                <a:pPr lvl="2"/>
                <a:r>
                  <a:rPr lang="en-GB" dirty="0"/>
                  <a:t>Largest individual action space size</a:t>
                </a:r>
              </a:p>
              <a:p>
                <a:pPr lvl="1"/>
                <a14:m>
                  <m:oMath xmlns:m="http://schemas.openxmlformats.org/officeDocument/2006/math">
                    <m:r>
                      <a:rPr lang="en-GB" b="0" i="1" smtClean="0">
                        <a:latin typeface="Cambria Math" panose="02040503050406030204" pitchFamily="18" charset="0"/>
                        <a:ea typeface="Cambria Math" panose="02040503050406030204" pitchFamily="18" charset="0"/>
                      </a:rPr>
                      <m:t>𝑜</m:t>
                    </m:r>
                    <m:r>
                      <a:rPr lang="en-GB" b="0" i="1" smtClean="0">
                        <a:latin typeface="Cambria Math" panose="02040503050406030204" pitchFamily="18" charset="0"/>
                        <a:ea typeface="Cambria Math" panose="02040503050406030204" pitchFamily="18" charset="0"/>
                      </a:rPr>
                      <m:t>=</m:t>
                    </m:r>
                    <m:func>
                      <m:funcPr>
                        <m:ctrlPr>
                          <a:rPr lang="en-GB" b="0" i="1" smtClean="0">
                            <a:latin typeface="Cambria Math" panose="02040503050406030204" pitchFamily="18" charset="0"/>
                            <a:ea typeface="Cambria Math" panose="02040503050406030204" pitchFamily="18" charset="0"/>
                          </a:rPr>
                        </m:ctrlPr>
                      </m:funcPr>
                      <m:fName>
                        <m:limLow>
                          <m:limLowPr>
                            <m:ctrlPr>
                              <a:rPr lang="en-GB" b="0" i="1" smtClean="0">
                                <a:latin typeface="Cambria Math" panose="02040503050406030204" pitchFamily="18" charset="0"/>
                                <a:ea typeface="Cambria Math" panose="02040503050406030204" pitchFamily="18" charset="0"/>
                              </a:rPr>
                            </m:ctrlPr>
                          </m:limLowPr>
                          <m:e>
                            <m:r>
                              <m:rPr>
                                <m:sty m:val="p"/>
                              </m:rPr>
                              <a:rPr lang="en-GB" b="0" i="0" smtClean="0">
                                <a:latin typeface="Cambria Math" panose="02040503050406030204" pitchFamily="18" charset="0"/>
                                <a:ea typeface="Cambria Math" panose="02040503050406030204" pitchFamily="18" charset="0"/>
                              </a:rPr>
                              <m:t>max</m:t>
                            </m:r>
                          </m:e>
                          <m:lim>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𝐼</m:t>
                            </m:r>
                          </m:lim>
                        </m:limLow>
                      </m:fName>
                      <m:e>
                        <m:d>
                          <m:dPr>
                            <m:begChr m:val="|"/>
                            <m:endChr m:val="|"/>
                            <m:ctrlPr>
                              <a:rPr lang="en-GB"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𝑂</m:t>
                                </m:r>
                              </m:e>
                              <m:sub>
                                <m:r>
                                  <a:rPr lang="en-GB" b="0" i="1" smtClean="0">
                                    <a:latin typeface="Cambria Math" panose="02040503050406030204" pitchFamily="18" charset="0"/>
                                    <a:ea typeface="Cambria Math" panose="02040503050406030204" pitchFamily="18" charset="0"/>
                                  </a:rPr>
                                  <m:t>𝑖</m:t>
                                </m:r>
                              </m:sub>
                            </m:sSub>
                          </m:e>
                        </m:d>
                      </m:e>
                    </m:func>
                  </m:oMath>
                </a14:m>
                <a:r>
                  <a:rPr lang="en-GB" dirty="0"/>
                  <a:t> </a:t>
                </a:r>
              </a:p>
              <a:p>
                <a:pPr lvl="2"/>
                <a:r>
                  <a:rPr lang="en-GB" dirty="0"/>
                  <a:t>Largest individual observation space size</a:t>
                </a:r>
              </a:p>
              <a:p>
                <a:pPr lvl="1"/>
                <a14:m>
                  <m:oMath xmlns:m="http://schemas.openxmlformats.org/officeDocument/2006/math">
                    <m:r>
                      <a:rPr lang="en-GB" b="0" i="1" smtClean="0">
                        <a:latin typeface="Cambria Math" panose="02040503050406030204" pitchFamily="18" charset="0"/>
                      </a:rPr>
                      <m:t>h</m:t>
                    </m:r>
                  </m:oMath>
                </a14:m>
                <a:r>
                  <a:rPr lang="en-GB" dirty="0"/>
                  <a:t> </a:t>
                </a:r>
              </a:p>
              <a:p>
                <a:pPr lvl="2"/>
                <a:r>
                  <a:rPr lang="en-GB" dirty="0"/>
                  <a:t>Horizon</a:t>
                </a:r>
              </a:p>
              <a:p>
                <a:pPr lvl="1"/>
                <a14:m>
                  <m:oMath xmlns:m="http://schemas.openxmlformats.org/officeDocument/2006/math">
                    <m:r>
                      <a:rPr lang="en-GB" i="1" dirty="0" smtClean="0">
                        <a:latin typeface="Cambria Math" panose="02040503050406030204" pitchFamily="18" charset="0"/>
                      </a:rPr>
                      <m:t>𝑁</m:t>
                    </m:r>
                  </m:oMath>
                </a14:m>
                <a:endParaRPr lang="en-GB" dirty="0"/>
              </a:p>
              <a:p>
                <a:pPr lvl="2"/>
                <a:r>
                  <a:rPr lang="en-GB" dirty="0"/>
                  <a:t>Number of agents</a:t>
                </a:r>
              </a:p>
              <a:p>
                <a:endParaRPr lang="en-DE" dirty="0"/>
              </a:p>
            </p:txBody>
          </p:sp>
        </mc:Choice>
        <mc:Fallback xmlns="">
          <p:sp>
            <p:nvSpPr>
              <p:cNvPr id="7" name="Content Placeholder 6">
                <a:extLst>
                  <a:ext uri="{FF2B5EF4-FFF2-40B4-BE49-F238E27FC236}">
                    <a16:creationId xmlns:a16="http://schemas.microsoft.com/office/drawing/2014/main" id="{C3DA523E-FF51-2A0E-3A29-DD73613914C0}"/>
                  </a:ext>
                </a:extLst>
              </p:cNvPr>
              <p:cNvSpPr>
                <a:spLocks noGrp="1" noRot="1" noChangeAspect="1" noMove="1" noResize="1" noEditPoints="1" noAdjustHandles="1" noChangeArrowheads="1" noChangeShapeType="1" noTextEdit="1"/>
              </p:cNvSpPr>
              <p:nvPr>
                <p:ph sz="half" idx="2"/>
              </p:nvPr>
            </p:nvSpPr>
            <p:spPr>
              <a:blipFill>
                <a:blip r:embed="rId3"/>
                <a:stretch>
                  <a:fillRect l="-2955" t="-2985"/>
                </a:stretch>
              </a:blipFill>
            </p:spPr>
            <p:txBody>
              <a:bodyPr/>
              <a:lstStyle/>
              <a:p>
                <a:r>
                  <a:rPr lang="en-DE">
                    <a:noFill/>
                  </a:rPr>
                  <a:t> </a:t>
                </a:r>
              </a:p>
            </p:txBody>
          </p:sp>
        </mc:Fallback>
      </mc:AlternateContent>
      <p:sp>
        <p:nvSpPr>
          <p:cNvPr id="4" name="Date Placeholder 3">
            <a:extLst>
              <a:ext uri="{FF2B5EF4-FFF2-40B4-BE49-F238E27FC236}">
                <a16:creationId xmlns:a16="http://schemas.microsoft.com/office/drawing/2014/main" id="{087CA3E2-078C-0849-0D02-B6756846527F}"/>
              </a:ext>
            </a:extLst>
          </p:cNvPr>
          <p:cNvSpPr>
            <a:spLocks noGrp="1"/>
          </p:cNvSpPr>
          <p:nvPr>
            <p:ph type="dt" sz="half" idx="10"/>
          </p:nvPr>
        </p:nvSpPr>
        <p:spPr/>
        <p:txBody>
          <a:bodyPr/>
          <a:lstStyle/>
          <a:p>
            <a:r>
              <a:rPr lang="de-DE"/>
              <a:t>Decision Extensions</a:t>
            </a:r>
            <a:endParaRPr lang="de-DE" dirty="0"/>
          </a:p>
        </p:txBody>
      </p:sp>
      <p:sp>
        <p:nvSpPr>
          <p:cNvPr id="5" name="Footer Placeholder 4">
            <a:extLst>
              <a:ext uri="{FF2B5EF4-FFF2-40B4-BE49-F238E27FC236}">
                <a16:creationId xmlns:a16="http://schemas.microsoft.com/office/drawing/2014/main" id="{15FFA637-67AD-C5E2-A431-B997C896933E}"/>
              </a:ext>
            </a:extLst>
          </p:cNvPr>
          <p:cNvSpPr>
            <a:spLocks noGrp="1"/>
          </p:cNvSpPr>
          <p:nvPr>
            <p:ph type="ftr" sz="quarter" idx="3"/>
          </p:nvPr>
        </p:nvSpPr>
        <p:spPr/>
        <p:txBody>
          <a:bodyPr/>
          <a:lstStyle/>
          <a:p>
            <a:r>
              <a:rPr lang="en-GB"/>
              <a:t>T. Braun - APA</a:t>
            </a:r>
          </a:p>
        </p:txBody>
      </p:sp>
      <p:sp>
        <p:nvSpPr>
          <p:cNvPr id="6" name="Slide Number Placeholder 5">
            <a:extLst>
              <a:ext uri="{FF2B5EF4-FFF2-40B4-BE49-F238E27FC236}">
                <a16:creationId xmlns:a16="http://schemas.microsoft.com/office/drawing/2014/main" id="{E6B823B1-7AEF-0EAA-6A0F-BA71CD53B275}"/>
              </a:ext>
            </a:extLst>
          </p:cNvPr>
          <p:cNvSpPr>
            <a:spLocks noGrp="1"/>
          </p:cNvSpPr>
          <p:nvPr>
            <p:ph type="sldNum" sz="quarter" idx="4"/>
          </p:nvPr>
        </p:nvSpPr>
        <p:spPr/>
        <p:txBody>
          <a:bodyPr/>
          <a:lstStyle/>
          <a:p>
            <a:fld id="{67C9959E-8E6B-B04C-9955-EA096F41CA7A}" type="slidenum">
              <a:rPr lang="en-GB" smtClean="0"/>
              <a:t>33</a:t>
            </a:fld>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0C832A-05AD-C645-ED45-843D26080192}"/>
                  </a:ext>
                </a:extLst>
              </p:cNvPr>
              <p:cNvSpPr txBox="1"/>
              <p:nvPr/>
            </p:nvSpPr>
            <p:spPr>
              <a:xfrm>
                <a:off x="2473504" y="4854377"/>
                <a:ext cx="1562864" cy="673646"/>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sz="2200" b="0" i="1" smtClean="0">
                              <a:latin typeface="Cambria Math" panose="02040503050406030204" pitchFamily="18" charset="0"/>
                              <a:ea typeface="Cambria Math" panose="02040503050406030204" pitchFamily="18" charset="0"/>
                            </a:rPr>
                          </m:ctrlPr>
                        </m:dPr>
                        <m:e>
                          <m:sSup>
                            <m:sSupPr>
                              <m:ctrlPr>
                                <a:rPr lang="en-GB" sz="2200" b="0" i="1" smtClean="0">
                                  <a:latin typeface="Cambria Math" panose="02040503050406030204" pitchFamily="18" charset="0"/>
                                  <a:ea typeface="Cambria Math" panose="02040503050406030204" pitchFamily="18" charset="0"/>
                                </a:rPr>
                              </m:ctrlPr>
                            </m:sSupPr>
                            <m:e>
                              <m:r>
                                <a:rPr lang="de-DE" sz="2200" b="0" i="1" smtClean="0">
                                  <a:latin typeface="Cambria Math" panose="02040503050406030204" pitchFamily="18" charset="0"/>
                                  <a:ea typeface="Cambria Math" panose="02040503050406030204" pitchFamily="18" charset="0"/>
                                </a:rPr>
                                <m:t>𝑎</m:t>
                              </m:r>
                            </m:e>
                            <m:sup>
                              <m:f>
                                <m:fPr>
                                  <m:ctrlPr>
                                    <a:rPr lang="de-DE" sz="2200" b="0" i="1" smtClean="0">
                                      <a:latin typeface="Cambria Math" panose="02040503050406030204" pitchFamily="18" charset="0"/>
                                      <a:ea typeface="Cambria Math" panose="02040503050406030204" pitchFamily="18" charset="0"/>
                                    </a:rPr>
                                  </m:ctrlPr>
                                </m:fPr>
                                <m:num>
                                  <m:r>
                                    <a:rPr lang="de-DE" sz="2200" b="0" i="1" smtClean="0">
                                      <a:latin typeface="Cambria Math" panose="02040503050406030204" pitchFamily="18" charset="0"/>
                                      <a:ea typeface="Cambria Math" panose="02040503050406030204" pitchFamily="18" charset="0"/>
                                    </a:rPr>
                                    <m:t>𝑁</m:t>
                                  </m:r>
                                  <m:d>
                                    <m:dPr>
                                      <m:ctrlPr>
                                        <a:rPr lang="de-DE" sz="2200" b="0" i="1" smtClean="0">
                                          <a:latin typeface="Cambria Math" panose="02040503050406030204" pitchFamily="18" charset="0"/>
                                          <a:ea typeface="Cambria Math" panose="02040503050406030204" pitchFamily="18" charset="0"/>
                                        </a:rPr>
                                      </m:ctrlPr>
                                    </m:dPr>
                                    <m:e>
                                      <m:sSup>
                                        <m:sSupPr>
                                          <m:ctrlPr>
                                            <a:rPr lang="de-DE" sz="2200" b="0" i="1" smtClean="0">
                                              <a:latin typeface="Cambria Math" panose="02040503050406030204" pitchFamily="18" charset="0"/>
                                              <a:ea typeface="Cambria Math" panose="02040503050406030204" pitchFamily="18" charset="0"/>
                                            </a:rPr>
                                          </m:ctrlPr>
                                        </m:sSupPr>
                                        <m:e>
                                          <m:r>
                                            <a:rPr lang="de-DE" sz="2200" b="0" i="1" smtClean="0">
                                              <a:latin typeface="Cambria Math" panose="02040503050406030204" pitchFamily="18" charset="0"/>
                                              <a:ea typeface="Cambria Math" panose="02040503050406030204" pitchFamily="18" charset="0"/>
                                            </a:rPr>
                                            <m:t>𝑜</m:t>
                                          </m:r>
                                        </m:e>
                                        <m:sup>
                                          <m:r>
                                            <a:rPr lang="de-DE" sz="2200" b="0" i="1" smtClean="0">
                                              <a:latin typeface="Cambria Math" panose="02040503050406030204" pitchFamily="18" charset="0"/>
                                              <a:ea typeface="Cambria Math" panose="02040503050406030204" pitchFamily="18" charset="0"/>
                                            </a:rPr>
                                            <m:t>h</m:t>
                                          </m:r>
                                        </m:sup>
                                      </m:sSup>
                                      <m:r>
                                        <a:rPr lang="de-DE" sz="2200" b="0" i="1" smtClean="0">
                                          <a:latin typeface="Cambria Math" panose="02040503050406030204" pitchFamily="18" charset="0"/>
                                          <a:ea typeface="Cambria Math" panose="02040503050406030204" pitchFamily="18" charset="0"/>
                                        </a:rPr>
                                        <m:t>−1</m:t>
                                      </m:r>
                                    </m:e>
                                  </m:d>
                                </m:num>
                                <m:den>
                                  <m:r>
                                    <a:rPr lang="de-DE" sz="2200" b="0" i="1" smtClean="0">
                                      <a:latin typeface="Cambria Math" panose="02040503050406030204" pitchFamily="18" charset="0"/>
                                      <a:ea typeface="Cambria Math" panose="02040503050406030204" pitchFamily="18" charset="0"/>
                                    </a:rPr>
                                    <m:t>𝑜</m:t>
                                  </m:r>
                                  <m:r>
                                    <a:rPr lang="de-DE" sz="2200" b="0" i="1" smtClean="0">
                                      <a:latin typeface="Cambria Math" panose="02040503050406030204" pitchFamily="18" charset="0"/>
                                      <a:ea typeface="Cambria Math" panose="02040503050406030204" pitchFamily="18" charset="0"/>
                                    </a:rPr>
                                    <m:t>−1</m:t>
                                  </m:r>
                                </m:den>
                              </m:f>
                            </m:sup>
                          </m:sSup>
                        </m:e>
                      </m:d>
                    </m:oMath>
                  </m:oMathPara>
                </a14:m>
                <a:endParaRPr lang="en-DE" sz="2200" dirty="0"/>
              </a:p>
            </p:txBody>
          </p:sp>
        </mc:Choice>
        <mc:Fallback xmlns="">
          <p:sp>
            <p:nvSpPr>
              <p:cNvPr id="9" name="TextBox 8">
                <a:extLst>
                  <a:ext uri="{FF2B5EF4-FFF2-40B4-BE49-F238E27FC236}">
                    <a16:creationId xmlns:a16="http://schemas.microsoft.com/office/drawing/2014/main" id="{540C832A-05AD-C645-ED45-843D26080192}"/>
                  </a:ext>
                </a:extLst>
              </p:cNvPr>
              <p:cNvSpPr txBox="1">
                <a:spLocks noRot="1" noChangeAspect="1" noMove="1" noResize="1" noEditPoints="1" noAdjustHandles="1" noChangeArrowheads="1" noChangeShapeType="1" noTextEdit="1"/>
              </p:cNvSpPr>
              <p:nvPr/>
            </p:nvSpPr>
            <p:spPr>
              <a:xfrm>
                <a:off x="2473504" y="4854377"/>
                <a:ext cx="1562864" cy="673646"/>
              </a:xfrm>
              <a:prstGeom prst="rect">
                <a:avLst/>
              </a:prstGeom>
              <a:blipFill>
                <a:blip r:embed="rId4"/>
                <a:stretch>
                  <a:fillRect/>
                </a:stretch>
              </a:blipFill>
            </p:spPr>
            <p:txBody>
              <a:bodyPr/>
              <a:lstStyle/>
              <a:p>
                <a:r>
                  <a:rPr lang="en-DE">
                    <a:noFill/>
                  </a:rPr>
                  <a:t> </a:t>
                </a:r>
              </a:p>
            </p:txBody>
          </p:sp>
        </mc:Fallback>
      </mc:AlternateContent>
    </p:spTree>
    <p:extLst>
      <p:ext uri="{BB962C8B-B14F-4D97-AF65-F5344CB8AC3E}">
        <p14:creationId xmlns:p14="http://schemas.microsoft.com/office/powerpoint/2010/main" val="3257438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215F-C5C6-6D4B-A8F6-CCBB0B1C02D6}"/>
              </a:ext>
            </a:extLst>
          </p:cNvPr>
          <p:cNvSpPr>
            <a:spLocks noGrp="1"/>
          </p:cNvSpPr>
          <p:nvPr>
            <p:ph type="title"/>
          </p:nvPr>
        </p:nvSpPr>
        <p:spPr/>
        <p:txBody>
          <a:bodyPr/>
          <a:lstStyle/>
          <a:p>
            <a:r>
              <a:rPr lang="en-GB" dirty="0"/>
              <a:t>Communication?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277682-A972-6F48-A086-78B29A62BAB8}"/>
                  </a:ext>
                </a:extLst>
              </p:cNvPr>
              <p:cNvSpPr>
                <a:spLocks noGrp="1"/>
              </p:cNvSpPr>
              <p:nvPr>
                <p:ph idx="1"/>
              </p:nvPr>
            </p:nvSpPr>
            <p:spPr/>
            <p:txBody>
              <a:bodyPr/>
              <a:lstStyle/>
              <a:p>
                <a:r>
                  <a:rPr lang="en-GB" dirty="0"/>
                  <a:t>Can make working towards a common goal easier</a:t>
                </a:r>
              </a:p>
              <a:p>
                <a:pPr lvl="1"/>
                <a:r>
                  <a:rPr lang="en-GB" dirty="0"/>
                  <a:t>Agents in grid world can communicate their intent (direction of travel)</a:t>
                </a:r>
              </a:p>
              <a:p>
                <a:r>
                  <a:rPr lang="en-GB" dirty="0"/>
                  <a:t>Definitely makes the formalism more complicated</a:t>
                </a:r>
              </a:p>
              <a:p>
                <a:pPr lvl="1"/>
                <a:r>
                  <a:rPr lang="en-GB" dirty="0"/>
                  <a:t>Dec-POMDP with communication (</a:t>
                </a:r>
                <a:r>
                  <a:rPr lang="en-GB" dirty="0">
                    <a:solidFill>
                      <a:schemeClr val="accent1"/>
                    </a:solidFill>
                  </a:rPr>
                  <a:t>Dec-POMDP-Com</a:t>
                </a:r>
                <a:r>
                  <a:rPr lang="en-GB" dirty="0"/>
                  <a:t>)</a:t>
                </a:r>
              </a:p>
              <a:p>
                <a:pPr lvl="2"/>
                <a:r>
                  <a:rPr lang="en-GB" dirty="0"/>
                  <a:t>Dec-POMDP </a:t>
                </a:r>
                <a14:m>
                  <m:oMath xmlns:m="http://schemas.openxmlformats.org/officeDocument/2006/math">
                    <m:d>
                      <m:dPr>
                        <m:ctrlPr>
                          <a:rPr lang="de-DE" altLang="zh-CN" i="1">
                            <a:latin typeface="Cambria Math" panose="02040503050406030204" pitchFamily="18" charset="0"/>
                          </a:rPr>
                        </m:ctrlPr>
                      </m:dPr>
                      <m:e>
                        <m:r>
                          <a:rPr lang="de-DE" altLang="zh-CN" i="1">
                            <a:latin typeface="Cambria Math" panose="02040503050406030204" pitchFamily="18" charset="0"/>
                          </a:rPr>
                          <m:t>𝐼</m:t>
                        </m:r>
                        <m:r>
                          <a:rPr lang="de-DE" altLang="zh-CN" i="1">
                            <a:latin typeface="Cambria Math" panose="02040503050406030204" pitchFamily="18" charset="0"/>
                          </a:rPr>
                          <m:t>,</m:t>
                        </m:r>
                        <m:r>
                          <a:rPr lang="de-DE" altLang="zh-CN" i="1" dirty="0">
                            <a:latin typeface="Cambria Math" panose="02040503050406030204" pitchFamily="18" charset="0"/>
                          </a:rPr>
                          <m:t>𝑆</m:t>
                        </m:r>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en-US" altLang="zh-CN" i="1" dirty="0">
                                        <a:latin typeface="Cambria Math" panose="02040503050406030204" pitchFamily="18" charset="0"/>
                                      </a:rPr>
                                      <m:t>𝐴</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de-DE" altLang="zh-CN" i="1" dirty="0">
                                        <a:latin typeface="Cambria Math" panose="02040503050406030204" pitchFamily="18" charset="0"/>
                                      </a:rPr>
                                      <m:t>𝑂</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i="1" dirty="0">
                            <a:latin typeface="Cambria Math" panose="02040503050406030204" pitchFamily="18" charset="0"/>
                            <a:sym typeface="Symbol" charset="0"/>
                          </a:rPr>
                          <m:t>,</m:t>
                        </m:r>
                        <m:r>
                          <a:rPr lang="de-DE" altLang="zh-CN" i="1" dirty="0">
                            <a:latin typeface="Cambria Math" panose="02040503050406030204" pitchFamily="18" charset="0"/>
                            <a:sym typeface="Symbol" charset="0"/>
                          </a:rPr>
                          <m:t>𝑅</m:t>
                        </m:r>
                        <m:r>
                          <a:rPr lang="de-DE" altLang="zh-CN" i="1" dirty="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𝛺</m:t>
                        </m:r>
                      </m:e>
                    </m:d>
                  </m:oMath>
                </a14:m>
                <a:r>
                  <a:rPr lang="en-GB" dirty="0"/>
                  <a:t> defined as before extended with </a:t>
                </a:r>
              </a:p>
              <a:p>
                <a:pPr lvl="3"/>
                <a:r>
                  <a:rPr lang="en-GB" dirty="0"/>
                  <a:t>Alphabet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oMath>
                </a14:m>
                <a:r>
                  <a:rPr lang="en-GB" dirty="0"/>
                  <a:t> for communication</a:t>
                </a:r>
              </a:p>
              <a:p>
                <a:pPr lvl="4"/>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𝑖</m:t>
                        </m:r>
                      </m:sub>
                    </m:sSub>
                    <m:r>
                      <a:rPr lang="de-DE"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Σ</m:t>
                    </m:r>
                  </m:oMath>
                </a14:m>
                <a:r>
                  <a:rPr lang="en-GB" dirty="0"/>
                  <a:t> an atomic message sent by agent </a:t>
                </a:r>
                <a14:m>
                  <m:oMath xmlns:m="http://schemas.openxmlformats.org/officeDocument/2006/math">
                    <m:r>
                      <a:rPr lang="en-GB" i="1" dirty="0" smtClean="0">
                        <a:latin typeface="Cambria Math" panose="02040503050406030204" pitchFamily="18" charset="0"/>
                      </a:rPr>
                      <m:t>𝑖</m:t>
                    </m:r>
                  </m:oMath>
                </a14:m>
                <a:endParaRPr lang="de-DE" dirty="0"/>
              </a:p>
              <a:p>
                <a:pPr lvl="4"/>
                <a14:m>
                  <m:oMath xmlns:m="http://schemas.openxmlformats.org/officeDocument/2006/math">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𝜎</m:t>
                        </m:r>
                      </m:e>
                    </m:acc>
                    <m:r>
                      <a:rPr lang="de-DE" b="0" i="1" smtClean="0">
                        <a:latin typeface="Cambria Math" panose="02040503050406030204" pitchFamily="18" charset="0"/>
                      </a:rPr>
                      <m:t>=</m:t>
                    </m:r>
                    <m:d>
                      <m:dPr>
                        <m:ctrlPr>
                          <a:rPr lang="de-DE" b="0" i="1" smtClean="0">
                            <a:latin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1</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𝑛</m:t>
                            </m:r>
                          </m:sub>
                        </m:sSub>
                      </m:e>
                    </m:d>
                  </m:oMath>
                </a14:m>
                <a:r>
                  <a:rPr lang="en-GB" dirty="0"/>
                  <a:t> a joint message</a:t>
                </a:r>
              </a:p>
              <a:p>
                <a:pPr lvl="4"/>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𝜀</m:t>
                        </m:r>
                      </m:e>
                      <m:sub>
                        <m:r>
                          <a:rPr lang="en-GB" i="1" smtClean="0">
                            <a:latin typeface="Cambria Math" panose="02040503050406030204" pitchFamily="18" charset="0"/>
                            <a:ea typeface="Cambria Math" panose="02040503050406030204" pitchFamily="18" charset="0"/>
                          </a:rPr>
                          <m:t>𝜎</m:t>
                        </m:r>
                      </m:sub>
                    </m:sSub>
                    <m:r>
                      <a:rPr lang="de-DE"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Σ</m:t>
                    </m:r>
                  </m:oMath>
                </a14:m>
                <a:r>
                  <a:rPr lang="en-GB" dirty="0"/>
                  <a:t> a null message, sent by an agent that does not want to transmit anything to the others (no cost of sending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𝜀</m:t>
                        </m:r>
                      </m:e>
                      <m:sub>
                        <m:r>
                          <a:rPr lang="en-GB" i="1">
                            <a:latin typeface="Cambria Math" panose="02040503050406030204" pitchFamily="18" charset="0"/>
                            <a:ea typeface="Cambria Math" panose="02040503050406030204" pitchFamily="18" charset="0"/>
                          </a:rPr>
                          <m:t>𝜎</m:t>
                        </m:r>
                      </m:sub>
                    </m:sSub>
                  </m:oMath>
                </a14:m>
                <a:r>
                  <a:rPr lang="en-GB" dirty="0"/>
                  <a:t>)</a:t>
                </a:r>
              </a:p>
              <a:p>
                <a:pPr lvl="3"/>
                <a:r>
                  <a:rPr lang="en-GB" dirty="0"/>
                  <a:t>Cost function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𝐶</m:t>
                        </m:r>
                      </m:e>
                      <m:sub>
                        <m:r>
                          <m:rPr>
                            <m:sty m:val="p"/>
                          </m:rPr>
                          <a:rPr lang="el-GR" b="0" i="1" smtClean="0">
                            <a:latin typeface="Cambria Math" panose="02040503050406030204" pitchFamily="18" charset="0"/>
                            <a:ea typeface="Cambria Math" panose="02040503050406030204" pitchFamily="18" charset="0"/>
                          </a:rPr>
                          <m:t>Σ</m:t>
                        </m:r>
                      </m:sub>
                    </m:sSub>
                  </m:oMath>
                </a14:m>
                <a:r>
                  <a:rPr lang="en-GB" dirty="0"/>
                  <a:t> for transmitting atomic message</a:t>
                </a:r>
              </a:p>
              <a:p>
                <a:pPr lvl="3"/>
                <a:r>
                  <a:rPr lang="en-GB" dirty="0"/>
                  <a:t>Reward function </a:t>
                </a:r>
                <a14:m>
                  <m:oMath xmlns:m="http://schemas.openxmlformats.org/officeDocument/2006/math">
                    <m:r>
                      <a:rPr lang="en-GB" i="1" dirty="0" smtClean="0">
                        <a:latin typeface="Cambria Math" panose="02040503050406030204" pitchFamily="18" charset="0"/>
                      </a:rPr>
                      <m:t>𝑅</m:t>
                    </m:r>
                    <m:d>
                      <m:dPr>
                        <m:ctrlPr>
                          <a:rPr lang="de-DE" b="0" i="1" dirty="0" smtClean="0">
                            <a:latin typeface="Cambria Math" panose="02040503050406030204" pitchFamily="18" charset="0"/>
                          </a:rPr>
                        </m:ctrlPr>
                      </m:dPr>
                      <m:e>
                        <m:acc>
                          <m:accPr>
                            <m:chr m:val="⃗"/>
                            <m:ctrlPr>
                              <a:rPr lang="en-GB" i="1">
                                <a:latin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𝑎</m:t>
                            </m:r>
                          </m:e>
                        </m:acc>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𝑠</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𝜎</m:t>
                            </m:r>
                          </m:e>
                        </m:acc>
                      </m:e>
                    </m:d>
                  </m:oMath>
                </a14:m>
                <a:r>
                  <a:rPr lang="en-GB" dirty="0"/>
                  <a:t> incorporating joint message</a:t>
                </a:r>
              </a:p>
            </p:txBody>
          </p:sp>
        </mc:Choice>
        <mc:Fallback xmlns="">
          <p:sp>
            <p:nvSpPr>
              <p:cNvPr id="3" name="Content Placeholder 2">
                <a:extLst>
                  <a:ext uri="{FF2B5EF4-FFF2-40B4-BE49-F238E27FC236}">
                    <a16:creationId xmlns:a16="http://schemas.microsoft.com/office/drawing/2014/main" id="{67277682-A972-6F48-A086-78B29A62BAB8}"/>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6" name="Date Placeholder 5">
            <a:extLst>
              <a:ext uri="{FF2B5EF4-FFF2-40B4-BE49-F238E27FC236}">
                <a16:creationId xmlns:a16="http://schemas.microsoft.com/office/drawing/2014/main" id="{DFF75ADD-4D40-3B4C-ABCD-F97042277499}"/>
              </a:ext>
            </a:extLst>
          </p:cNvPr>
          <p:cNvSpPr>
            <a:spLocks noGrp="1"/>
          </p:cNvSpPr>
          <p:nvPr>
            <p:ph type="dt" sz="half" idx="2"/>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B4717BA1-822C-492C-90B4-9E361A703227}"/>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21D428B-FB7B-0B47-8682-EC41A1D8E086}"/>
              </a:ext>
            </a:extLst>
          </p:cNvPr>
          <p:cNvSpPr>
            <a:spLocks noGrp="1"/>
          </p:cNvSpPr>
          <p:nvPr>
            <p:ph type="sldNum" sz="quarter" idx="4"/>
          </p:nvPr>
        </p:nvSpPr>
        <p:spPr/>
        <p:txBody>
          <a:bodyPr/>
          <a:lstStyle/>
          <a:p>
            <a:fld id="{67C9959E-8E6B-B04C-9955-EA096F41CA7A}" type="slidenum">
              <a:rPr lang="en-GB" smtClean="0"/>
              <a:t>34</a:t>
            </a:fld>
            <a:endParaRPr lang="en-GB"/>
          </a:p>
        </p:txBody>
      </p:sp>
      <p:sp>
        <p:nvSpPr>
          <p:cNvPr id="5" name="Rectangle 4">
            <a:extLst>
              <a:ext uri="{FF2B5EF4-FFF2-40B4-BE49-F238E27FC236}">
                <a16:creationId xmlns:a16="http://schemas.microsoft.com/office/drawing/2014/main" id="{6C9AFE7C-69F7-D649-8308-C03626BC74EC}"/>
              </a:ext>
            </a:extLst>
          </p:cNvPr>
          <p:cNvSpPr/>
          <p:nvPr/>
        </p:nvSpPr>
        <p:spPr>
          <a:xfrm>
            <a:off x="9999065" y="1665066"/>
            <a:ext cx="1832610"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9525" lvl="1"/>
            <a:r>
              <a:rPr lang="en-GB" dirty="0"/>
              <a:t>New dimensions: </a:t>
            </a:r>
          </a:p>
          <a:p>
            <a:pPr marL="295275" lvl="1" indent="-285750">
              <a:buFont typeface="Arial" panose="020B0604020202020204" pitchFamily="34" charset="0"/>
              <a:buChar char="•"/>
            </a:pPr>
            <a:r>
              <a:rPr lang="en-GB" dirty="0"/>
              <a:t>Do agents always share information? </a:t>
            </a:r>
          </a:p>
          <a:p>
            <a:pPr marL="295275" lvl="1" indent="-285750">
              <a:buFont typeface="Arial" panose="020B0604020202020204" pitchFamily="34" charset="0"/>
              <a:buChar char="•"/>
            </a:pPr>
            <a:r>
              <a:rPr lang="en-GB" dirty="0"/>
              <a:t>Can they intentionally withhold information? </a:t>
            </a:r>
          </a:p>
          <a:p>
            <a:pPr marL="295275" lvl="1" indent="-285750">
              <a:buFont typeface="Arial" panose="020B0604020202020204" pitchFamily="34" charset="0"/>
              <a:buChar char="•"/>
            </a:pPr>
            <a:r>
              <a:rPr lang="en-GB" dirty="0"/>
              <a:t>Can they lie?</a:t>
            </a:r>
          </a:p>
        </p:txBody>
      </p:sp>
    </p:spTree>
    <p:extLst>
      <p:ext uri="{BB962C8B-B14F-4D97-AF65-F5344CB8AC3E}">
        <p14:creationId xmlns:p14="http://schemas.microsoft.com/office/powerpoint/2010/main" val="47377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F0FB-E463-4F48-A39C-F0E2B62FD627}"/>
              </a:ext>
            </a:extLst>
          </p:cNvPr>
          <p:cNvSpPr>
            <a:spLocks noGrp="1"/>
          </p:cNvSpPr>
          <p:nvPr>
            <p:ph type="title"/>
          </p:nvPr>
        </p:nvSpPr>
        <p:spPr/>
        <p:txBody>
          <a:bodyPr/>
          <a:lstStyle/>
          <a:p>
            <a:r>
              <a:rPr lang="en-GB" dirty="0"/>
              <a:t>Dec-MDP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C99D8F-D9B5-F64D-B53D-78B98393BFFE}"/>
                  </a:ext>
                </a:extLst>
              </p:cNvPr>
              <p:cNvSpPr>
                <a:spLocks noGrp="1"/>
              </p:cNvSpPr>
              <p:nvPr>
                <p:ph idx="1"/>
              </p:nvPr>
            </p:nvSpPr>
            <p:spPr/>
            <p:txBody>
              <a:bodyPr/>
              <a:lstStyle/>
              <a:p>
                <a:r>
                  <a:rPr lang="en-GB" dirty="0">
                    <a:solidFill>
                      <a:schemeClr val="accent1"/>
                    </a:solidFill>
                  </a:rPr>
                  <a:t>Joint full observability</a:t>
                </a:r>
                <a:r>
                  <a:rPr lang="en-GB" dirty="0"/>
                  <a:t> </a:t>
                </a:r>
              </a:p>
              <a:p>
                <a:pPr lvl="1"/>
                <a:r>
                  <a:rPr lang="en-GB" dirty="0"/>
                  <a:t>Collective observability</a:t>
                </a:r>
              </a:p>
              <a:p>
                <a:pPr lvl="1"/>
                <a:r>
                  <a:rPr lang="en-GB" dirty="0"/>
                  <a:t>A DEC-POMDP is jointly fully observable if the </a:t>
                </a:r>
                <a14:m>
                  <m:oMath xmlns:m="http://schemas.openxmlformats.org/officeDocument/2006/math">
                    <m:r>
                      <a:rPr lang="de-DE" b="0" i="1" dirty="0" smtClean="0">
                        <a:latin typeface="Cambria Math" panose="02040503050406030204" pitchFamily="18" charset="0"/>
                      </a:rPr>
                      <m:t>𝑁</m:t>
                    </m:r>
                  </m:oMath>
                </a14:m>
                <a:r>
                  <a:rPr lang="en-GB" dirty="0"/>
                  <a:t>-tuple of observations made by all the agents uniquely determine the current global state</a:t>
                </a:r>
              </a:p>
              <a:p>
                <a:pPr lvl="2"/>
                <a:r>
                  <a:rPr lang="en-GB" dirty="0"/>
                  <a:t>That is, if </a:t>
                </a:r>
                <a14:m>
                  <m:oMath xmlns:m="http://schemas.openxmlformats.org/officeDocument/2006/math">
                    <m:r>
                      <a:rPr lang="en-GB" i="1" dirty="0" smtClean="0">
                        <a:latin typeface="Cambria Math" panose="02040503050406030204" pitchFamily="18" charset="0"/>
                      </a:rPr>
                      <m:t>𝑃</m:t>
                    </m:r>
                    <m:d>
                      <m:dPr>
                        <m:ctrlPr>
                          <a:rPr lang="en-GB" i="1" dirty="0" smtClean="0">
                            <a:latin typeface="Cambria Math" panose="02040503050406030204" pitchFamily="18" charset="0"/>
                          </a:rPr>
                        </m:ctrlPr>
                      </m:dPr>
                      <m:e>
                        <m:acc>
                          <m:accPr>
                            <m:chr m:val="⃗"/>
                            <m:ctrlPr>
                              <a:rPr lang="en-GB" i="1" dirty="0">
                                <a:latin typeface="Cambria Math" panose="02040503050406030204" pitchFamily="18" charset="0"/>
                              </a:rPr>
                            </m:ctrlPr>
                          </m:accPr>
                          <m:e>
                            <m:r>
                              <a:rPr lang="de-DE" b="0" i="1" dirty="0" smtClean="0">
                                <a:latin typeface="Cambria Math" panose="02040503050406030204" pitchFamily="18" charset="0"/>
                              </a:rPr>
                              <m:t>𝑜</m:t>
                            </m:r>
                          </m:e>
                        </m:acc>
                      </m:e>
                      <m:e>
                        <m:acc>
                          <m:accPr>
                            <m:chr m:val="⃗"/>
                            <m:ctrlPr>
                              <a:rPr lang="en-GB" i="1" dirty="0">
                                <a:latin typeface="Cambria Math" panose="02040503050406030204" pitchFamily="18" charset="0"/>
                              </a:rPr>
                            </m:ctrlPr>
                          </m:accPr>
                          <m:e>
                            <m:r>
                              <a:rPr lang="de-DE" b="0" i="1" dirty="0" smtClean="0">
                                <a:latin typeface="Cambria Math" panose="02040503050406030204" pitchFamily="18" charset="0"/>
                              </a:rPr>
                              <m:t>𝑎</m:t>
                            </m:r>
                          </m:e>
                        </m:acc>
                        <m:r>
                          <a:rPr lang="en-GB" i="1" dirty="0">
                            <a:latin typeface="Cambria Math" panose="02040503050406030204" pitchFamily="18" charset="0"/>
                          </a:rPr>
                          <m:t>, </m:t>
                        </m:r>
                        <m:sSup>
                          <m:sSupPr>
                            <m:ctrlPr>
                              <a:rPr lang="en-GB" i="1" dirty="0">
                                <a:latin typeface="Cambria Math" panose="02040503050406030204" pitchFamily="18" charset="0"/>
                              </a:rPr>
                            </m:ctrlPr>
                          </m:sSupPr>
                          <m:e>
                            <m:r>
                              <a:rPr lang="en-GB" i="1" dirty="0">
                                <a:latin typeface="Cambria Math" panose="02040503050406030204" pitchFamily="18" charset="0"/>
                              </a:rPr>
                              <m:t>𝑠</m:t>
                            </m:r>
                          </m:e>
                          <m:sup>
                            <m:r>
                              <a:rPr lang="en-GB" i="1" dirty="0">
                                <a:latin typeface="Cambria Math" panose="02040503050406030204" pitchFamily="18" charset="0"/>
                              </a:rPr>
                              <m:t>′</m:t>
                            </m:r>
                          </m:sup>
                        </m:sSup>
                      </m:e>
                    </m:d>
                    <m:r>
                      <a:rPr lang="en-GB" i="1" dirty="0">
                        <a:latin typeface="Cambria Math" panose="02040503050406030204" pitchFamily="18" charset="0"/>
                      </a:rPr>
                      <m:t>&gt;0</m:t>
                    </m:r>
                  </m:oMath>
                </a14:m>
                <a:r>
                  <a:rPr lang="en-GB" dirty="0"/>
                  <a:t>, then </a:t>
                </a:r>
                <a14:m>
                  <m:oMath xmlns:m="http://schemas.openxmlformats.org/officeDocument/2006/math">
                    <m:r>
                      <a:rPr lang="en-GB" i="1" dirty="0" smtClean="0">
                        <a:latin typeface="Cambria Math" panose="02040503050406030204" pitchFamily="18" charset="0"/>
                      </a:rPr>
                      <m:t>𝑃</m:t>
                    </m:r>
                    <m:d>
                      <m:dPr>
                        <m:ctrlPr>
                          <a:rPr lang="en-GB" i="1" dirty="0" smtClean="0">
                            <a:latin typeface="Cambria Math" panose="02040503050406030204" pitchFamily="18" charset="0"/>
                          </a:rPr>
                        </m:ctrlPr>
                      </m:dPr>
                      <m:e>
                        <m:sSup>
                          <m:sSupPr>
                            <m:ctrlPr>
                              <a:rPr lang="en-GB" i="1" dirty="0" smtClean="0">
                                <a:latin typeface="Cambria Math" panose="02040503050406030204" pitchFamily="18" charset="0"/>
                              </a:rPr>
                            </m:ctrlPr>
                          </m:sSupPr>
                          <m:e>
                            <m:r>
                              <a:rPr lang="en-GB" i="1" dirty="0" smtClean="0">
                                <a:latin typeface="Cambria Math" panose="02040503050406030204" pitchFamily="18" charset="0"/>
                              </a:rPr>
                              <m:t>𝑠</m:t>
                            </m:r>
                          </m:e>
                          <m:sup>
                            <m:r>
                              <a:rPr lang="en-GB" i="1" dirty="0" smtClean="0">
                                <a:latin typeface="Cambria Math" panose="02040503050406030204" pitchFamily="18" charset="0"/>
                              </a:rPr>
                              <m:t>′</m:t>
                            </m:r>
                          </m:sup>
                        </m:sSup>
                      </m:e>
                      <m:e>
                        <m:acc>
                          <m:accPr>
                            <m:chr m:val="⃗"/>
                            <m:ctrlPr>
                              <a:rPr lang="en-GB" i="1" dirty="0" smtClean="0">
                                <a:latin typeface="Cambria Math" panose="02040503050406030204" pitchFamily="18" charset="0"/>
                              </a:rPr>
                            </m:ctrlPr>
                          </m:accPr>
                          <m:e>
                            <m:r>
                              <a:rPr lang="de-DE" b="0" i="1" dirty="0" smtClean="0">
                                <a:latin typeface="Cambria Math" panose="02040503050406030204" pitchFamily="18" charset="0"/>
                              </a:rPr>
                              <m:t>𝑜</m:t>
                            </m:r>
                          </m:e>
                        </m:acc>
                      </m:e>
                    </m:d>
                    <m:r>
                      <a:rPr lang="en-GB" i="1" dirty="0" smtClean="0">
                        <a:latin typeface="Cambria Math" panose="02040503050406030204" pitchFamily="18" charset="0"/>
                      </a:rPr>
                      <m:t>=1</m:t>
                    </m:r>
                  </m:oMath>
                </a14:m>
                <a:endParaRPr lang="en-GB" dirty="0"/>
              </a:p>
              <a:p>
                <a:r>
                  <a:rPr lang="en-GB" dirty="0">
                    <a:solidFill>
                      <a:schemeClr val="accent1"/>
                    </a:solidFill>
                  </a:rPr>
                  <a:t>Dec-MDP</a:t>
                </a:r>
                <a:r>
                  <a:rPr lang="en-GB" dirty="0"/>
                  <a:t> ≙ Dec-POMDP with joint full observability</a:t>
                </a:r>
              </a:p>
              <a:p>
                <a:pPr lvl="1"/>
                <a:r>
                  <a:rPr lang="en-GB" dirty="0"/>
                  <a:t>Same as before: </a:t>
                </a:r>
                <a:br>
                  <a:rPr lang="en-GB" dirty="0"/>
                </a:br>
                <a:r>
                  <a:rPr lang="en-GB" dirty="0"/>
                  <a:t>MDP ≙ POMDP with full observability</a:t>
                </a:r>
              </a:p>
              <a:p>
                <a:pPr lvl="1"/>
                <a:r>
                  <a:rPr lang="en-GB" dirty="0"/>
                  <a:t>Alternative name: multi-agent MDP</a:t>
                </a:r>
              </a:p>
              <a:p>
                <a:endParaRPr lang="en-GB" dirty="0"/>
              </a:p>
            </p:txBody>
          </p:sp>
        </mc:Choice>
        <mc:Fallback xmlns="">
          <p:sp>
            <p:nvSpPr>
              <p:cNvPr id="3" name="Content Placeholder 2">
                <a:extLst>
                  <a:ext uri="{FF2B5EF4-FFF2-40B4-BE49-F238E27FC236}">
                    <a16:creationId xmlns:a16="http://schemas.microsoft.com/office/drawing/2014/main" id="{66C99D8F-D9B5-F64D-B53D-78B98393BFFE}"/>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662F3E3F-A54E-254D-A14F-C6C3339289DA}"/>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344B3712-5245-E2AB-B2E2-0EDE8118E2BD}"/>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6577307E-6AF7-754E-B609-C863E278F9D6}"/>
              </a:ext>
            </a:extLst>
          </p:cNvPr>
          <p:cNvSpPr>
            <a:spLocks noGrp="1"/>
          </p:cNvSpPr>
          <p:nvPr>
            <p:ph type="sldNum" sz="quarter" idx="4"/>
          </p:nvPr>
        </p:nvSpPr>
        <p:spPr/>
        <p:txBody>
          <a:bodyPr/>
          <a:lstStyle/>
          <a:p>
            <a:fld id="{67C9959E-8E6B-B04C-9955-EA096F41CA7A}" type="slidenum">
              <a:rPr lang="en-GB" smtClean="0"/>
              <a:t>35</a:t>
            </a:fld>
            <a:endParaRPr lang="en-GB"/>
          </a:p>
        </p:txBody>
      </p:sp>
    </p:spTree>
    <p:extLst>
      <p:ext uri="{BB962C8B-B14F-4D97-AF65-F5344CB8AC3E}">
        <p14:creationId xmlns:p14="http://schemas.microsoft.com/office/powerpoint/2010/main" val="826123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28488-478C-9B40-85F4-3A7332CA3A11}"/>
              </a:ext>
            </a:extLst>
          </p:cNvPr>
          <p:cNvSpPr>
            <a:spLocks noGrp="1"/>
          </p:cNvSpPr>
          <p:nvPr>
            <p:ph type="title"/>
          </p:nvPr>
        </p:nvSpPr>
        <p:spPr/>
        <p:txBody>
          <a:bodyPr/>
          <a:lstStyle/>
          <a:p>
            <a:r>
              <a:rPr lang="en-GB" dirty="0"/>
              <a:t>Solving Dec-POMDPs</a:t>
            </a:r>
          </a:p>
        </p:txBody>
      </p:sp>
      <p:sp>
        <p:nvSpPr>
          <p:cNvPr id="3" name="Content Placeholder 2">
            <a:extLst>
              <a:ext uri="{FF2B5EF4-FFF2-40B4-BE49-F238E27FC236}">
                <a16:creationId xmlns:a16="http://schemas.microsoft.com/office/drawing/2014/main" id="{19DCCB46-5985-2045-A6A6-83E5294E24E8}"/>
              </a:ext>
            </a:extLst>
          </p:cNvPr>
          <p:cNvSpPr>
            <a:spLocks noGrp="1"/>
          </p:cNvSpPr>
          <p:nvPr>
            <p:ph idx="1"/>
          </p:nvPr>
        </p:nvSpPr>
        <p:spPr/>
        <p:txBody>
          <a:bodyPr/>
          <a:lstStyle/>
          <a:p>
            <a:r>
              <a:rPr lang="en-GB" dirty="0"/>
              <a:t>Problem: No joint belief available</a:t>
            </a:r>
          </a:p>
          <a:p>
            <a:pPr lvl="1"/>
            <a:r>
              <a:rPr lang="en-GB" dirty="0"/>
              <a:t>Only partial information about state available to each agent</a:t>
            </a:r>
          </a:p>
          <a:p>
            <a:endParaRPr lang="en-GB" dirty="0"/>
          </a:p>
          <a:p>
            <a:r>
              <a:rPr lang="en-GB" dirty="0"/>
              <a:t>Complexity: </a:t>
            </a:r>
            <a:r>
              <a:rPr lang="en-GB" dirty="0">
                <a:solidFill>
                  <a:srgbClr val="FFC000"/>
                </a:solidFill>
              </a:rPr>
              <a:t>NEXP-complete</a:t>
            </a:r>
          </a:p>
          <a:p>
            <a:pPr lvl="1"/>
            <a:r>
              <a:rPr lang="en-GB" dirty="0"/>
              <a:t>Optimal solutions using dynamic programming paradigm + exploiting structure if present</a:t>
            </a:r>
          </a:p>
          <a:p>
            <a:pPr lvl="1"/>
            <a:r>
              <a:rPr lang="en-GB" dirty="0"/>
              <a:t>Reduction to NP when agents mostly independent + communication can be explicitly modelled and analysed</a:t>
            </a:r>
          </a:p>
          <a:p>
            <a:pPr lvl="2"/>
            <a:r>
              <a:rPr lang="en-GB" dirty="0"/>
              <a:t>Requires that one can factorise the joint state space into a state space for each agent that is mostly independent of all others</a:t>
            </a:r>
          </a:p>
          <a:p>
            <a:pPr lvl="2"/>
            <a:r>
              <a:rPr lang="en-GB" dirty="0"/>
              <a:t>The same goes for the observations and the reward function</a:t>
            </a:r>
          </a:p>
        </p:txBody>
      </p:sp>
      <p:sp>
        <p:nvSpPr>
          <p:cNvPr id="5" name="Date Placeholder 4">
            <a:extLst>
              <a:ext uri="{FF2B5EF4-FFF2-40B4-BE49-F238E27FC236}">
                <a16:creationId xmlns:a16="http://schemas.microsoft.com/office/drawing/2014/main" id="{D3DE15B7-B6BC-5C4D-AE04-2E62D3B88575}"/>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1269391A-FC32-44D1-D6CB-6412CA1A7B3D}"/>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AA261678-BC8F-9F4B-899D-DB7F3877BDFD}"/>
              </a:ext>
            </a:extLst>
          </p:cNvPr>
          <p:cNvSpPr>
            <a:spLocks noGrp="1"/>
          </p:cNvSpPr>
          <p:nvPr>
            <p:ph type="sldNum" sz="quarter" idx="4"/>
          </p:nvPr>
        </p:nvSpPr>
        <p:spPr/>
        <p:txBody>
          <a:bodyPr/>
          <a:lstStyle/>
          <a:p>
            <a:fld id="{67C9959E-8E6B-B04C-9955-EA096F41CA7A}" type="slidenum">
              <a:rPr lang="en-GB" smtClean="0"/>
              <a:t>36</a:t>
            </a:fld>
            <a:endParaRPr lang="en-GB"/>
          </a:p>
        </p:txBody>
      </p:sp>
    </p:spTree>
    <p:extLst>
      <p:ext uri="{BB962C8B-B14F-4D97-AF65-F5344CB8AC3E}">
        <p14:creationId xmlns:p14="http://schemas.microsoft.com/office/powerpoint/2010/main" val="2021536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93C2-6E77-1D4D-9A11-D00E43B87D93}"/>
              </a:ext>
            </a:extLst>
          </p:cNvPr>
          <p:cNvSpPr>
            <a:spLocks noGrp="1"/>
          </p:cNvSpPr>
          <p:nvPr>
            <p:ph type="title"/>
          </p:nvPr>
        </p:nvSpPr>
        <p:spPr/>
        <p:txBody>
          <a:bodyPr/>
          <a:lstStyle/>
          <a:p>
            <a:r>
              <a:rPr lang="en-GB" dirty="0"/>
              <a:t>Exhaustive Search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7CAFF9-49E3-814B-AF55-801522BBB1F1}"/>
                  </a:ext>
                </a:extLst>
              </p:cNvPr>
              <p:cNvSpPr>
                <a:spLocks noGrp="1"/>
              </p:cNvSpPr>
              <p:nvPr>
                <p:ph idx="1"/>
              </p:nvPr>
            </p:nvSpPr>
            <p:spPr/>
            <p:txBody>
              <a:bodyPr/>
              <a:lstStyle/>
              <a:p>
                <a:r>
                  <a:rPr lang="en-GB" dirty="0"/>
                  <a:t>Optimal solution approach for general models with a finite horizon </a:t>
                </a:r>
                <a14:m>
                  <m:oMath xmlns:m="http://schemas.openxmlformats.org/officeDocument/2006/math">
                    <m:r>
                      <a:rPr lang="en-GB" i="1" dirty="0">
                        <a:latin typeface="Cambria Math" panose="02040503050406030204" pitchFamily="18" charset="0"/>
                      </a:rPr>
                      <m:t>h</m:t>
                    </m:r>
                  </m:oMath>
                </a14:m>
                <a:endParaRPr lang="en-GB" dirty="0"/>
              </a:p>
              <a:p>
                <a:r>
                  <a:rPr lang="en-GB" dirty="0"/>
                  <a:t>Procedure:</a:t>
                </a:r>
              </a:p>
              <a:p>
                <a:pPr lvl="1"/>
                <a:r>
                  <a:rPr lang="en-GB" dirty="0"/>
                  <a:t>Do a search for each agent to find optimal local policies with a limited depth of </a:t>
                </a:r>
                <a14:m>
                  <m:oMath xmlns:m="http://schemas.openxmlformats.org/officeDocument/2006/math">
                    <m:r>
                      <a:rPr lang="en-GB" i="1" dirty="0" smtClean="0">
                        <a:latin typeface="Cambria Math" panose="02040503050406030204" pitchFamily="18" charset="0"/>
                      </a:rPr>
                      <m:t>h</m:t>
                    </m:r>
                  </m:oMath>
                </a14:m>
                <a:endParaRPr lang="en-GB" dirty="0"/>
              </a:p>
              <a:p>
                <a:pPr lvl="1"/>
                <a:r>
                  <a:rPr lang="en-GB" dirty="0"/>
                  <a:t>Prune dominated search paths/strategies locally by considering the joint state and other agents’ policies (globally)</a:t>
                </a:r>
              </a:p>
              <a:p>
                <a:pPr lvl="2"/>
                <a:r>
                  <a:rPr lang="en-GB" dirty="0"/>
                  <a:t>Requires central oversight</a:t>
                </a:r>
              </a:p>
              <a:p>
                <a:pPr lvl="2"/>
                <a:r>
                  <a:rPr lang="en-GB" dirty="0"/>
                  <a:t>Cannot be done locally without a huge amount of communication</a:t>
                </a:r>
              </a:p>
              <a:p>
                <a:r>
                  <a:rPr lang="en-GB" dirty="0"/>
                  <a:t>Even with pruning, still limited to small problems</a:t>
                </a:r>
              </a:p>
            </p:txBody>
          </p:sp>
        </mc:Choice>
        <mc:Fallback xmlns="">
          <p:sp>
            <p:nvSpPr>
              <p:cNvPr id="3" name="Content Placeholder 2">
                <a:extLst>
                  <a:ext uri="{FF2B5EF4-FFF2-40B4-BE49-F238E27FC236}">
                    <a16:creationId xmlns:a16="http://schemas.microsoft.com/office/drawing/2014/main" id="{8C7CAFF9-49E3-814B-AF55-801522BBB1F1}"/>
                  </a:ext>
                </a:extLst>
              </p:cNvPr>
              <p:cNvSpPr>
                <a:spLocks noGrp="1" noRot="1" noChangeAspect="1" noMove="1" noResize="1" noEditPoints="1" noAdjustHandles="1" noChangeArrowheads="1" noChangeShapeType="1" noTextEdit="1"/>
              </p:cNvSpPr>
              <p:nvPr>
                <p:ph idx="1"/>
              </p:nvPr>
            </p:nvSpPr>
            <p:spPr>
              <a:blipFill>
                <a:blip r:embed="rId2"/>
                <a:stretch>
                  <a:fillRect l="-1447" t="-1768" r="-804"/>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1E29FFDE-9162-0548-B408-27712DFD8346}"/>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5D6DE3A9-429E-C22F-3E18-06960A373C4F}"/>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A09A5D93-15E3-1C4B-908D-8C119804E5D4}"/>
              </a:ext>
            </a:extLst>
          </p:cNvPr>
          <p:cNvSpPr>
            <a:spLocks noGrp="1"/>
          </p:cNvSpPr>
          <p:nvPr>
            <p:ph type="sldNum" sz="quarter" idx="4"/>
          </p:nvPr>
        </p:nvSpPr>
        <p:spPr/>
        <p:txBody>
          <a:bodyPr/>
          <a:lstStyle/>
          <a:p>
            <a:fld id="{67C9959E-8E6B-B04C-9955-EA096F41CA7A}" type="slidenum">
              <a:rPr lang="en-GB" smtClean="0"/>
              <a:t>37</a:t>
            </a:fld>
            <a:endParaRPr lang="en-GB"/>
          </a:p>
        </p:txBody>
      </p:sp>
    </p:spTree>
    <p:extLst>
      <p:ext uri="{BB962C8B-B14F-4D97-AF65-F5344CB8AC3E}">
        <p14:creationId xmlns:p14="http://schemas.microsoft.com/office/powerpoint/2010/main" val="157592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C5A1-871F-7B59-1824-2BD4467A4F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70E9B0-6541-9054-1A0F-2781C03AFBAB}"/>
              </a:ext>
            </a:extLst>
          </p:cNvPr>
          <p:cNvSpPr>
            <a:spLocks noGrp="1"/>
          </p:cNvSpPr>
          <p:nvPr>
            <p:ph type="title"/>
          </p:nvPr>
        </p:nvSpPr>
        <p:spPr>
          <a:xfrm>
            <a:off x="359625" y="904869"/>
            <a:ext cx="11472051" cy="575329"/>
          </a:xfrm>
        </p:spPr>
        <p:txBody>
          <a:bodyPr/>
          <a:lstStyle/>
          <a:p>
            <a:r>
              <a:rPr lang="en-US" dirty="0"/>
              <a:t>Multi-agent Dynamic Programming</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68FBA2FB-FEC0-1F90-B354-96B99475B1FA}"/>
                  </a:ext>
                </a:extLst>
              </p:cNvPr>
              <p:cNvSpPr>
                <a:spLocks noGrp="1"/>
              </p:cNvSpPr>
              <p:nvPr>
                <p:ph idx="1"/>
              </p:nvPr>
            </p:nvSpPr>
            <p:spPr>
              <a:xfrm>
                <a:off x="359625" y="1665066"/>
                <a:ext cx="11472051" cy="4240848"/>
              </a:xfrm>
            </p:spPr>
            <p:txBody>
              <a:bodyPr/>
              <a:lstStyle/>
              <a:p>
                <a:r>
                  <a:rPr lang="en-US" dirty="0"/>
                  <a:t>Iteratively eliminate weakly-dominated policy trees using a dynamic programming</a:t>
                </a:r>
              </a:p>
              <a:p>
                <a:pPr lvl="1"/>
                <a:r>
                  <a:rPr lang="en-DE" dirty="0"/>
                  <a:t>A policy </a:t>
                </a:r>
                <a14:m>
                  <m:oMath xmlns:m="http://schemas.openxmlformats.org/officeDocument/2006/math">
                    <m:sSubSup>
                      <m:sSubSupPr>
                        <m:ctrlPr>
                          <a:rPr lang="de-DE" i="1">
                            <a:latin typeface="Cambria Math" panose="02040503050406030204" pitchFamily="18" charset="0"/>
                          </a:rPr>
                        </m:ctrlPr>
                      </m:sSubSupPr>
                      <m:e>
                        <m:r>
                          <a:rPr lang="de-DE" i="1">
                            <a:latin typeface="Cambria Math" panose="02040503050406030204" pitchFamily="18" charset="0"/>
                          </a:rPr>
                          <m:t>𝜋</m:t>
                        </m:r>
                      </m:e>
                      <m:sub>
                        <m:r>
                          <a:rPr lang="de-DE" i="1">
                            <a:latin typeface="Cambria Math" panose="02040503050406030204" pitchFamily="18" charset="0"/>
                          </a:rPr>
                          <m:t>𝑖</m:t>
                        </m:r>
                        <m:r>
                          <a:rPr lang="de-DE" i="1">
                            <a:latin typeface="Cambria Math" panose="02040503050406030204" pitchFamily="18" charset="0"/>
                          </a:rPr>
                          <m:t>,</m:t>
                        </m:r>
                        <m:r>
                          <a:rPr lang="de-DE" i="1">
                            <a:latin typeface="Cambria Math" panose="02040503050406030204" pitchFamily="18" charset="0"/>
                          </a:rPr>
                          <m:t>𝑗</m:t>
                        </m:r>
                      </m:sub>
                      <m:sup>
                        <m:r>
                          <a:rPr lang="de-DE" i="1">
                            <a:latin typeface="Cambria Math" panose="02040503050406030204" pitchFamily="18" charset="0"/>
                          </a:rPr>
                          <m:t>𝑡</m:t>
                        </m:r>
                      </m:sup>
                    </m:sSubSup>
                  </m:oMath>
                </a14:m>
                <a:r>
                  <a:rPr lang="en-DE" dirty="0"/>
                  <a:t> of agent </a:t>
                </a:r>
                <a14:m>
                  <m:oMath xmlns:m="http://schemas.openxmlformats.org/officeDocument/2006/math">
                    <m:r>
                      <a:rPr lang="de-DE" b="0" i="1" smtClean="0">
                        <a:latin typeface="Cambria Math" panose="02040503050406030204" pitchFamily="18" charset="0"/>
                      </a:rPr>
                      <m:t>𝑖</m:t>
                    </m:r>
                  </m:oMath>
                </a14:m>
                <a:r>
                  <a:rPr lang="en-DE" dirty="0"/>
                  <a:t> is </a:t>
                </a:r>
                <a:r>
                  <a:rPr lang="en-DE" dirty="0">
                    <a:solidFill>
                      <a:schemeClr val="accent1"/>
                    </a:solidFill>
                  </a:rPr>
                  <a:t>weakly dominated</a:t>
                </a:r>
                <a:r>
                  <a:rPr lang="en-DE" dirty="0"/>
                  <a:t> if there always exists another policy </a:t>
                </a:r>
                <a14:m>
                  <m:oMath xmlns:m="http://schemas.openxmlformats.org/officeDocument/2006/math">
                    <m:sSubSup>
                      <m:sSubSupPr>
                        <m:ctrlPr>
                          <a:rPr lang="de-DE" i="1">
                            <a:latin typeface="Cambria Math" panose="02040503050406030204" pitchFamily="18" charset="0"/>
                          </a:rPr>
                        </m:ctrlPr>
                      </m:sSubSupPr>
                      <m:e>
                        <m:r>
                          <a:rPr lang="de-DE" i="1">
                            <a:latin typeface="Cambria Math" panose="02040503050406030204" pitchFamily="18" charset="0"/>
                          </a:rPr>
                          <m:t>𝜋</m:t>
                        </m:r>
                      </m:e>
                      <m:sub>
                        <m:r>
                          <a:rPr lang="de-DE" i="1">
                            <a:latin typeface="Cambria Math" panose="02040503050406030204" pitchFamily="18" charset="0"/>
                          </a:rPr>
                          <m:t>𝑖</m:t>
                        </m:r>
                        <m:r>
                          <a:rPr lang="de-DE" i="1">
                            <a:latin typeface="Cambria Math" panose="02040503050406030204" pitchFamily="18" charset="0"/>
                          </a:rPr>
                          <m:t>,</m:t>
                        </m:r>
                        <m:sSup>
                          <m:sSupPr>
                            <m:ctrlPr>
                              <a:rPr lang="de-DE" b="0" i="1" smtClean="0">
                                <a:latin typeface="Cambria Math" panose="02040503050406030204" pitchFamily="18" charset="0"/>
                              </a:rPr>
                            </m:ctrlPr>
                          </m:sSupPr>
                          <m:e>
                            <m:r>
                              <a:rPr lang="de-DE" i="1">
                                <a:latin typeface="Cambria Math" panose="02040503050406030204" pitchFamily="18" charset="0"/>
                              </a:rPr>
                              <m:t>𝑗</m:t>
                            </m:r>
                          </m:e>
                          <m:sup>
                            <m:r>
                              <a:rPr lang="de-DE" b="0" i="1" smtClean="0">
                                <a:latin typeface="Cambria Math" panose="02040503050406030204" pitchFamily="18" charset="0"/>
                              </a:rPr>
                              <m:t>′</m:t>
                            </m:r>
                          </m:sup>
                        </m:sSup>
                      </m:sub>
                      <m:sup>
                        <m:r>
                          <a:rPr lang="de-DE" i="1">
                            <a:latin typeface="Cambria Math" panose="02040503050406030204" pitchFamily="18" charset="0"/>
                          </a:rPr>
                          <m:t>𝑡</m:t>
                        </m:r>
                      </m:sup>
                    </m:sSubSup>
                  </m:oMath>
                </a14:m>
                <a:r>
                  <a:rPr lang="en-DE" dirty="0"/>
                  <a:t> with higher value over all possible states </a:t>
                </a:r>
                <a14:m>
                  <m:oMath xmlns:m="http://schemas.openxmlformats.org/officeDocument/2006/math">
                    <m:r>
                      <a:rPr lang="de-DE" b="0" i="1" smtClean="0">
                        <a:latin typeface="Cambria Math" panose="02040503050406030204" pitchFamily="18" charset="0"/>
                      </a:rPr>
                      <m:t>𝑠</m:t>
                    </m:r>
                  </m:oMath>
                </a14:m>
                <a:r>
                  <a:rPr lang="en-DE" dirty="0"/>
                  <a:t> and all possible policies of the other agents </a:t>
                </a:r>
                <a14:m>
                  <m:oMath xmlns:m="http://schemas.openxmlformats.org/officeDocument/2006/math">
                    <m:sSubSup>
                      <m:sSubSupPr>
                        <m:ctrlPr>
                          <a:rPr lang="de-DE" i="1">
                            <a:latin typeface="Cambria Math" panose="02040503050406030204" pitchFamily="18" charset="0"/>
                          </a:rPr>
                        </m:ctrlPr>
                      </m:sSubSupPr>
                      <m:e>
                        <m:r>
                          <a:rPr lang="de-DE" b="1" i="1">
                            <a:latin typeface="Cambria Math" panose="02040503050406030204" pitchFamily="18" charset="0"/>
                          </a:rPr>
                          <m:t>𝝅</m:t>
                        </m:r>
                      </m:e>
                      <m:sub>
                        <m:r>
                          <a:rPr lang="de-DE" i="1">
                            <a:latin typeface="Cambria Math" panose="02040503050406030204" pitchFamily="18" charset="0"/>
                          </a:rPr>
                          <m:t>−</m:t>
                        </m:r>
                        <m:r>
                          <a:rPr lang="de-DE" i="1">
                            <a:latin typeface="Cambria Math" panose="02040503050406030204" pitchFamily="18" charset="0"/>
                          </a:rPr>
                          <m:t>𝑖</m:t>
                        </m:r>
                      </m:sub>
                      <m:sup>
                        <m:r>
                          <a:rPr lang="de-DE" i="1">
                            <a:latin typeface="Cambria Math" panose="02040503050406030204" pitchFamily="18" charset="0"/>
                          </a:rPr>
                          <m:t>𝑡</m:t>
                        </m:r>
                      </m:sup>
                    </m:sSubSup>
                    <m:r>
                      <a:rPr lang="de-DE" i="1">
                        <a:latin typeface="Cambria Math" panose="02040503050406030204" pitchFamily="18" charset="0"/>
                      </a:rPr>
                      <m:t> </m:t>
                    </m:r>
                  </m:oMath>
                </a14:m>
                <a:r>
                  <a:rPr lang="en-DE" dirty="0"/>
                  <a:t>:</a:t>
                </a:r>
              </a:p>
              <a:p>
                <a:pPr marL="258503" lvl="1"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𝑠</m:t>
                      </m:r>
                      <m:r>
                        <a:rPr lang="de-DE" b="0" i="1" smtClean="0">
                          <a:latin typeface="Cambria Math" panose="02040503050406030204" pitchFamily="18" charset="0"/>
                        </a:rPr>
                        <m:t>∈</m:t>
                      </m:r>
                      <m:r>
                        <a:rPr lang="de-DE" b="0" i="1" smtClean="0">
                          <a:latin typeface="Cambria Math" panose="02040503050406030204" pitchFamily="18" charset="0"/>
                        </a:rPr>
                        <m:t>𝑆</m:t>
                      </m:r>
                      <m:r>
                        <a:rPr lang="de-DE" b="0" i="1" smtClean="0">
                          <a:latin typeface="Cambria Math" panose="02040503050406030204" pitchFamily="18" charset="0"/>
                        </a:rPr>
                        <m:t>, </m:t>
                      </m:r>
                      <m:sSubSup>
                        <m:sSubSupPr>
                          <m:ctrlPr>
                            <a:rPr lang="de-DE" b="0" i="1" smtClean="0">
                              <a:latin typeface="Cambria Math" panose="02040503050406030204" pitchFamily="18" charset="0"/>
                            </a:rPr>
                          </m:ctrlPr>
                        </m:sSubSupPr>
                        <m:e>
                          <m:r>
                            <a:rPr lang="de-DE" b="1" i="1" smtClean="0">
                              <a:latin typeface="Cambria Math" panose="02040503050406030204" pitchFamily="18" charset="0"/>
                            </a:rPr>
                            <m:t>𝝅</m:t>
                          </m:r>
                        </m:e>
                        <m:sub>
                          <m:r>
                            <a:rPr lang="de-DE" b="0" i="1" smtClean="0">
                              <a:latin typeface="Cambria Math" panose="02040503050406030204" pitchFamily="18" charset="0"/>
                            </a:rPr>
                            <m:t>−</m:t>
                          </m:r>
                          <m:r>
                            <a:rPr lang="de-DE" b="0" i="1" smtClean="0">
                              <a:latin typeface="Cambria Math" panose="02040503050406030204" pitchFamily="18" charset="0"/>
                            </a:rPr>
                            <m:t>𝑖</m:t>
                          </m:r>
                        </m:sub>
                        <m:sup>
                          <m:r>
                            <a:rPr lang="de-DE" b="0" i="1" smtClean="0">
                              <a:latin typeface="Cambria Math" panose="02040503050406030204" pitchFamily="18" charset="0"/>
                            </a:rPr>
                            <m:t>𝑡</m:t>
                          </m:r>
                        </m:sup>
                      </m:sSub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1" i="1" smtClean="0">
                              <a:latin typeface="Cambria Math" panose="02040503050406030204" pitchFamily="18" charset="0"/>
                            </a:rPr>
                            <m:t>𝜫</m:t>
                          </m:r>
                        </m:e>
                        <m:sub>
                          <m:r>
                            <a:rPr lang="de-DE" b="0" i="1" smtClean="0">
                              <a:latin typeface="Cambria Math" panose="02040503050406030204" pitchFamily="18" charset="0"/>
                            </a:rPr>
                            <m:t>−</m:t>
                          </m:r>
                          <m:r>
                            <a:rPr lang="de-DE" b="0" i="1" smtClean="0">
                              <a:latin typeface="Cambria Math" panose="02040503050406030204" pitchFamily="18" charset="0"/>
                            </a:rPr>
                            <m:t>𝑖</m:t>
                          </m:r>
                        </m:sub>
                        <m:sup>
                          <m:r>
                            <a:rPr lang="de-DE" b="0" i="1" smtClean="0">
                              <a:latin typeface="Cambria Math" panose="02040503050406030204" pitchFamily="18" charset="0"/>
                            </a:rPr>
                            <m:t>𝑡</m:t>
                          </m:r>
                        </m:sup>
                      </m:sSubSup>
                      <m:r>
                        <a:rPr lang="de-DE" b="0" i="1" smtClean="0">
                          <a:latin typeface="Cambria Math" panose="02040503050406030204" pitchFamily="18" charset="0"/>
                        </a:rPr>
                        <m:t> ∃</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𝜋</m:t>
                          </m:r>
                        </m:e>
                        <m:sub>
                          <m:r>
                            <a:rPr lang="de-DE" b="0" i="1" smtClean="0">
                              <a:latin typeface="Cambria Math" panose="02040503050406030204" pitchFamily="18" charset="0"/>
                            </a:rPr>
                            <m:t>𝑖</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𝑗</m:t>
                              </m:r>
                            </m:e>
                            <m:sup>
                              <m:r>
                                <a:rPr lang="de-DE" b="0" i="1" smtClean="0">
                                  <a:latin typeface="Cambria Math" panose="02040503050406030204" pitchFamily="18" charset="0"/>
                                </a:rPr>
                                <m:t>′</m:t>
                              </m:r>
                            </m:sup>
                          </m:sSup>
                        </m:sub>
                        <m:sup>
                          <m:r>
                            <a:rPr lang="de-DE" b="0" i="1" smtClean="0">
                              <a:latin typeface="Cambria Math" panose="02040503050406030204" pitchFamily="18" charset="0"/>
                            </a:rPr>
                            <m:t>𝑡</m:t>
                          </m:r>
                        </m:sup>
                      </m:sSub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𝛱</m:t>
                          </m:r>
                        </m:e>
                        <m:sub>
                          <m:r>
                            <a:rPr lang="de-DE" b="0" i="1" smtClean="0">
                              <a:latin typeface="Cambria Math" panose="02040503050406030204" pitchFamily="18" charset="0"/>
                            </a:rPr>
                            <m:t>𝑖</m:t>
                          </m:r>
                        </m:sub>
                        <m:sup>
                          <m:r>
                            <a:rPr lang="de-DE" b="0" i="1" smtClean="0">
                              <a:latin typeface="Cambria Math" panose="02040503050406030204" pitchFamily="18" charset="0"/>
                            </a:rPr>
                            <m:t>𝑡</m:t>
                          </m:r>
                        </m:sup>
                      </m:sSubSup>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𝑉</m:t>
                          </m:r>
                        </m:e>
                        <m:sub>
                          <m:r>
                            <a:rPr lang="de-DE" b="0" i="1" smtClean="0">
                              <a:latin typeface="Cambria Math" panose="02040503050406030204" pitchFamily="18" charset="0"/>
                            </a:rPr>
                            <m:t>𝑖</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𝑠</m:t>
                          </m:r>
                          <m:r>
                            <a:rPr lang="de-DE" b="0" i="1" smtClean="0">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𝜋</m:t>
                              </m:r>
                            </m:e>
                            <m:sub>
                              <m:r>
                                <a:rPr lang="de-DE" i="1">
                                  <a:latin typeface="Cambria Math" panose="02040503050406030204" pitchFamily="18" charset="0"/>
                                </a:rPr>
                                <m:t>𝑖</m:t>
                              </m:r>
                              <m:r>
                                <a:rPr lang="de-DE" i="1">
                                  <a:latin typeface="Cambria Math" panose="02040503050406030204" pitchFamily="18" charset="0"/>
                                </a:rPr>
                                <m:t>,</m:t>
                              </m:r>
                              <m:r>
                                <a:rPr lang="de-DE" b="0" i="1" smtClean="0">
                                  <a:latin typeface="Cambria Math" panose="02040503050406030204" pitchFamily="18" charset="0"/>
                                </a:rPr>
                                <m:t>𝑗</m:t>
                              </m:r>
                            </m:sub>
                            <m:sup>
                              <m:r>
                                <a:rPr lang="de-DE" i="1">
                                  <a:latin typeface="Cambria Math" panose="02040503050406030204" pitchFamily="18" charset="0"/>
                                </a:rPr>
                                <m:t>𝑡</m:t>
                              </m:r>
                            </m:sup>
                          </m:sSubSup>
                          <m:r>
                            <a:rPr lang="de-DE" b="0" i="1" smtClean="0">
                              <a:latin typeface="Cambria Math" panose="02040503050406030204" pitchFamily="18" charset="0"/>
                            </a:rPr>
                            <m:t>,</m:t>
                          </m:r>
                          <m:sSubSup>
                            <m:sSubSupPr>
                              <m:ctrlPr>
                                <a:rPr lang="de-DE" i="1">
                                  <a:latin typeface="Cambria Math" panose="02040503050406030204" pitchFamily="18" charset="0"/>
                                </a:rPr>
                              </m:ctrlPr>
                            </m:sSubSupPr>
                            <m:e>
                              <m:r>
                                <a:rPr lang="de-DE" b="1" i="1">
                                  <a:latin typeface="Cambria Math" panose="02040503050406030204" pitchFamily="18" charset="0"/>
                                </a:rPr>
                                <m:t>𝝅</m:t>
                              </m:r>
                            </m:e>
                            <m:sub>
                              <m:r>
                                <a:rPr lang="de-DE" i="1">
                                  <a:latin typeface="Cambria Math" panose="02040503050406030204" pitchFamily="18" charset="0"/>
                                </a:rPr>
                                <m:t>−</m:t>
                              </m:r>
                              <m:r>
                                <a:rPr lang="de-DE" i="1">
                                  <a:latin typeface="Cambria Math" panose="02040503050406030204" pitchFamily="18" charset="0"/>
                                </a:rPr>
                                <m:t>𝑖</m:t>
                              </m:r>
                            </m:sub>
                            <m:sup>
                              <m:r>
                                <a:rPr lang="de-DE" i="1">
                                  <a:latin typeface="Cambria Math" panose="02040503050406030204" pitchFamily="18" charset="0"/>
                                </a:rPr>
                                <m:t>𝑡</m:t>
                              </m:r>
                            </m:sup>
                          </m:sSubSup>
                        </m:e>
                      </m:d>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𝑉</m:t>
                          </m:r>
                        </m:e>
                        <m:sub>
                          <m:r>
                            <a:rPr lang="de-DE" i="1">
                              <a:latin typeface="Cambria Math" panose="02040503050406030204" pitchFamily="18" charset="0"/>
                            </a:rPr>
                            <m:t>𝑖</m:t>
                          </m:r>
                        </m:sub>
                      </m:sSub>
                      <m:d>
                        <m:dPr>
                          <m:ctrlPr>
                            <a:rPr lang="de-DE" i="1">
                              <a:latin typeface="Cambria Math" panose="02040503050406030204" pitchFamily="18" charset="0"/>
                            </a:rPr>
                          </m:ctrlPr>
                        </m:dPr>
                        <m:e>
                          <m:r>
                            <a:rPr lang="de-DE" i="1">
                              <a:latin typeface="Cambria Math" panose="02040503050406030204" pitchFamily="18" charset="0"/>
                            </a:rPr>
                            <m:t>𝑠</m:t>
                          </m:r>
                          <m:r>
                            <a:rPr lang="de-DE" i="1">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𝜋</m:t>
                              </m:r>
                            </m:e>
                            <m:sub>
                              <m:r>
                                <a:rPr lang="de-DE" i="1">
                                  <a:latin typeface="Cambria Math" panose="02040503050406030204" pitchFamily="18" charset="0"/>
                                </a:rPr>
                                <m:t>𝑖</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𝑗</m:t>
                                  </m:r>
                                </m:e>
                                <m:sup>
                                  <m:r>
                                    <a:rPr lang="de-DE" i="1">
                                      <a:latin typeface="Cambria Math" panose="02040503050406030204" pitchFamily="18" charset="0"/>
                                    </a:rPr>
                                    <m:t>′</m:t>
                                  </m:r>
                                </m:sup>
                              </m:sSup>
                            </m:sub>
                            <m:sup>
                              <m:r>
                                <a:rPr lang="de-DE" i="1">
                                  <a:latin typeface="Cambria Math" panose="02040503050406030204" pitchFamily="18" charset="0"/>
                                </a:rPr>
                                <m:t>𝑡</m:t>
                              </m:r>
                            </m:sup>
                          </m:sSubSup>
                          <m:r>
                            <a:rPr lang="de-DE" i="1">
                              <a:latin typeface="Cambria Math" panose="02040503050406030204" pitchFamily="18" charset="0"/>
                            </a:rPr>
                            <m:t>,</m:t>
                          </m:r>
                          <m:sSubSup>
                            <m:sSubSupPr>
                              <m:ctrlPr>
                                <a:rPr lang="de-DE" i="1">
                                  <a:latin typeface="Cambria Math" panose="02040503050406030204" pitchFamily="18" charset="0"/>
                                </a:rPr>
                              </m:ctrlPr>
                            </m:sSubSupPr>
                            <m:e>
                              <m:r>
                                <a:rPr lang="de-DE" b="1" i="1">
                                  <a:latin typeface="Cambria Math" panose="02040503050406030204" pitchFamily="18" charset="0"/>
                                </a:rPr>
                                <m:t>𝝅</m:t>
                              </m:r>
                            </m:e>
                            <m:sub>
                              <m:r>
                                <a:rPr lang="de-DE" i="1">
                                  <a:latin typeface="Cambria Math" panose="02040503050406030204" pitchFamily="18" charset="0"/>
                                </a:rPr>
                                <m:t>−</m:t>
                              </m:r>
                              <m:r>
                                <a:rPr lang="de-DE" i="1">
                                  <a:latin typeface="Cambria Math" panose="02040503050406030204" pitchFamily="18" charset="0"/>
                                </a:rPr>
                                <m:t>𝑖</m:t>
                              </m:r>
                            </m:sub>
                            <m:sup>
                              <m:r>
                                <a:rPr lang="de-DE" i="1">
                                  <a:latin typeface="Cambria Math" panose="02040503050406030204" pitchFamily="18" charset="0"/>
                                </a:rPr>
                                <m:t>𝑡</m:t>
                              </m:r>
                            </m:sup>
                          </m:sSubSup>
                        </m:e>
                      </m:d>
                    </m:oMath>
                  </m:oMathPara>
                </a14:m>
                <a:endParaRPr lang="en-DE" dirty="0"/>
              </a:p>
              <a:p>
                <a:pPr lvl="2"/>
                <a:r>
                  <a:rPr lang="en-US" dirty="0"/>
                  <a:t>Solvable by a linear </a:t>
                </a:r>
                <a:r>
                  <a:rPr lang="en-US" dirty="0" err="1"/>
                  <a:t>programme</a:t>
                </a:r>
                <a:endParaRPr lang="en-US" dirty="0"/>
              </a:p>
              <a:p>
                <a:endParaRPr lang="en-US" dirty="0"/>
              </a:p>
            </p:txBody>
          </p:sp>
        </mc:Choice>
        <mc:Fallback>
          <p:sp>
            <p:nvSpPr>
              <p:cNvPr id="6" name="Content Placeholder 5">
                <a:extLst>
                  <a:ext uri="{FF2B5EF4-FFF2-40B4-BE49-F238E27FC236}">
                    <a16:creationId xmlns:a16="http://schemas.microsoft.com/office/drawing/2014/main" id="{68FBA2FB-FEC0-1F90-B354-96B99475B1FA}"/>
                  </a:ext>
                </a:extLst>
              </p:cNvPr>
              <p:cNvSpPr>
                <a:spLocks noGrp="1" noRot="1" noChangeAspect="1" noMove="1" noResize="1" noEditPoints="1" noAdjustHandles="1" noChangeArrowheads="1" noChangeShapeType="1" noTextEdit="1"/>
              </p:cNvSpPr>
              <p:nvPr>
                <p:ph idx="1"/>
              </p:nvPr>
            </p:nvSpPr>
            <p:spPr>
              <a:xfrm>
                <a:off x="359625" y="1665066"/>
                <a:ext cx="11472051" cy="4240848"/>
              </a:xfrm>
              <a:blipFill>
                <a:blip r:embed="rId2"/>
                <a:stretch>
                  <a:fillRect l="-1549" t="-2985" r="-1659"/>
                </a:stretch>
              </a:blipFill>
            </p:spPr>
            <p:txBody>
              <a:bodyPr/>
              <a:lstStyle/>
              <a:p>
                <a:r>
                  <a:rPr lang="en-DE">
                    <a:noFill/>
                  </a:rPr>
                  <a:t> </a:t>
                </a:r>
              </a:p>
            </p:txBody>
          </p:sp>
        </mc:Fallback>
      </mc:AlternateContent>
      <p:sp>
        <p:nvSpPr>
          <p:cNvPr id="2" name="Footer Placeholder 1">
            <a:extLst>
              <a:ext uri="{FF2B5EF4-FFF2-40B4-BE49-F238E27FC236}">
                <a16:creationId xmlns:a16="http://schemas.microsoft.com/office/drawing/2014/main" id="{FB120FC0-BADB-B02F-427A-CA3E95C7FBDE}"/>
              </a:ext>
            </a:extLst>
          </p:cNvPr>
          <p:cNvSpPr>
            <a:spLocks noGrp="1"/>
          </p:cNvSpPr>
          <p:nvPr>
            <p:ph type="ftr" sz="quarter" idx="3"/>
          </p:nvPr>
        </p:nvSpPr>
        <p:spPr>
          <a:xfrm>
            <a:off x="359625" y="6172447"/>
            <a:ext cx="8416458" cy="360000"/>
          </a:xfrm>
        </p:spPr>
        <p:txBody>
          <a:bodyPr/>
          <a:lstStyle/>
          <a:p>
            <a:r>
              <a:rPr lang="en-DE"/>
              <a:t>Nazlı Nur Karabulut</a:t>
            </a:r>
            <a:r>
              <a:rPr lang="tr-TR" dirty="0"/>
              <a:t> &amp; </a:t>
            </a:r>
            <a:r>
              <a:rPr lang="en-GB" dirty="0"/>
              <a:t>Tanya Braun</a:t>
            </a:r>
          </a:p>
        </p:txBody>
      </p:sp>
      <p:sp>
        <p:nvSpPr>
          <p:cNvPr id="3" name="Slide Number Placeholder 2">
            <a:extLst>
              <a:ext uri="{FF2B5EF4-FFF2-40B4-BE49-F238E27FC236}">
                <a16:creationId xmlns:a16="http://schemas.microsoft.com/office/drawing/2014/main" id="{F195EE87-0E36-EC71-C763-581CA21D20D3}"/>
              </a:ext>
            </a:extLst>
          </p:cNvPr>
          <p:cNvSpPr>
            <a:spLocks noGrp="1"/>
          </p:cNvSpPr>
          <p:nvPr>
            <p:ph type="sldNum" sz="quarter" idx="4"/>
          </p:nvPr>
        </p:nvSpPr>
        <p:spPr>
          <a:xfrm>
            <a:off x="11112424" y="6172448"/>
            <a:ext cx="719251" cy="360000"/>
          </a:xfrm>
        </p:spPr>
        <p:txBody>
          <a:bodyPr/>
          <a:lstStyle/>
          <a:p>
            <a:fld id="{C2434034-7E57-1B4C-89B5-15F1E0FA9157}" type="slidenum">
              <a:rPr lang="en-DE" smtClean="0"/>
              <a:pPr/>
              <a:t>38</a:t>
            </a:fld>
            <a:endParaRPr lang="en-DE"/>
          </a:p>
        </p:txBody>
      </p:sp>
      <p:sp>
        <p:nvSpPr>
          <p:cNvPr id="10" name="Content Placeholder 2">
            <a:extLst>
              <a:ext uri="{FF2B5EF4-FFF2-40B4-BE49-F238E27FC236}">
                <a16:creationId xmlns:a16="http://schemas.microsoft.com/office/drawing/2014/main" id="{F2A57A1A-E634-2798-C581-EA5C19410CC1}"/>
              </a:ext>
            </a:extLst>
          </p:cNvPr>
          <p:cNvSpPr txBox="1">
            <a:spLocks/>
          </p:cNvSpPr>
          <p:nvPr/>
        </p:nvSpPr>
        <p:spPr>
          <a:xfrm>
            <a:off x="2780545" y="3786083"/>
            <a:ext cx="6630909" cy="2119417"/>
          </a:xfrm>
          <a:prstGeom prst="rect">
            <a:avLst/>
          </a:prstGeom>
        </p:spPr>
        <p:style>
          <a:lnRef idx="0">
            <a:schemeClr val="accent1"/>
          </a:lnRef>
          <a:fillRef idx="3">
            <a:schemeClr val="accent1"/>
          </a:fillRef>
          <a:effectRef idx="3">
            <a:schemeClr val="accent1"/>
          </a:effectRef>
          <a:fontRef idx="minor">
            <a:schemeClr val="lt1"/>
          </a:fontRef>
        </p:style>
        <p:txBody>
          <a:bodyPr vert="horz" wrap="none" lIns="36000" tIns="36000" rIns="36000" bIns="36000" rtlCol="0" anchor="t" anchorCtr="0">
            <a:spAutoFit/>
          </a:bodyPr>
          <a:lstStyle>
            <a:lvl1pPr marL="274363" marR="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lang="de-DE" sz="2398" b="0" i="0" u="none" strike="noStrike" kern="1200" baseline="0">
                <a:solidFill>
                  <a:schemeClr val="tx1"/>
                </a:solidFill>
                <a:latin typeface="Calibri" panose="020F0502020204030204" pitchFamily="34" charset="0"/>
                <a:ea typeface="+mn-ea"/>
                <a:cs typeface="Calibri" panose="020F0502020204030204" pitchFamily="34" charset="0"/>
              </a:defRPr>
            </a:lvl1pPr>
            <a:lvl2pPr marL="539210" marR="0"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sz="2198" b="0" kern="1200" baseline="0">
                <a:solidFill>
                  <a:schemeClr val="tx1"/>
                </a:solidFill>
                <a:latin typeface="Calibri" panose="020F0502020204030204" pitchFamily="34" charset="0"/>
                <a:ea typeface="+mn-ea"/>
                <a:cs typeface="Calibri" panose="020F0502020204030204" pitchFamily="34" charset="0"/>
              </a:defRPr>
            </a:lvl2pPr>
            <a:lvl3pPr marL="802472" marR="0"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sz="1998" b="0" kern="1200" baseline="0">
                <a:solidFill>
                  <a:schemeClr val="tx1"/>
                </a:solidFill>
                <a:latin typeface="Calibri" panose="020F0502020204030204" pitchFamily="34" charset="0"/>
                <a:ea typeface="+mn-ea"/>
                <a:cs typeface="Calibri" panose="020F0502020204030204" pitchFamily="34" charset="0"/>
              </a:defRPr>
            </a:lvl3pPr>
            <a:lvl4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4pPr>
            <a:lvl5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5pPr>
            <a:lvl6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6pPr>
            <a:lvl7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7pPr>
            <a:lvl8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8pPr>
            <a:lvl9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9pPr>
          </a:lstStyle>
          <a:p>
            <a:pPr marL="0" indent="0" algn="just">
              <a:buNone/>
            </a:pPr>
            <a:r>
              <a:rPr lang="en-US" sz="1800" b="1" i="1" dirty="0">
                <a:solidFill>
                  <a:schemeClr val="bg1"/>
                </a:solidFill>
              </a:rPr>
              <a:t>Dynamic Programming Operator:</a:t>
            </a:r>
          </a:p>
          <a:p>
            <a:pPr marL="0" indent="0" algn="just">
              <a:buNone/>
            </a:pPr>
            <a:r>
              <a:rPr lang="en-US" sz="1800" b="1" i="0" u="none" strike="noStrike" dirty="0">
                <a:solidFill>
                  <a:schemeClr val="bg1"/>
                </a:solidFill>
                <a:effectLst/>
              </a:rPr>
              <a:t>Input: </a:t>
            </a:r>
            <a:r>
              <a:rPr lang="en-US" sz="1800" b="0" i="0" u="none" strike="noStrike" dirty="0">
                <a:solidFill>
                  <a:schemeClr val="bg1"/>
                </a:solidFill>
                <a:effectLst/>
              </a:rPr>
              <a:t>sets of policies and corresponding valu</a:t>
            </a:r>
            <a:r>
              <a:rPr lang="en-US" sz="1800" dirty="0">
                <a:solidFill>
                  <a:schemeClr val="bg1"/>
                </a:solidFill>
              </a:rPr>
              <a:t>e vectors for each agent.</a:t>
            </a:r>
          </a:p>
          <a:p>
            <a:pPr marL="0" indent="0" algn="just">
              <a:buNone/>
            </a:pPr>
            <a:r>
              <a:rPr lang="en-US" sz="1800" b="1" i="0" u="none" strike="noStrike" dirty="0">
                <a:solidFill>
                  <a:schemeClr val="bg1"/>
                </a:solidFill>
                <a:effectLst/>
              </a:rPr>
              <a:t>Process:</a:t>
            </a:r>
          </a:p>
          <a:p>
            <a:pPr lvl="1" algn="just">
              <a:buClr>
                <a:schemeClr val="accent1"/>
              </a:buClr>
              <a:buFont typeface="Wingdings" pitchFamily="2" charset="2"/>
              <a:buChar char="§"/>
            </a:pPr>
            <a:r>
              <a:rPr lang="en-US" sz="1600" dirty="0">
                <a:solidFill>
                  <a:schemeClr val="bg1"/>
                </a:solidFill>
              </a:rPr>
              <a:t>Perform exhaustive backup using policies for each agent.</a:t>
            </a:r>
          </a:p>
          <a:p>
            <a:pPr lvl="1" algn="just">
              <a:buClr>
                <a:schemeClr val="accent1"/>
              </a:buClr>
              <a:buFont typeface="Wingdings" pitchFamily="2" charset="2"/>
              <a:buChar char="§"/>
            </a:pPr>
            <a:r>
              <a:rPr lang="en-US" sz="1600" b="0" i="0" u="none" strike="noStrike" dirty="0">
                <a:solidFill>
                  <a:schemeClr val="bg1"/>
                </a:solidFill>
                <a:effectLst/>
              </a:rPr>
              <a:t>Calculate new value vectors.</a:t>
            </a:r>
          </a:p>
          <a:p>
            <a:pPr lvl="1" algn="just">
              <a:buClr>
                <a:schemeClr val="accent1"/>
              </a:buClr>
              <a:buFont typeface="Wingdings" pitchFamily="2" charset="2"/>
              <a:buChar char="§"/>
            </a:pPr>
            <a:r>
              <a:rPr lang="en-US" sz="1600" dirty="0">
                <a:solidFill>
                  <a:schemeClr val="bg1"/>
                </a:solidFill>
              </a:rPr>
              <a:t>Prune weakly dominated policies per agent.</a:t>
            </a:r>
          </a:p>
          <a:p>
            <a:pPr marL="0" indent="-6344" algn="just">
              <a:buNone/>
            </a:pPr>
            <a:r>
              <a:rPr lang="en-US" sz="1800" b="1" dirty="0">
                <a:solidFill>
                  <a:schemeClr val="bg1"/>
                </a:solidFill>
              </a:rPr>
              <a:t>Output: </a:t>
            </a:r>
            <a:r>
              <a:rPr lang="en-US" sz="1800" dirty="0">
                <a:solidFill>
                  <a:schemeClr val="bg1"/>
                </a:solidFill>
              </a:rPr>
              <a:t>Updated sets of policies and value vectors for each agent.</a:t>
            </a:r>
          </a:p>
        </p:txBody>
      </p:sp>
      <p:sp>
        <p:nvSpPr>
          <p:cNvPr id="4" name="TextBox 3">
            <a:extLst>
              <a:ext uri="{FF2B5EF4-FFF2-40B4-BE49-F238E27FC236}">
                <a16:creationId xmlns:a16="http://schemas.microsoft.com/office/drawing/2014/main" id="{CE72D82E-857F-86FE-EEB1-466D375AC8EA}"/>
              </a:ext>
            </a:extLst>
          </p:cNvPr>
          <p:cNvSpPr txBox="1"/>
          <p:nvPr/>
        </p:nvSpPr>
        <p:spPr>
          <a:xfrm>
            <a:off x="3652737" y="6221642"/>
            <a:ext cx="4885826" cy="261610"/>
          </a:xfrm>
          <a:prstGeom prst="rect">
            <a:avLst/>
          </a:prstGeom>
          <a:noFill/>
        </p:spPr>
        <p:txBody>
          <a:bodyPr wrap="square">
            <a:spAutoFit/>
          </a:bodyPr>
          <a:lstStyle/>
          <a:p>
            <a:pPr algn="ctr"/>
            <a:r>
              <a:rPr lang="en-US" sz="1050" dirty="0">
                <a:solidFill>
                  <a:schemeClr val="bg1">
                    <a:lumMod val="50000"/>
                  </a:schemeClr>
                </a:solidFill>
                <a:ea typeface="ＭＳ Ｐゴシック" charset="0"/>
                <a:cs typeface="ＭＳ Ｐゴシック" charset="0"/>
              </a:rPr>
              <a:t>Hansen, E. A., Bernstein, D. S., &amp; Zilberstein, S. 2004 </a:t>
            </a:r>
            <a:endParaRPr lang="en-GB" sz="1050" dirty="0"/>
          </a:p>
        </p:txBody>
      </p:sp>
    </p:spTree>
    <p:extLst>
      <p:ext uri="{BB962C8B-B14F-4D97-AF65-F5344CB8AC3E}">
        <p14:creationId xmlns:p14="http://schemas.microsoft.com/office/powerpoint/2010/main" val="486470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Without Pruning</a:t>
            </a:r>
          </a:p>
        </p:txBody>
      </p:sp>
      <p:sp>
        <p:nvSpPr>
          <p:cNvPr id="3" name="Date Placeholder 2">
            <a:extLst>
              <a:ext uri="{FF2B5EF4-FFF2-40B4-BE49-F238E27FC236}">
                <a16:creationId xmlns:a16="http://schemas.microsoft.com/office/drawing/2014/main" id="{88F7AFC7-10D5-834F-9675-DFD3E561586D}"/>
              </a:ext>
            </a:extLst>
          </p:cNvPr>
          <p:cNvSpPr>
            <a:spLocks noGrp="1"/>
          </p:cNvSpPr>
          <p:nvPr>
            <p:ph type="dt" sz="half" idx="14"/>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8D31EEB5-94A0-729B-8ADF-DA7E70DFB655}"/>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39</a:t>
            </a:fld>
            <a:endParaRPr lang="en-GB"/>
          </a:p>
        </p:txBody>
      </p:sp>
      <p:pic>
        <p:nvPicPr>
          <p:cNvPr id="5" name="Picture 4">
            <a:extLst>
              <a:ext uri="{FF2B5EF4-FFF2-40B4-BE49-F238E27FC236}">
                <a16:creationId xmlns:a16="http://schemas.microsoft.com/office/drawing/2014/main" id="{5D2C8826-E9AD-BC4D-B3FD-72859245A73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29768" y="2530630"/>
            <a:ext cx="3864800" cy="3261472"/>
          </a:xfrm>
          <a:prstGeom prst="rect">
            <a:avLst/>
          </a:prstGeom>
        </p:spPr>
      </p:pic>
      <p:pic>
        <p:nvPicPr>
          <p:cNvPr id="12" name="Picture 11">
            <a:extLst>
              <a:ext uri="{FF2B5EF4-FFF2-40B4-BE49-F238E27FC236}">
                <a16:creationId xmlns:a16="http://schemas.microsoft.com/office/drawing/2014/main" id="{B7CA8690-E846-444E-8F61-1AF54E9434A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57746" y="2530628"/>
            <a:ext cx="3864800" cy="3261472"/>
          </a:xfrm>
          <a:prstGeom prst="rect">
            <a:avLst/>
          </a:prstGeom>
        </p:spPr>
      </p:pic>
      <p:cxnSp>
        <p:nvCxnSpPr>
          <p:cNvPr id="11" name="Straight Connector 10">
            <a:extLst>
              <a:ext uri="{FF2B5EF4-FFF2-40B4-BE49-F238E27FC236}">
                <a16:creationId xmlns:a16="http://schemas.microsoft.com/office/drawing/2014/main" id="{4851677A-0196-4952-4FE5-B806482C0429}"/>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159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3B5F-4634-7740-97F0-F2C3F7A9D30B}"/>
              </a:ext>
            </a:extLst>
          </p:cNvPr>
          <p:cNvSpPr>
            <a:spLocks noGrp="1"/>
          </p:cNvSpPr>
          <p:nvPr>
            <p:ph type="title"/>
          </p:nvPr>
        </p:nvSpPr>
        <p:spPr/>
        <p:txBody>
          <a:bodyPr/>
          <a:lstStyle/>
          <a:p>
            <a:r>
              <a:rPr lang="en-GB" dirty="0"/>
              <a:t>Outline: Decision Making – Extensions </a:t>
            </a:r>
          </a:p>
        </p:txBody>
      </p:sp>
      <p:sp>
        <p:nvSpPr>
          <p:cNvPr id="3" name="Content Placeholder 2">
            <a:extLst>
              <a:ext uri="{FF2B5EF4-FFF2-40B4-BE49-F238E27FC236}">
                <a16:creationId xmlns:a16="http://schemas.microsoft.com/office/drawing/2014/main" id="{CBB804D0-6D33-6646-8D53-360A5884CD26}"/>
              </a:ext>
            </a:extLst>
          </p:cNvPr>
          <p:cNvSpPr>
            <a:spLocks noGrp="1"/>
          </p:cNvSpPr>
          <p:nvPr>
            <p:ph idx="1"/>
          </p:nvPr>
        </p:nvSpPr>
        <p:spPr/>
        <p:txBody>
          <a:bodyPr>
            <a:normAutofit/>
          </a:bodyPr>
          <a:lstStyle/>
          <a:p>
            <a:pPr marL="0" indent="0">
              <a:buNone/>
            </a:pPr>
            <a:r>
              <a:rPr lang="en-GB" b="1" i="1" dirty="0">
                <a:solidFill>
                  <a:schemeClr val="accent1"/>
                </a:solidFill>
              </a:rPr>
              <a:t>Partially Observable Markov Decision Process (POMDP)</a:t>
            </a:r>
          </a:p>
          <a:p>
            <a:pPr lvl="1"/>
            <a:r>
              <a:rPr lang="en-GB" dirty="0">
                <a:solidFill>
                  <a:schemeClr val="accent1"/>
                </a:solidFill>
              </a:rPr>
              <a:t>POMDP agent, belief state, belief MDP</a:t>
            </a:r>
          </a:p>
          <a:p>
            <a:pPr lvl="1"/>
            <a:r>
              <a:rPr lang="en-GB" dirty="0">
                <a:solidFill>
                  <a:schemeClr val="accent1"/>
                </a:solidFill>
              </a:rPr>
              <a:t>Conditional plans, value iteration</a:t>
            </a:r>
          </a:p>
          <a:p>
            <a:pPr marL="0" indent="0">
              <a:buNone/>
            </a:pPr>
            <a:r>
              <a:rPr lang="en-GB" i="1" dirty="0"/>
              <a:t>Decentralised POMDP (Dec-POMDP)</a:t>
            </a:r>
          </a:p>
          <a:p>
            <a:pPr lvl="1"/>
            <a:r>
              <a:rPr lang="en-GB" dirty="0"/>
              <a:t>Dec-POMDP, local policy, joint policy, value function</a:t>
            </a:r>
          </a:p>
          <a:p>
            <a:pPr lvl="1"/>
            <a:r>
              <a:rPr lang="en-GB" dirty="0"/>
              <a:t>Communication, full observability, Dec-MDP</a:t>
            </a:r>
          </a:p>
          <a:p>
            <a:pPr lvl="1"/>
            <a:r>
              <a:rPr lang="en-GB" dirty="0"/>
              <a:t>Solutions for finite, infinite, indefinite horizon</a:t>
            </a:r>
          </a:p>
          <a:p>
            <a:pPr lvl="1"/>
            <a:endParaRPr lang="en-GB" dirty="0"/>
          </a:p>
          <a:p>
            <a:pPr lvl="1"/>
            <a:endParaRPr lang="en-GB" dirty="0"/>
          </a:p>
          <a:p>
            <a:pPr lvl="1"/>
            <a:endParaRPr lang="en-GB" dirty="0"/>
          </a:p>
        </p:txBody>
      </p:sp>
      <p:sp>
        <p:nvSpPr>
          <p:cNvPr id="5" name="Date Placeholder 4">
            <a:extLst>
              <a:ext uri="{FF2B5EF4-FFF2-40B4-BE49-F238E27FC236}">
                <a16:creationId xmlns:a16="http://schemas.microsoft.com/office/drawing/2014/main" id="{7121A1A0-9561-8143-822C-0373460AC8A4}"/>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269074A5-39A7-1DA6-A21B-C8CADA835036}"/>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D34993B-A573-1C49-9856-1BE419581F1E}"/>
              </a:ext>
            </a:extLst>
          </p:cNvPr>
          <p:cNvSpPr>
            <a:spLocks noGrp="1"/>
          </p:cNvSpPr>
          <p:nvPr>
            <p:ph type="sldNum" sz="quarter" idx="4"/>
          </p:nvPr>
        </p:nvSpPr>
        <p:spPr/>
        <p:txBody>
          <a:bodyPr/>
          <a:lstStyle/>
          <a:p>
            <a:fld id="{67C9959E-8E6B-B04C-9955-EA096F41CA7A}" type="slidenum">
              <a:rPr lang="en-GB" smtClean="0"/>
              <a:t>4</a:t>
            </a:fld>
            <a:endParaRPr lang="en-GB"/>
          </a:p>
        </p:txBody>
      </p:sp>
    </p:spTree>
    <p:extLst>
      <p:ext uri="{BB962C8B-B14F-4D97-AF65-F5344CB8AC3E}">
        <p14:creationId xmlns:p14="http://schemas.microsoft.com/office/powerpoint/2010/main" val="586178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Without Pruning</a:t>
            </a:r>
          </a:p>
        </p:txBody>
      </p:sp>
      <p:sp>
        <p:nvSpPr>
          <p:cNvPr id="3" name="Date Placeholder 2">
            <a:extLst>
              <a:ext uri="{FF2B5EF4-FFF2-40B4-BE49-F238E27FC236}">
                <a16:creationId xmlns:a16="http://schemas.microsoft.com/office/drawing/2014/main" id="{6D9D566F-5384-6F4E-BFD5-23861E85D840}"/>
              </a:ext>
            </a:extLst>
          </p:cNvPr>
          <p:cNvSpPr>
            <a:spLocks noGrp="1"/>
          </p:cNvSpPr>
          <p:nvPr>
            <p:ph type="dt" sz="half" idx="14"/>
          </p:nvPr>
        </p:nvSpPr>
        <p:spPr/>
        <p:txBody>
          <a:bodyPr/>
          <a:lstStyle/>
          <a:p>
            <a:r>
              <a:rPr lang="de-DE"/>
              <a:t>Decision Extensions</a:t>
            </a:r>
            <a:endParaRPr lang="de-DE" dirty="0"/>
          </a:p>
        </p:txBody>
      </p:sp>
      <p:sp>
        <p:nvSpPr>
          <p:cNvPr id="5" name="Footer Placeholder 4">
            <a:extLst>
              <a:ext uri="{FF2B5EF4-FFF2-40B4-BE49-F238E27FC236}">
                <a16:creationId xmlns:a16="http://schemas.microsoft.com/office/drawing/2014/main" id="{94240867-A501-BA08-9530-32A9A934F194}"/>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40</a:t>
            </a:fld>
            <a:endParaRPr lang="en-GB"/>
          </a:p>
        </p:txBody>
      </p:sp>
      <p:pic>
        <p:nvPicPr>
          <p:cNvPr id="7" name="Picture 6">
            <a:extLst>
              <a:ext uri="{FF2B5EF4-FFF2-40B4-BE49-F238E27FC236}">
                <a16:creationId xmlns:a16="http://schemas.microsoft.com/office/drawing/2014/main" id="{1EDE753F-0331-F6D5-0731-624670B9B3C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217380" y="3341112"/>
            <a:ext cx="3766972" cy="2424487"/>
          </a:xfrm>
          <a:prstGeom prst="rect">
            <a:avLst/>
          </a:prstGeom>
        </p:spPr>
      </p:pic>
      <p:cxnSp>
        <p:nvCxnSpPr>
          <p:cNvPr id="15" name="Straight Connector 14">
            <a:extLst>
              <a:ext uri="{FF2B5EF4-FFF2-40B4-BE49-F238E27FC236}">
                <a16:creationId xmlns:a16="http://schemas.microsoft.com/office/drawing/2014/main" id="{E554CAA5-6F74-9C07-BC92-A5D88AFA586C}"/>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39A3E9C8-6D78-3B63-CFFD-C7E19D0B9A0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88423" y="3341111"/>
            <a:ext cx="3766972" cy="2424487"/>
          </a:xfrm>
          <a:prstGeom prst="rect">
            <a:avLst/>
          </a:prstGeom>
        </p:spPr>
      </p:pic>
    </p:spTree>
    <p:extLst>
      <p:ext uri="{BB962C8B-B14F-4D97-AF65-F5344CB8AC3E}">
        <p14:creationId xmlns:p14="http://schemas.microsoft.com/office/powerpoint/2010/main" val="4047317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lstStyle/>
          <a:p>
            <a:r>
              <a:rPr lang="en-GB"/>
              <a:t>Exhaustive Search and Pruning</a:t>
            </a:r>
            <a:endParaRPr lang="en-GB" dirty="0"/>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Without Pruning</a:t>
            </a:r>
          </a:p>
        </p:txBody>
      </p:sp>
      <p:sp>
        <p:nvSpPr>
          <p:cNvPr id="5" name="Date Placeholder 4">
            <a:extLst>
              <a:ext uri="{FF2B5EF4-FFF2-40B4-BE49-F238E27FC236}">
                <a16:creationId xmlns:a16="http://schemas.microsoft.com/office/drawing/2014/main" id="{920CA93F-7DAC-A146-B3A0-06869302D538}"/>
              </a:ext>
            </a:extLst>
          </p:cNvPr>
          <p:cNvSpPr>
            <a:spLocks noGrp="1"/>
          </p:cNvSpPr>
          <p:nvPr>
            <p:ph type="dt" sz="half" idx="14"/>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6A199BB9-2F36-8D39-F957-F732B7D246E2}"/>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pPr/>
              <a:t>41</a:t>
            </a:fld>
            <a:endParaRPr lang="en-GB"/>
          </a:p>
        </p:txBody>
      </p:sp>
      <p:grpSp>
        <p:nvGrpSpPr>
          <p:cNvPr id="7" name="Group 6">
            <a:extLst>
              <a:ext uri="{FF2B5EF4-FFF2-40B4-BE49-F238E27FC236}">
                <a16:creationId xmlns:a16="http://schemas.microsoft.com/office/drawing/2014/main" id="{B6B3FB5D-5B37-6CB4-97CD-09D53D120191}"/>
              </a:ext>
            </a:extLst>
          </p:cNvPr>
          <p:cNvGrpSpPr/>
          <p:nvPr/>
        </p:nvGrpSpPr>
        <p:grpSpPr>
          <a:xfrm>
            <a:off x="6217380" y="3341112"/>
            <a:ext cx="3766972" cy="2424487"/>
            <a:chOff x="4629150" y="3765175"/>
            <a:chExt cx="3766972" cy="2424487"/>
          </a:xfrm>
        </p:grpSpPr>
        <p:pic>
          <p:nvPicPr>
            <p:cNvPr id="9" name="Picture 8">
              <a:extLst>
                <a:ext uri="{FF2B5EF4-FFF2-40B4-BE49-F238E27FC236}">
                  <a16:creationId xmlns:a16="http://schemas.microsoft.com/office/drawing/2014/main" id="{03254A90-745B-66EB-9902-C10794C3264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9150" y="3765175"/>
              <a:ext cx="3766972" cy="2424487"/>
            </a:xfrm>
            <a:prstGeom prst="rect">
              <a:avLst/>
            </a:prstGeom>
          </p:spPr>
        </p:pic>
        <p:sp>
          <p:nvSpPr>
            <p:cNvPr id="11" name="Rectangle 10">
              <a:extLst>
                <a:ext uri="{FF2B5EF4-FFF2-40B4-BE49-F238E27FC236}">
                  <a16:creationId xmlns:a16="http://schemas.microsoft.com/office/drawing/2014/main" id="{34094A41-73FF-A236-601D-DB97FD162BB0}"/>
                </a:ext>
              </a:extLst>
            </p:cNvPr>
            <p:cNvSpPr/>
            <p:nvPr/>
          </p:nvSpPr>
          <p:spPr>
            <a:xfrm>
              <a:off x="5464884" y="4260027"/>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B4185EE-C67A-6EBC-F206-3E3BF74E5815}"/>
                </a:ext>
              </a:extLst>
            </p:cNvPr>
            <p:cNvSpPr/>
            <p:nvPr/>
          </p:nvSpPr>
          <p:spPr>
            <a:xfrm>
              <a:off x="5222123" y="4874268"/>
              <a:ext cx="522460"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8" name="Straight Connector 17">
            <a:extLst>
              <a:ext uri="{FF2B5EF4-FFF2-40B4-BE49-F238E27FC236}">
                <a16:creationId xmlns:a16="http://schemas.microsoft.com/office/drawing/2014/main" id="{EEC097C8-5407-21F8-2999-ABE1D7CB5212}"/>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21" name="Picture 20">
            <a:extLst>
              <a:ext uri="{FF2B5EF4-FFF2-40B4-BE49-F238E27FC236}">
                <a16:creationId xmlns:a16="http://schemas.microsoft.com/office/drawing/2014/main" id="{52303509-A7B5-C393-B3A4-2592AC3903D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88423" y="3341111"/>
            <a:ext cx="3766972" cy="2424487"/>
          </a:xfrm>
          <a:prstGeom prst="rect">
            <a:avLst/>
          </a:prstGeom>
        </p:spPr>
      </p:pic>
    </p:spTree>
    <p:extLst>
      <p:ext uri="{BB962C8B-B14F-4D97-AF65-F5344CB8AC3E}">
        <p14:creationId xmlns:p14="http://schemas.microsoft.com/office/powerpoint/2010/main" val="845779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Without Pruning</a:t>
            </a:r>
          </a:p>
        </p:txBody>
      </p:sp>
      <p:sp>
        <p:nvSpPr>
          <p:cNvPr id="5" name="Date Placeholder 4">
            <a:extLst>
              <a:ext uri="{FF2B5EF4-FFF2-40B4-BE49-F238E27FC236}">
                <a16:creationId xmlns:a16="http://schemas.microsoft.com/office/drawing/2014/main" id="{0FCBD479-6441-D346-80B8-BB491A370C44}"/>
              </a:ext>
            </a:extLst>
          </p:cNvPr>
          <p:cNvSpPr>
            <a:spLocks noGrp="1"/>
          </p:cNvSpPr>
          <p:nvPr>
            <p:ph type="dt" sz="half" idx="14"/>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68A782A5-363A-4149-9BBD-837DE0CFC5AB}"/>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42</a:t>
            </a:fld>
            <a:endParaRPr lang="en-GB"/>
          </a:p>
        </p:txBody>
      </p:sp>
      <p:grpSp>
        <p:nvGrpSpPr>
          <p:cNvPr id="7" name="Group 6">
            <a:extLst>
              <a:ext uri="{FF2B5EF4-FFF2-40B4-BE49-F238E27FC236}">
                <a16:creationId xmlns:a16="http://schemas.microsoft.com/office/drawing/2014/main" id="{584F86A4-B7B4-7256-D0D2-9ECB0A0C6C36}"/>
              </a:ext>
            </a:extLst>
          </p:cNvPr>
          <p:cNvGrpSpPr/>
          <p:nvPr/>
        </p:nvGrpSpPr>
        <p:grpSpPr>
          <a:xfrm>
            <a:off x="6217380" y="3341112"/>
            <a:ext cx="3766972" cy="2424487"/>
            <a:chOff x="4629150" y="3765175"/>
            <a:chExt cx="3766972" cy="2424487"/>
          </a:xfrm>
        </p:grpSpPr>
        <p:pic>
          <p:nvPicPr>
            <p:cNvPr id="11" name="Picture 10">
              <a:extLst>
                <a:ext uri="{FF2B5EF4-FFF2-40B4-BE49-F238E27FC236}">
                  <a16:creationId xmlns:a16="http://schemas.microsoft.com/office/drawing/2014/main" id="{E59953BA-E9E4-A5E3-958A-698BA1988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9150" y="3765175"/>
              <a:ext cx="3766972" cy="2424487"/>
            </a:xfrm>
            <a:prstGeom prst="rect">
              <a:avLst/>
            </a:prstGeom>
          </p:spPr>
        </p:pic>
        <p:sp>
          <p:nvSpPr>
            <p:cNvPr id="17" name="Rectangle 16">
              <a:extLst>
                <a:ext uri="{FF2B5EF4-FFF2-40B4-BE49-F238E27FC236}">
                  <a16:creationId xmlns:a16="http://schemas.microsoft.com/office/drawing/2014/main" id="{14AB57FA-2CBE-50A5-9CBE-355A473A4C2E}"/>
                </a:ext>
              </a:extLst>
            </p:cNvPr>
            <p:cNvSpPr/>
            <p:nvPr/>
          </p:nvSpPr>
          <p:spPr>
            <a:xfrm>
              <a:off x="5464884" y="4260027"/>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2E8DA7D-3B44-F37B-B95B-A5D8AC6371EF}"/>
                </a:ext>
              </a:extLst>
            </p:cNvPr>
            <p:cNvSpPr/>
            <p:nvPr/>
          </p:nvSpPr>
          <p:spPr>
            <a:xfrm>
              <a:off x="5222123" y="4874268"/>
              <a:ext cx="522460"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808AABD-E1E6-7FE3-82B6-F63FCEE0E2F1}"/>
                </a:ext>
              </a:extLst>
            </p:cNvPr>
            <p:cNvSpPr/>
            <p:nvPr/>
          </p:nvSpPr>
          <p:spPr>
            <a:xfrm>
              <a:off x="7038405" y="4287244"/>
              <a:ext cx="1169679"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797AC70-4DC8-3204-29A1-9549726E80D7}"/>
                </a:ext>
              </a:extLst>
            </p:cNvPr>
            <p:cNvSpPr/>
            <p:nvPr/>
          </p:nvSpPr>
          <p:spPr>
            <a:xfrm>
              <a:off x="7318105" y="5531965"/>
              <a:ext cx="559398" cy="65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3" name="Straight Connector 22">
            <a:extLst>
              <a:ext uri="{FF2B5EF4-FFF2-40B4-BE49-F238E27FC236}">
                <a16:creationId xmlns:a16="http://schemas.microsoft.com/office/drawing/2014/main" id="{D678C71D-AB10-8A50-7558-C7B6996D6ED6}"/>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A84178DF-FD43-0122-FF30-4903459251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88423" y="3341111"/>
            <a:ext cx="3766972" cy="2424487"/>
          </a:xfrm>
          <a:prstGeom prst="rect">
            <a:avLst/>
          </a:prstGeom>
        </p:spPr>
      </p:pic>
    </p:spTree>
    <p:extLst>
      <p:ext uri="{BB962C8B-B14F-4D97-AF65-F5344CB8AC3E}">
        <p14:creationId xmlns:p14="http://schemas.microsoft.com/office/powerpoint/2010/main" val="2810637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Without Pruning</a:t>
            </a:r>
          </a:p>
        </p:txBody>
      </p:sp>
      <p:sp>
        <p:nvSpPr>
          <p:cNvPr id="5" name="Date Placeholder 4">
            <a:extLst>
              <a:ext uri="{FF2B5EF4-FFF2-40B4-BE49-F238E27FC236}">
                <a16:creationId xmlns:a16="http://schemas.microsoft.com/office/drawing/2014/main" id="{A0B70947-FBBA-994E-88BB-E2ACFF54A314}"/>
              </a:ext>
            </a:extLst>
          </p:cNvPr>
          <p:cNvSpPr>
            <a:spLocks noGrp="1"/>
          </p:cNvSpPr>
          <p:nvPr>
            <p:ph type="dt" sz="half" idx="14"/>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7BD0C9B7-CD01-1509-A43D-5227A41A26C2}"/>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43</a:t>
            </a:fld>
            <a:endParaRPr lang="en-GB"/>
          </a:p>
        </p:txBody>
      </p:sp>
      <p:grpSp>
        <p:nvGrpSpPr>
          <p:cNvPr id="26" name="Group 25">
            <a:extLst>
              <a:ext uri="{FF2B5EF4-FFF2-40B4-BE49-F238E27FC236}">
                <a16:creationId xmlns:a16="http://schemas.microsoft.com/office/drawing/2014/main" id="{02475ABC-12CF-A2FD-0693-A89DE402D804}"/>
              </a:ext>
            </a:extLst>
          </p:cNvPr>
          <p:cNvGrpSpPr/>
          <p:nvPr/>
        </p:nvGrpSpPr>
        <p:grpSpPr>
          <a:xfrm>
            <a:off x="6217380" y="3341112"/>
            <a:ext cx="3766972" cy="2424487"/>
            <a:chOff x="4629150" y="3765175"/>
            <a:chExt cx="3766972" cy="2424487"/>
          </a:xfrm>
        </p:grpSpPr>
        <p:pic>
          <p:nvPicPr>
            <p:cNvPr id="27" name="Picture 26">
              <a:extLst>
                <a:ext uri="{FF2B5EF4-FFF2-40B4-BE49-F238E27FC236}">
                  <a16:creationId xmlns:a16="http://schemas.microsoft.com/office/drawing/2014/main" id="{96982F59-28A4-C527-B0CF-C032F6D5815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9150" y="3765175"/>
              <a:ext cx="3766972" cy="2424487"/>
            </a:xfrm>
            <a:prstGeom prst="rect">
              <a:avLst/>
            </a:prstGeom>
          </p:spPr>
        </p:pic>
        <p:sp>
          <p:nvSpPr>
            <p:cNvPr id="28" name="Rectangle 27">
              <a:extLst>
                <a:ext uri="{FF2B5EF4-FFF2-40B4-BE49-F238E27FC236}">
                  <a16:creationId xmlns:a16="http://schemas.microsoft.com/office/drawing/2014/main" id="{67CC5E67-4C48-5141-2C62-E348768FC856}"/>
                </a:ext>
              </a:extLst>
            </p:cNvPr>
            <p:cNvSpPr/>
            <p:nvPr/>
          </p:nvSpPr>
          <p:spPr>
            <a:xfrm>
              <a:off x="5464884" y="4260027"/>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ED0BEC7-FE11-8CA9-5741-BBABA6095364}"/>
                </a:ext>
              </a:extLst>
            </p:cNvPr>
            <p:cNvSpPr/>
            <p:nvPr/>
          </p:nvSpPr>
          <p:spPr>
            <a:xfrm>
              <a:off x="4629150" y="4874268"/>
              <a:ext cx="1115433"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B025A06-2DF2-2FB5-B7C4-74767A3E5C17}"/>
                </a:ext>
              </a:extLst>
            </p:cNvPr>
            <p:cNvSpPr/>
            <p:nvPr/>
          </p:nvSpPr>
          <p:spPr>
            <a:xfrm>
              <a:off x="7038405" y="4287244"/>
              <a:ext cx="1169679"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778D9D6-748B-DF3D-D4AA-E618AF28F0B2}"/>
                </a:ext>
              </a:extLst>
            </p:cNvPr>
            <p:cNvSpPr/>
            <p:nvPr/>
          </p:nvSpPr>
          <p:spPr>
            <a:xfrm>
              <a:off x="7318105" y="5531965"/>
              <a:ext cx="559398" cy="65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A143CFC-E1CE-8D94-AA97-656E1EA7A5C8}"/>
                </a:ext>
              </a:extLst>
            </p:cNvPr>
            <p:cNvSpPr/>
            <p:nvPr/>
          </p:nvSpPr>
          <p:spPr>
            <a:xfrm>
              <a:off x="5188742" y="5531965"/>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Straight Connector 32">
            <a:extLst>
              <a:ext uri="{FF2B5EF4-FFF2-40B4-BE49-F238E27FC236}">
                <a16:creationId xmlns:a16="http://schemas.microsoft.com/office/drawing/2014/main" id="{E5C293D1-4B34-64BB-9DCB-9905CE58DEF3}"/>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34" name="Picture 33">
            <a:extLst>
              <a:ext uri="{FF2B5EF4-FFF2-40B4-BE49-F238E27FC236}">
                <a16:creationId xmlns:a16="http://schemas.microsoft.com/office/drawing/2014/main" id="{81CA642C-B5B5-2784-8B0E-70FF24333F3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88423" y="3341111"/>
            <a:ext cx="3766972" cy="2424487"/>
          </a:xfrm>
          <a:prstGeom prst="rect">
            <a:avLst/>
          </a:prstGeom>
        </p:spPr>
      </p:pic>
    </p:spTree>
    <p:extLst>
      <p:ext uri="{BB962C8B-B14F-4D97-AF65-F5344CB8AC3E}">
        <p14:creationId xmlns:p14="http://schemas.microsoft.com/office/powerpoint/2010/main" val="3627778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Without Pruning</a:t>
            </a:r>
          </a:p>
        </p:txBody>
      </p:sp>
      <p:sp>
        <p:nvSpPr>
          <p:cNvPr id="5" name="Date Placeholder 4">
            <a:extLst>
              <a:ext uri="{FF2B5EF4-FFF2-40B4-BE49-F238E27FC236}">
                <a16:creationId xmlns:a16="http://schemas.microsoft.com/office/drawing/2014/main" id="{48D1CCA3-05FE-8C4A-A029-6524C38999A8}"/>
              </a:ext>
            </a:extLst>
          </p:cNvPr>
          <p:cNvSpPr>
            <a:spLocks noGrp="1"/>
          </p:cNvSpPr>
          <p:nvPr>
            <p:ph type="dt" sz="half" idx="14"/>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567BFB07-90B6-F254-111C-7BB70308DCAB}"/>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44</a:t>
            </a:fld>
            <a:endParaRPr lang="en-GB"/>
          </a:p>
        </p:txBody>
      </p:sp>
      <p:grpSp>
        <p:nvGrpSpPr>
          <p:cNvPr id="7" name="Group 6">
            <a:extLst>
              <a:ext uri="{FF2B5EF4-FFF2-40B4-BE49-F238E27FC236}">
                <a16:creationId xmlns:a16="http://schemas.microsoft.com/office/drawing/2014/main" id="{7F16C442-2F49-FC43-BCC0-A7FB559D77C2}"/>
              </a:ext>
            </a:extLst>
          </p:cNvPr>
          <p:cNvGrpSpPr/>
          <p:nvPr/>
        </p:nvGrpSpPr>
        <p:grpSpPr>
          <a:xfrm>
            <a:off x="6217380" y="3341112"/>
            <a:ext cx="3766972" cy="2424487"/>
            <a:chOff x="4629150" y="3765175"/>
            <a:chExt cx="3766972" cy="2424487"/>
          </a:xfrm>
        </p:grpSpPr>
        <p:pic>
          <p:nvPicPr>
            <p:cNvPr id="14" name="Picture 13">
              <a:extLst>
                <a:ext uri="{FF2B5EF4-FFF2-40B4-BE49-F238E27FC236}">
                  <a16:creationId xmlns:a16="http://schemas.microsoft.com/office/drawing/2014/main" id="{7E9624DD-0D2C-3444-83D3-50F633A7DA9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9150" y="3765175"/>
              <a:ext cx="3766972" cy="2424487"/>
            </a:xfrm>
            <a:prstGeom prst="rect">
              <a:avLst/>
            </a:prstGeom>
          </p:spPr>
        </p:pic>
        <p:sp>
          <p:nvSpPr>
            <p:cNvPr id="3" name="Rectangle 2">
              <a:extLst>
                <a:ext uri="{FF2B5EF4-FFF2-40B4-BE49-F238E27FC236}">
                  <a16:creationId xmlns:a16="http://schemas.microsoft.com/office/drawing/2014/main" id="{5C4846C3-80B2-A944-82BD-5DE3C36EBCDD}"/>
                </a:ext>
              </a:extLst>
            </p:cNvPr>
            <p:cNvSpPr/>
            <p:nvPr/>
          </p:nvSpPr>
          <p:spPr>
            <a:xfrm>
              <a:off x="5464884" y="4260027"/>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7A14859-B550-454F-AAE2-71ACD6F99CE1}"/>
                </a:ext>
              </a:extLst>
            </p:cNvPr>
            <p:cNvSpPr/>
            <p:nvPr/>
          </p:nvSpPr>
          <p:spPr>
            <a:xfrm>
              <a:off x="4629150" y="4874268"/>
              <a:ext cx="1115433"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7B4A0C6-550D-AA4F-B76E-9DA5A0DDA0E1}"/>
                </a:ext>
              </a:extLst>
            </p:cNvPr>
            <p:cNvSpPr/>
            <p:nvPr/>
          </p:nvSpPr>
          <p:spPr>
            <a:xfrm>
              <a:off x="7038405" y="4287244"/>
              <a:ext cx="1169679"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817D6AE-A586-D241-9909-635873BE6997}"/>
                </a:ext>
              </a:extLst>
            </p:cNvPr>
            <p:cNvSpPr/>
            <p:nvPr/>
          </p:nvSpPr>
          <p:spPr>
            <a:xfrm>
              <a:off x="7318105" y="4797911"/>
              <a:ext cx="559398" cy="1391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FF2E591-309B-F749-B6F3-221CDE6F772D}"/>
                </a:ext>
              </a:extLst>
            </p:cNvPr>
            <p:cNvSpPr/>
            <p:nvPr/>
          </p:nvSpPr>
          <p:spPr>
            <a:xfrm>
              <a:off x="5188742" y="5531965"/>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Connector 18">
            <a:extLst>
              <a:ext uri="{FF2B5EF4-FFF2-40B4-BE49-F238E27FC236}">
                <a16:creationId xmlns:a16="http://schemas.microsoft.com/office/drawing/2014/main" id="{D32F91E7-458C-D240-AA10-D6B0685D83EA}"/>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0904A90D-8A40-AA4F-A028-050B62116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88423" y="3341111"/>
            <a:ext cx="3766972" cy="2424487"/>
          </a:xfrm>
          <a:prstGeom prst="rect">
            <a:avLst/>
          </a:prstGeom>
        </p:spPr>
      </p:pic>
    </p:spTree>
    <p:extLst>
      <p:ext uri="{BB962C8B-B14F-4D97-AF65-F5344CB8AC3E}">
        <p14:creationId xmlns:p14="http://schemas.microsoft.com/office/powerpoint/2010/main" val="2950028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6B8A-1B7C-0043-852A-E60B0C40ACA8}"/>
              </a:ext>
            </a:extLst>
          </p:cNvPr>
          <p:cNvSpPr>
            <a:spLocks noGrp="1"/>
          </p:cNvSpPr>
          <p:nvPr>
            <p:ph type="title"/>
          </p:nvPr>
        </p:nvSpPr>
        <p:spPr/>
        <p:txBody>
          <a:bodyPr>
            <a:normAutofit/>
          </a:bodyPr>
          <a:lstStyle/>
          <a:p>
            <a:r>
              <a:rPr lang="en-GB" dirty="0"/>
              <a:t>Exhaustive Search and Pruning</a:t>
            </a:r>
          </a:p>
        </p:txBody>
      </p:sp>
      <p:sp>
        <p:nvSpPr>
          <p:cNvPr id="10" name="Text Placeholder 9">
            <a:extLst>
              <a:ext uri="{FF2B5EF4-FFF2-40B4-BE49-F238E27FC236}">
                <a16:creationId xmlns:a16="http://schemas.microsoft.com/office/drawing/2014/main" id="{D4AAF930-25C8-0C4C-A9EC-A8777ABAE68D}"/>
              </a:ext>
            </a:extLst>
          </p:cNvPr>
          <p:cNvSpPr>
            <a:spLocks noGrp="1"/>
          </p:cNvSpPr>
          <p:nvPr>
            <p:ph type="body" idx="13"/>
          </p:nvPr>
        </p:nvSpPr>
        <p:spPr/>
        <p:txBody>
          <a:bodyPr/>
          <a:lstStyle/>
          <a:p>
            <a:r>
              <a:rPr lang="en-GB" dirty="0"/>
              <a:t>With Pruning</a:t>
            </a:r>
          </a:p>
        </p:txBody>
      </p:sp>
      <p:sp>
        <p:nvSpPr>
          <p:cNvPr id="8" name="Text Placeholder 7">
            <a:extLst>
              <a:ext uri="{FF2B5EF4-FFF2-40B4-BE49-F238E27FC236}">
                <a16:creationId xmlns:a16="http://schemas.microsoft.com/office/drawing/2014/main" id="{61BC1EA9-3DA6-5D45-B83A-23B879674D6F}"/>
              </a:ext>
            </a:extLst>
          </p:cNvPr>
          <p:cNvSpPr>
            <a:spLocks noGrp="1"/>
          </p:cNvSpPr>
          <p:nvPr>
            <p:ph type="body" sz="quarter" idx="3"/>
          </p:nvPr>
        </p:nvSpPr>
        <p:spPr/>
        <p:txBody>
          <a:bodyPr/>
          <a:lstStyle/>
          <a:p>
            <a:r>
              <a:rPr lang="en-GB" dirty="0"/>
              <a:t>Without Pruning</a:t>
            </a:r>
          </a:p>
        </p:txBody>
      </p:sp>
      <p:sp>
        <p:nvSpPr>
          <p:cNvPr id="6" name="Date Placeholder 5">
            <a:extLst>
              <a:ext uri="{FF2B5EF4-FFF2-40B4-BE49-F238E27FC236}">
                <a16:creationId xmlns:a16="http://schemas.microsoft.com/office/drawing/2014/main" id="{913F768B-17D0-9742-A448-1AFFA16F9093}"/>
              </a:ext>
            </a:extLst>
          </p:cNvPr>
          <p:cNvSpPr>
            <a:spLocks noGrp="1"/>
          </p:cNvSpPr>
          <p:nvPr>
            <p:ph type="dt" sz="half" idx="14"/>
          </p:nvPr>
        </p:nvSpPr>
        <p:spPr/>
        <p:txBody>
          <a:bodyPr/>
          <a:lstStyle/>
          <a:p>
            <a:r>
              <a:rPr lang="de-DE"/>
              <a:t>Decision Extensions</a:t>
            </a:r>
            <a:endParaRPr lang="de-DE" dirty="0"/>
          </a:p>
        </p:txBody>
      </p:sp>
      <p:sp>
        <p:nvSpPr>
          <p:cNvPr id="7" name="Footer Placeholder 6">
            <a:extLst>
              <a:ext uri="{FF2B5EF4-FFF2-40B4-BE49-F238E27FC236}">
                <a16:creationId xmlns:a16="http://schemas.microsoft.com/office/drawing/2014/main" id="{0CD6E2FA-4286-9B6B-B6FA-40F6C09AFCDD}"/>
              </a:ext>
            </a:extLst>
          </p:cNvPr>
          <p:cNvSpPr>
            <a:spLocks noGrp="1"/>
          </p:cNvSpPr>
          <p:nvPr>
            <p:ph type="ftr" sz="quarter" idx="15"/>
          </p:nvPr>
        </p:nvSpPr>
        <p:spPr/>
        <p:txBody>
          <a:bodyPr/>
          <a:lstStyle/>
          <a:p>
            <a:r>
              <a:rPr lang="en-GB"/>
              <a:t>T. Braun - APA</a:t>
            </a:r>
          </a:p>
        </p:txBody>
      </p:sp>
      <p:sp>
        <p:nvSpPr>
          <p:cNvPr id="4" name="Slide Number Placeholder 3">
            <a:extLst>
              <a:ext uri="{FF2B5EF4-FFF2-40B4-BE49-F238E27FC236}">
                <a16:creationId xmlns:a16="http://schemas.microsoft.com/office/drawing/2014/main" id="{41AA6B95-44C2-234C-ADB0-C41262D811EA}"/>
              </a:ext>
            </a:extLst>
          </p:cNvPr>
          <p:cNvSpPr>
            <a:spLocks noGrp="1"/>
          </p:cNvSpPr>
          <p:nvPr>
            <p:ph type="sldNum" sz="quarter" idx="4"/>
          </p:nvPr>
        </p:nvSpPr>
        <p:spPr/>
        <p:txBody>
          <a:bodyPr/>
          <a:lstStyle/>
          <a:p>
            <a:fld id="{67C9959E-8E6B-B04C-9955-EA096F41CA7A}" type="slidenum">
              <a:rPr lang="en-GB" smtClean="0"/>
              <a:t>45</a:t>
            </a:fld>
            <a:endParaRPr lang="en-GB"/>
          </a:p>
        </p:txBody>
      </p:sp>
      <p:sp>
        <p:nvSpPr>
          <p:cNvPr id="3" name="Rectangle 2">
            <a:extLst>
              <a:ext uri="{FF2B5EF4-FFF2-40B4-BE49-F238E27FC236}">
                <a16:creationId xmlns:a16="http://schemas.microsoft.com/office/drawing/2014/main" id="{5C4846C3-80B2-A944-82BD-5DE3C36EBCDD}"/>
              </a:ext>
            </a:extLst>
          </p:cNvPr>
          <p:cNvSpPr/>
          <p:nvPr/>
        </p:nvSpPr>
        <p:spPr>
          <a:xfrm>
            <a:off x="6988884" y="4260028"/>
            <a:ext cx="559398"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7B4A0C6-550D-AA4F-B76E-9DA5A0DDA0E1}"/>
              </a:ext>
            </a:extLst>
          </p:cNvPr>
          <p:cNvSpPr/>
          <p:nvPr/>
        </p:nvSpPr>
        <p:spPr>
          <a:xfrm>
            <a:off x="8562406" y="4287245"/>
            <a:ext cx="1169679" cy="614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711F1084-1147-9A41-AAB7-2C27FC76818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817035" y="3081270"/>
            <a:ext cx="3912061" cy="2944954"/>
          </a:xfrm>
          <a:prstGeom prst="rect">
            <a:avLst/>
          </a:prstGeom>
        </p:spPr>
      </p:pic>
      <p:pic>
        <p:nvPicPr>
          <p:cNvPr id="5" name="Picture 4">
            <a:extLst>
              <a:ext uri="{FF2B5EF4-FFF2-40B4-BE49-F238E27FC236}">
                <a16:creationId xmlns:a16="http://schemas.microsoft.com/office/drawing/2014/main" id="{B1B1D44E-CCF8-E540-98EF-74C98FF9AB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76920" y="3371213"/>
            <a:ext cx="3867469" cy="2403215"/>
          </a:xfrm>
          <a:prstGeom prst="rect">
            <a:avLst/>
          </a:prstGeom>
        </p:spPr>
      </p:pic>
      <p:cxnSp>
        <p:nvCxnSpPr>
          <p:cNvPr id="23" name="Straight Connector 22">
            <a:extLst>
              <a:ext uri="{FF2B5EF4-FFF2-40B4-BE49-F238E27FC236}">
                <a16:creationId xmlns:a16="http://schemas.microsoft.com/office/drawing/2014/main" id="{DC1D86D3-72AD-82C8-BB86-A4AA7C55DD4E}"/>
              </a:ext>
            </a:extLst>
          </p:cNvPr>
          <p:cNvCxnSpPr>
            <a:cxnSpLocks/>
          </p:cNvCxnSpPr>
          <p:nvPr/>
        </p:nvCxnSpPr>
        <p:spPr>
          <a:xfrm>
            <a:off x="5974618" y="2080591"/>
            <a:ext cx="0" cy="386371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521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13B1-C91E-2B47-8202-024B9A2855E9}"/>
              </a:ext>
            </a:extLst>
          </p:cNvPr>
          <p:cNvSpPr>
            <a:spLocks noGrp="1"/>
          </p:cNvSpPr>
          <p:nvPr>
            <p:ph type="title"/>
          </p:nvPr>
        </p:nvSpPr>
        <p:spPr/>
        <p:txBody>
          <a:bodyPr>
            <a:normAutofit/>
          </a:bodyPr>
          <a:lstStyle/>
          <a:p>
            <a:r>
              <a:rPr lang="en-GB" u="sng" dirty="0"/>
              <a:t>J</a:t>
            </a:r>
            <a:r>
              <a:rPr lang="en-GB" dirty="0"/>
              <a:t>oint </a:t>
            </a:r>
            <a:r>
              <a:rPr lang="en-GB" u="sng" dirty="0"/>
              <a:t>E</a:t>
            </a:r>
            <a:r>
              <a:rPr lang="en-GB" dirty="0"/>
              <a:t>quilibrium </a:t>
            </a:r>
            <a:r>
              <a:rPr lang="en-GB" u="sng" dirty="0"/>
              <a:t>S</a:t>
            </a:r>
            <a:r>
              <a:rPr lang="en-GB" dirty="0"/>
              <a:t>earch for </a:t>
            </a:r>
            <a:r>
              <a:rPr lang="en-GB" u="sng" dirty="0"/>
              <a:t>P</a:t>
            </a:r>
            <a:r>
              <a:rPr lang="en-GB" dirty="0"/>
              <a:t>olicies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CF57C9-E896-A541-B481-96F376393905}"/>
                  </a:ext>
                </a:extLst>
              </p:cNvPr>
              <p:cNvSpPr>
                <a:spLocks noGrp="1"/>
              </p:cNvSpPr>
              <p:nvPr>
                <p:ph idx="1"/>
              </p:nvPr>
            </p:nvSpPr>
            <p:spPr/>
            <p:txBody>
              <a:bodyPr>
                <a:noAutofit/>
              </a:bodyPr>
              <a:lstStyle/>
              <a:p>
                <a:r>
                  <a:rPr lang="en-GB" dirty="0"/>
                  <a:t>Approximate solution approach for general </a:t>
                </a:r>
                <a:br>
                  <a:rPr lang="en-GB" dirty="0"/>
                </a:br>
                <a:r>
                  <a:rPr lang="en-GB" dirty="0"/>
                  <a:t>models with a finite horizon </a:t>
                </a:r>
                <a14:m>
                  <m:oMath xmlns:m="http://schemas.openxmlformats.org/officeDocument/2006/math">
                    <m:r>
                      <a:rPr lang="en-GB" i="1" dirty="0">
                        <a:latin typeface="Cambria Math" panose="02040503050406030204" pitchFamily="18" charset="0"/>
                      </a:rPr>
                      <m:t>h</m:t>
                    </m:r>
                  </m:oMath>
                </a14:m>
                <a:endParaRPr lang="en-GB" dirty="0"/>
              </a:p>
              <a:p>
                <a:pPr lvl="1"/>
                <a:r>
                  <a:rPr lang="en-GB" dirty="0"/>
                  <a:t>Input: </a:t>
                </a:r>
              </a:p>
              <a:p>
                <a:pPr lvl="2"/>
                <a:r>
                  <a:rPr lang="en-GB" dirty="0" err="1"/>
                  <a:t>DecPOMDP</a:t>
                </a:r>
                <a:r>
                  <a:rPr lang="en-GB" dirty="0"/>
                  <a:t> </a:t>
                </a:r>
                <a14:m>
                  <m:oMath xmlns:m="http://schemas.openxmlformats.org/officeDocument/2006/math">
                    <m:d>
                      <m:dPr>
                        <m:ctrlPr>
                          <a:rPr lang="de-DE" altLang="zh-CN" i="1">
                            <a:latin typeface="Cambria Math" panose="02040503050406030204" pitchFamily="18" charset="0"/>
                          </a:rPr>
                        </m:ctrlPr>
                      </m:dPr>
                      <m:e>
                        <m:r>
                          <a:rPr lang="de-DE" altLang="zh-CN" i="1">
                            <a:latin typeface="Cambria Math" panose="02040503050406030204" pitchFamily="18" charset="0"/>
                          </a:rPr>
                          <m:t>𝐼</m:t>
                        </m:r>
                        <m:r>
                          <a:rPr lang="de-DE" altLang="zh-CN" i="1">
                            <a:latin typeface="Cambria Math" panose="02040503050406030204" pitchFamily="18" charset="0"/>
                          </a:rPr>
                          <m:t>,</m:t>
                        </m:r>
                        <m:r>
                          <a:rPr lang="de-DE" altLang="zh-CN" i="1" dirty="0">
                            <a:latin typeface="Cambria Math" panose="02040503050406030204" pitchFamily="18" charset="0"/>
                          </a:rPr>
                          <m:t>𝑆</m:t>
                        </m:r>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en-US" altLang="zh-CN" i="1" dirty="0">
                                        <a:latin typeface="Cambria Math" panose="02040503050406030204" pitchFamily="18" charset="0"/>
                                      </a:rPr>
                                      <m:t>𝐴</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de-DE" altLang="zh-CN" i="1" dirty="0">
                                        <a:latin typeface="Cambria Math" panose="02040503050406030204" pitchFamily="18" charset="0"/>
                                      </a:rPr>
                                      <m:t>𝑂</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i="1" dirty="0">
                            <a:latin typeface="Cambria Math" panose="02040503050406030204" pitchFamily="18" charset="0"/>
                            <a:sym typeface="Symbol" charset="0"/>
                          </a:rPr>
                          <m:t>,</m:t>
                        </m:r>
                        <m:r>
                          <a:rPr lang="de-DE" altLang="zh-CN" i="1" dirty="0">
                            <a:latin typeface="Cambria Math" panose="02040503050406030204" pitchFamily="18" charset="0"/>
                            <a:sym typeface="Symbol" charset="0"/>
                          </a:rPr>
                          <m:t>𝑅</m:t>
                        </m:r>
                        <m:r>
                          <a:rPr lang="de-DE" altLang="zh-CN" i="1" dirty="0">
                            <a:latin typeface="Cambria Math" panose="02040503050406030204" pitchFamily="18" charset="0"/>
                            <a:sym typeface="Symbol" charset="0"/>
                          </a:rPr>
                          <m:t>,</m:t>
                        </m:r>
                        <m:r>
                          <m:rPr>
                            <m:sty m:val="p"/>
                          </m:rPr>
                          <a:rPr lang="de-DE" altLang="zh-CN" b="0" i="0" dirty="0" smtClean="0">
                            <a:latin typeface="Cambria Math" panose="02040503050406030204" pitchFamily="18" charset="0"/>
                            <a:sym typeface="Symbol" charset="0"/>
                          </a:rPr>
                          <m:t>Ω</m:t>
                        </m:r>
                      </m:e>
                    </m:d>
                  </m:oMath>
                </a14:m>
                <a:r>
                  <a:rPr lang="en-GB" dirty="0"/>
                  <a:t> </a:t>
                </a:r>
              </a:p>
              <a:p>
                <a:pPr lvl="2"/>
                <a:r>
                  <a:rPr lang="en-GB" dirty="0"/>
                  <a:t>Horizon </a:t>
                </a:r>
                <a14:m>
                  <m:oMath xmlns:m="http://schemas.openxmlformats.org/officeDocument/2006/math">
                    <m:r>
                      <a:rPr lang="en-GB" i="1" dirty="0" smtClean="0">
                        <a:latin typeface="Cambria Math" panose="02040503050406030204" pitchFamily="18" charset="0"/>
                      </a:rPr>
                      <m:t>h</m:t>
                    </m:r>
                  </m:oMath>
                </a14:m>
                <a:endParaRPr lang="de-DE" dirty="0"/>
              </a:p>
              <a:p>
                <a:pPr lvl="2"/>
                <a:r>
                  <a:rPr lang="en-GB" dirty="0"/>
                  <a:t>Possibly error margin </a:t>
                </a:r>
                <a14:m>
                  <m:oMath xmlns:m="http://schemas.openxmlformats.org/officeDocument/2006/math">
                    <m:r>
                      <a:rPr lang="en-GB" i="1">
                        <a:latin typeface="Cambria Math" panose="02040503050406030204" pitchFamily="18" charset="0"/>
                        <a:ea typeface="Cambria Math" panose="02040503050406030204" pitchFamily="18" charset="0"/>
                      </a:rPr>
                      <m:t>𝜀</m:t>
                    </m:r>
                  </m:oMath>
                </a14:m>
                <a:endParaRPr lang="en-GB" dirty="0"/>
              </a:p>
              <a:p>
                <a:r>
                  <a:rPr lang="en-GB" dirty="0"/>
                  <a:t>Instead of exhaustive search, find best response</a:t>
                </a:r>
              </a:p>
              <a:p>
                <a:pPr lvl="1"/>
                <a:r>
                  <a:rPr lang="en-GB" dirty="0"/>
                  <a:t>Nash equilibrium: no agent has incentive to change its policy if no other agent changes its policy</a:t>
                </a:r>
              </a:p>
              <a:p>
                <a:pPr lvl="1"/>
                <a:r>
                  <a:rPr lang="en-GB" dirty="0"/>
                  <a:t>Convergence criterion needed</a:t>
                </a:r>
              </a:p>
              <a:p>
                <a:pPr lvl="2"/>
                <a:r>
                  <a:rPr lang="en-GB" dirty="0"/>
                  <a:t>E.g., no change (or only </a:t>
                </a:r>
                <a14:m>
                  <m:oMath xmlns:m="http://schemas.openxmlformats.org/officeDocument/2006/math">
                    <m:r>
                      <a:rPr lang="en-GB" i="1" smtClean="0">
                        <a:latin typeface="Cambria Math" panose="02040503050406030204" pitchFamily="18" charset="0"/>
                        <a:ea typeface="Cambria Math" panose="02040503050406030204" pitchFamily="18" charset="0"/>
                      </a:rPr>
                      <m:t>𝜀</m:t>
                    </m:r>
                  </m:oMath>
                </a14:m>
                <a:r>
                  <a:rPr lang="en-GB" dirty="0"/>
                  <a:t> change) in any policy</a:t>
                </a:r>
              </a:p>
              <a:p>
                <a:pPr lvl="1"/>
                <a:r>
                  <a:rPr lang="en-GB" dirty="0"/>
                  <a:t>Same worst-case complexity, but in practice much faster</a:t>
                </a:r>
              </a:p>
              <a:p>
                <a:pPr lvl="2"/>
                <a:r>
                  <a:rPr lang="en-GB" dirty="0"/>
                  <a:t>Can include pruning, further heuristics when looking for best response policy</a:t>
                </a:r>
              </a:p>
              <a:p>
                <a:pPr lvl="1"/>
                <a:endParaRPr lang="en-GB" dirty="0"/>
              </a:p>
            </p:txBody>
          </p:sp>
        </mc:Choice>
        <mc:Fallback xmlns="">
          <p:sp>
            <p:nvSpPr>
              <p:cNvPr id="3" name="Content Placeholder 2">
                <a:extLst>
                  <a:ext uri="{FF2B5EF4-FFF2-40B4-BE49-F238E27FC236}">
                    <a16:creationId xmlns:a16="http://schemas.microsoft.com/office/drawing/2014/main" id="{CDCF57C9-E896-A541-B481-96F376393905}"/>
                  </a:ext>
                </a:extLst>
              </p:cNvPr>
              <p:cNvSpPr>
                <a:spLocks noGrp="1" noRot="1" noChangeAspect="1" noMove="1" noResize="1" noEditPoints="1" noAdjustHandles="1" noChangeArrowheads="1" noChangeShapeType="1" noTextEdit="1"/>
              </p:cNvSpPr>
              <p:nvPr>
                <p:ph idx="1"/>
              </p:nvPr>
            </p:nvSpPr>
            <p:spPr>
              <a:blipFill>
                <a:blip r:embed="rId2"/>
                <a:stretch>
                  <a:fillRect l="-1549" t="-2985" r="-664" b="-2388"/>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08A313A2-1DD8-0140-8261-5A449281B431}"/>
              </a:ext>
            </a:extLst>
          </p:cNvPr>
          <p:cNvSpPr>
            <a:spLocks noGrp="1"/>
          </p:cNvSpPr>
          <p:nvPr>
            <p:ph type="dt" sz="half" idx="2"/>
          </p:nvPr>
        </p:nvSpPr>
        <p:spPr/>
        <p:txBody>
          <a:bodyPr/>
          <a:lstStyle/>
          <a:p>
            <a:r>
              <a:rPr lang="de-DE"/>
              <a:t>Decision Extensions</a:t>
            </a:r>
            <a:endParaRPr lang="de-DE" dirty="0"/>
          </a:p>
        </p:txBody>
      </p:sp>
      <p:sp>
        <p:nvSpPr>
          <p:cNvPr id="8" name="Footer Placeholder 7">
            <a:extLst>
              <a:ext uri="{FF2B5EF4-FFF2-40B4-BE49-F238E27FC236}">
                <a16:creationId xmlns:a16="http://schemas.microsoft.com/office/drawing/2014/main" id="{4E17FF96-3908-4C04-0D75-7A0241AAF72B}"/>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B188541-5A1C-3540-9D2B-E3EBA8DCE16C}"/>
              </a:ext>
            </a:extLst>
          </p:cNvPr>
          <p:cNvSpPr>
            <a:spLocks noGrp="1"/>
          </p:cNvSpPr>
          <p:nvPr>
            <p:ph type="sldNum" sz="quarter" idx="4"/>
          </p:nvPr>
        </p:nvSpPr>
        <p:spPr/>
        <p:txBody>
          <a:bodyPr/>
          <a:lstStyle/>
          <a:p>
            <a:fld id="{67C9959E-8E6B-B04C-9955-EA096F41CA7A}" type="slidenum">
              <a:rPr lang="en-GB" smtClean="0"/>
              <a:t>46</a:t>
            </a:fld>
            <a:endParaRPr lang="en-GB"/>
          </a:p>
        </p:txBody>
      </p:sp>
      <p:sp>
        <p:nvSpPr>
          <p:cNvPr id="6" name="TextBox 5">
            <a:extLst>
              <a:ext uri="{FF2B5EF4-FFF2-40B4-BE49-F238E27FC236}">
                <a16:creationId xmlns:a16="http://schemas.microsoft.com/office/drawing/2014/main" id="{5BB21347-A7FF-2C4F-B6E9-E788487452DF}"/>
              </a:ext>
            </a:extLst>
          </p:cNvPr>
          <p:cNvSpPr txBox="1"/>
          <p:nvPr/>
        </p:nvSpPr>
        <p:spPr>
          <a:xfrm>
            <a:off x="6430909" y="1666668"/>
            <a:ext cx="5400766" cy="116955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b="1" dirty="0">
                <a:latin typeface="Courier New" panose="02070309020205020404" pitchFamily="49" charset="0"/>
                <a:cs typeface="Courier New" panose="02070309020205020404" pitchFamily="49" charset="0"/>
              </a:rPr>
              <a:t>JESP(</a:t>
            </a:r>
            <a:r>
              <a:rPr lang="en-GB" sz="1400" b="1" i="1" dirty="0" err="1">
                <a:latin typeface="Courier New" panose="02070309020205020404" pitchFamily="49" charset="0"/>
                <a:cs typeface="Courier New" panose="02070309020205020404" pitchFamily="49" charset="0"/>
              </a:rPr>
              <a:t>dec-pomdp</a:t>
            </a:r>
            <a:r>
              <a:rPr lang="en-GB" sz="1400" b="1" i="1" dirty="0">
                <a:latin typeface="Courier New" panose="02070309020205020404" pitchFamily="49" charset="0"/>
                <a:cs typeface="Courier New" panose="02070309020205020404" pitchFamily="49" charset="0"/>
              </a:rPr>
              <a:t>, h</a:t>
            </a:r>
            <a:r>
              <a:rPr lang="en-GB" sz="1400" b="1" dirty="0">
                <a:latin typeface="Courier New" panose="02070309020205020404" pitchFamily="49" charset="0"/>
                <a:cs typeface="Courier New" panose="02070309020205020404" pitchFamily="49" charset="0"/>
              </a:rPr>
              <a:t>)</a:t>
            </a:r>
            <a:endParaRPr lang="en-GB" sz="1400" dirty="0">
              <a:latin typeface="Courier New" panose="02070309020205020404" pitchFamily="49" charset="0"/>
              <a:cs typeface="Courier New" panose="02070309020205020404" pitchFamily="49" charset="0"/>
            </a:endParaRP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while </a:t>
            </a:r>
            <a:r>
              <a:rPr lang="en-GB" sz="1400" dirty="0">
                <a:latin typeface="Courier New" panose="02070309020205020404" pitchFamily="49" charset="0"/>
                <a:cs typeface="Courier New" panose="02070309020205020404" pitchFamily="49" charset="0"/>
              </a:rPr>
              <a:t>not converged </a:t>
            </a:r>
            <a:r>
              <a:rPr lang="en-GB" sz="1400" b="1" dirty="0">
                <a:latin typeface="Courier New" panose="02070309020205020404" pitchFamily="49" charset="0"/>
                <a:cs typeface="Courier New" panose="02070309020205020404" pitchFamily="49" charset="0"/>
              </a:rPr>
              <a:t>do</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for</a:t>
            </a:r>
            <a:r>
              <a:rPr lang="en-GB" sz="1400" dirty="0">
                <a:latin typeface="Courier New" panose="02070309020205020404" pitchFamily="49" charset="0"/>
                <a:cs typeface="Courier New" panose="02070309020205020404" pitchFamily="49" charset="0"/>
              </a:rPr>
              <a:t> </a:t>
            </a:r>
            <a:r>
              <a:rPr lang="en-GB" sz="1400" i="1" dirty="0" err="1">
                <a:latin typeface="Courier New" panose="02070309020205020404" pitchFamily="49" charset="0"/>
                <a:cs typeface="Courier New" panose="02070309020205020404" pitchFamily="49" charset="0"/>
              </a:rPr>
              <a:t>i</a:t>
            </a:r>
            <a:r>
              <a:rPr lang="en-GB" sz="1400" i="1" dirty="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 1 </a:t>
            </a:r>
            <a:r>
              <a:rPr lang="en-GB" sz="1400" b="1" dirty="0">
                <a:latin typeface="Courier New" panose="02070309020205020404" pitchFamily="49" charset="0"/>
                <a:cs typeface="Courier New" panose="02070309020205020404" pitchFamily="49" charset="0"/>
              </a:rPr>
              <a:t>to</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n</a:t>
            </a: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do</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Fix other agent policies</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Find a best response policy for agent </a:t>
            </a:r>
            <a:r>
              <a:rPr lang="en-GB" sz="1400" i="1" dirty="0" err="1">
                <a:latin typeface="Courier New" panose="02070309020205020404" pitchFamily="49" charset="0"/>
                <a:cs typeface="Courier New" panose="02070309020205020404" pitchFamily="49" charset="0"/>
              </a:rPr>
              <a:t>i</a:t>
            </a:r>
            <a:endParaRPr lang="en-GB" sz="1400" i="1" dirty="0">
              <a:latin typeface="Courier New" panose="02070309020205020404" pitchFamily="49" charset="0"/>
              <a:cs typeface="Courier New" panose="02070309020205020404" pitchFamily="49" charset="0"/>
            </a:endParaRPr>
          </a:p>
        </p:txBody>
      </p:sp>
      <p:cxnSp>
        <p:nvCxnSpPr>
          <p:cNvPr id="9" name="Straight Arrow Connector 8">
            <a:extLst>
              <a:ext uri="{FF2B5EF4-FFF2-40B4-BE49-F238E27FC236}">
                <a16:creationId xmlns:a16="http://schemas.microsoft.com/office/drawing/2014/main" id="{D5A2F3E6-153F-CC40-8758-F96783D1AAA4}"/>
              </a:ext>
            </a:extLst>
          </p:cNvPr>
          <p:cNvCxnSpPr>
            <a:cxnSpLocks/>
            <a:stCxn id="7" idx="0"/>
          </p:cNvCxnSpPr>
          <p:nvPr/>
        </p:nvCxnSpPr>
        <p:spPr>
          <a:xfrm flipV="1">
            <a:off x="6894444" y="2464904"/>
            <a:ext cx="652669" cy="556183"/>
          </a:xfrm>
          <a:prstGeom prst="straightConnector1">
            <a:avLst/>
          </a:prstGeom>
          <a:ln w="28575">
            <a:gradFill>
              <a:gsLst>
                <a:gs pos="0">
                  <a:schemeClr val="accent1"/>
                </a:gs>
                <a:gs pos="47000">
                  <a:schemeClr val="accent3">
                    <a:lumMod val="40000"/>
                    <a:lumOff val="6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2FBDFEB-D986-CE43-A396-2CF060E07A38}"/>
                  </a:ext>
                </a:extLst>
              </p:cNvPr>
              <p:cNvSpPr txBox="1"/>
              <p:nvPr/>
            </p:nvSpPr>
            <p:spPr>
              <a:xfrm>
                <a:off x="5897219" y="3021087"/>
                <a:ext cx="199445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dirty="0"/>
                  <a:t>Turns </a:t>
                </a:r>
                <a:r>
                  <a:rPr lang="en-GB" dirty="0" err="1"/>
                  <a:t>DecPOMDP</a:t>
                </a:r>
                <a:r>
                  <a:rPr lang="en-GB" dirty="0"/>
                  <a:t> into a POMDP for </a:t>
                </a:r>
                <a14:m>
                  <m:oMath xmlns:m="http://schemas.openxmlformats.org/officeDocument/2006/math">
                    <m:r>
                      <a:rPr lang="en-GB" i="1" dirty="0">
                        <a:latin typeface="Cambria Math" panose="02040503050406030204" pitchFamily="18" charset="0"/>
                      </a:rPr>
                      <m:t>𝑖</m:t>
                    </m:r>
                  </m:oMath>
                </a14:m>
                <a:endParaRPr lang="en-GB" dirty="0"/>
              </a:p>
            </p:txBody>
          </p:sp>
        </mc:Choice>
        <mc:Fallback xmlns="">
          <p:sp>
            <p:nvSpPr>
              <p:cNvPr id="7" name="TextBox 6">
                <a:extLst>
                  <a:ext uri="{FF2B5EF4-FFF2-40B4-BE49-F238E27FC236}">
                    <a16:creationId xmlns:a16="http://schemas.microsoft.com/office/drawing/2014/main" id="{42FBDFEB-D986-CE43-A396-2CF060E07A38}"/>
                  </a:ext>
                </a:extLst>
              </p:cNvPr>
              <p:cNvSpPr txBox="1">
                <a:spLocks noRot="1" noChangeAspect="1" noMove="1" noResize="1" noEditPoints="1" noAdjustHandles="1" noChangeArrowheads="1" noChangeShapeType="1" noTextEdit="1"/>
              </p:cNvSpPr>
              <p:nvPr/>
            </p:nvSpPr>
            <p:spPr>
              <a:xfrm>
                <a:off x="5897219" y="3021087"/>
                <a:ext cx="1994450" cy="646331"/>
              </a:xfrm>
              <a:prstGeom prst="rect">
                <a:avLst/>
              </a:prstGeom>
              <a:blipFill>
                <a:blip r:embed="rId3"/>
                <a:stretch>
                  <a:fillRect/>
                </a:stretch>
              </a:blipFill>
            </p:spPr>
            <p:txBody>
              <a:bodyPr/>
              <a:lstStyle/>
              <a:p>
                <a:r>
                  <a:rPr lang="en-DE">
                    <a:noFill/>
                  </a:rPr>
                  <a:t> </a:t>
                </a:r>
              </a:p>
            </p:txBody>
          </p:sp>
        </mc:Fallback>
      </mc:AlternateContent>
    </p:spTree>
    <p:extLst>
      <p:ext uri="{BB962C8B-B14F-4D97-AF65-F5344CB8AC3E}">
        <p14:creationId xmlns:p14="http://schemas.microsoft.com/office/powerpoint/2010/main" val="4234249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4FEF-8379-3A4C-A887-6F63D78ACDE5}"/>
              </a:ext>
            </a:extLst>
          </p:cNvPr>
          <p:cNvSpPr>
            <a:spLocks noGrp="1"/>
          </p:cNvSpPr>
          <p:nvPr>
            <p:ph type="title"/>
          </p:nvPr>
        </p:nvSpPr>
        <p:spPr/>
        <p:txBody>
          <a:bodyPr/>
          <a:lstStyle/>
          <a:p>
            <a:r>
              <a:rPr lang="en-GB" dirty="0"/>
              <a:t>Multi-agent A* (MAA*)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E6B504-538F-7E44-BEFF-8D51F00AA9C5}"/>
                  </a:ext>
                </a:extLst>
              </p:cNvPr>
              <p:cNvSpPr>
                <a:spLocks noGrp="1"/>
              </p:cNvSpPr>
              <p:nvPr>
                <p:ph idx="1"/>
              </p:nvPr>
            </p:nvSpPr>
            <p:spPr>
              <a:xfrm>
                <a:off x="359626" y="1665066"/>
                <a:ext cx="8922804" cy="4240848"/>
              </a:xfrm>
            </p:spPr>
            <p:txBody>
              <a:bodyPr>
                <a:noAutofit/>
              </a:bodyPr>
              <a:lstStyle/>
              <a:p>
                <a:r>
                  <a:rPr lang="en-GB" dirty="0"/>
                  <a:t>Optimal solution approach for general models with a finite horizon </a:t>
                </a:r>
                <a14:m>
                  <m:oMath xmlns:m="http://schemas.openxmlformats.org/officeDocument/2006/math">
                    <m:r>
                      <a:rPr lang="en-GB" i="1" dirty="0" smtClean="0">
                        <a:latin typeface="Cambria Math" panose="02040503050406030204" pitchFamily="18" charset="0"/>
                      </a:rPr>
                      <m:t>h</m:t>
                    </m:r>
                  </m:oMath>
                </a14:m>
                <a:endParaRPr lang="en-GB" dirty="0"/>
              </a:p>
              <a:p>
                <a:pPr lvl="1"/>
                <a:r>
                  <a:rPr lang="en-GB" dirty="0"/>
                  <a:t>Inputs: </a:t>
                </a:r>
              </a:p>
              <a:p>
                <a:pPr lvl="2"/>
                <a:r>
                  <a:rPr lang="en-GB" dirty="0" err="1"/>
                  <a:t>DecPOMDP</a:t>
                </a:r>
                <a:r>
                  <a:rPr lang="en-GB" dirty="0"/>
                  <a:t> </a:t>
                </a:r>
                <a14:m>
                  <m:oMath xmlns:m="http://schemas.openxmlformats.org/officeDocument/2006/math">
                    <m:d>
                      <m:dPr>
                        <m:ctrlPr>
                          <a:rPr lang="de-DE" altLang="zh-CN" i="1">
                            <a:latin typeface="Cambria Math" panose="02040503050406030204" pitchFamily="18" charset="0"/>
                          </a:rPr>
                        </m:ctrlPr>
                      </m:dPr>
                      <m:e>
                        <m:r>
                          <a:rPr lang="de-DE" altLang="zh-CN" i="1">
                            <a:latin typeface="Cambria Math" panose="02040503050406030204" pitchFamily="18" charset="0"/>
                          </a:rPr>
                          <m:t>𝐼</m:t>
                        </m:r>
                        <m:r>
                          <a:rPr lang="de-DE" altLang="zh-CN" i="1">
                            <a:latin typeface="Cambria Math" panose="02040503050406030204" pitchFamily="18" charset="0"/>
                          </a:rPr>
                          <m:t>,</m:t>
                        </m:r>
                        <m:r>
                          <a:rPr lang="de-DE" altLang="zh-CN" i="1" dirty="0">
                            <a:latin typeface="Cambria Math" panose="02040503050406030204" pitchFamily="18" charset="0"/>
                          </a:rPr>
                          <m:t>𝑆</m:t>
                        </m:r>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en-US" altLang="zh-CN" i="1" dirty="0">
                                        <a:latin typeface="Cambria Math" panose="02040503050406030204" pitchFamily="18" charset="0"/>
                                      </a:rPr>
                                      <m:t>𝐴</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de-DE" altLang="zh-CN" i="1" dirty="0">
                                        <a:latin typeface="Cambria Math" panose="02040503050406030204" pitchFamily="18" charset="0"/>
                                      </a:rPr>
                                      <m:t>𝑂</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sSub>
                          <m:sSubPr>
                            <m:ctrlPr>
                              <a:rPr lang="de-DE" altLang="zh-CN" i="1" dirty="0">
                                <a:latin typeface="Cambria Math" panose="02040503050406030204" pitchFamily="18" charset="0"/>
                                <a:sym typeface="Symbol" charset="0"/>
                              </a:rPr>
                            </m:ctrlPr>
                          </m:sSubPr>
                          <m:e>
                            <m:r>
                              <a:rPr lang="en-US" altLang="zh-CN" i="1" dirty="0">
                                <a:latin typeface="Cambria Math" panose="02040503050406030204" pitchFamily="18" charset="0"/>
                                <a:sym typeface="Symbol" charset="0"/>
                              </a:rPr>
                              <m:t>𝑃</m:t>
                            </m:r>
                          </m:e>
                          <m:sub>
                            <m:r>
                              <a:rPr lang="de-DE" altLang="zh-CN" i="1" dirty="0">
                                <a:latin typeface="Cambria Math" panose="02040503050406030204" pitchFamily="18" charset="0"/>
                                <a:sym typeface="Symbol" charset="0"/>
                              </a:rPr>
                              <m:t>𝑡𝑟</m:t>
                            </m:r>
                          </m:sub>
                        </m:sSub>
                        <m:r>
                          <a:rPr lang="de-DE" altLang="zh-CN" i="1" dirty="0">
                            <a:latin typeface="Cambria Math" panose="02040503050406030204" pitchFamily="18" charset="0"/>
                            <a:sym typeface="Symbol" charset="0"/>
                          </a:rPr>
                          <m:t>,</m:t>
                        </m:r>
                        <m:r>
                          <a:rPr lang="de-DE" altLang="zh-CN" i="1" dirty="0">
                            <a:latin typeface="Cambria Math" panose="02040503050406030204" pitchFamily="18" charset="0"/>
                            <a:sym typeface="Symbol" charset="0"/>
                          </a:rPr>
                          <m:t>𝑅</m:t>
                        </m:r>
                        <m:r>
                          <a:rPr lang="de-DE" altLang="zh-CN" i="1" dirty="0">
                            <a:latin typeface="Cambria Math" panose="02040503050406030204" pitchFamily="18" charset="0"/>
                            <a:sym typeface="Symbol" charset="0"/>
                          </a:rPr>
                          <m:t>,</m:t>
                        </m:r>
                        <m:sSub>
                          <m:sSubPr>
                            <m:ctrlPr>
                              <a:rPr lang="de-DE" altLang="zh-CN" i="1" dirty="0">
                                <a:latin typeface="Cambria Math" panose="02040503050406030204" pitchFamily="18" charset="0"/>
                                <a:sym typeface="Symbol" charset="0"/>
                              </a:rPr>
                            </m:ctrlPr>
                          </m:sSubPr>
                          <m:e>
                            <m:r>
                              <a:rPr lang="de-DE" altLang="zh-CN" i="1" dirty="0">
                                <a:latin typeface="Cambria Math" panose="02040503050406030204" pitchFamily="18" charset="0"/>
                                <a:sym typeface="Symbol" charset="0"/>
                              </a:rPr>
                              <m:t>𝑃</m:t>
                            </m:r>
                          </m:e>
                          <m:sub>
                            <m:r>
                              <a:rPr lang="de-DE" altLang="zh-CN" i="1" dirty="0">
                                <a:latin typeface="Cambria Math" panose="02040503050406030204" pitchFamily="18" charset="0"/>
                                <a:sym typeface="Symbol" charset="0"/>
                              </a:rPr>
                              <m:t>𝑜𝑏𝑠</m:t>
                            </m:r>
                          </m:sub>
                        </m:sSub>
                      </m:e>
                    </m:d>
                  </m:oMath>
                </a14:m>
                <a:endParaRPr lang="en-GB" dirty="0"/>
              </a:p>
              <a:p>
                <a:pPr lvl="2"/>
                <a:r>
                  <a:rPr lang="en-GB" dirty="0"/>
                  <a:t>Horizon </a:t>
                </a:r>
                <a14:m>
                  <m:oMath xmlns:m="http://schemas.openxmlformats.org/officeDocument/2006/math">
                    <m:r>
                      <a:rPr lang="en-GB" i="1" dirty="0">
                        <a:latin typeface="Cambria Math" panose="02040503050406030204" pitchFamily="18" charset="0"/>
                      </a:rPr>
                      <m:t>h</m:t>
                    </m:r>
                  </m:oMath>
                </a14:m>
                <a:endParaRPr lang="en-GB" dirty="0"/>
              </a:p>
              <a:p>
                <a:pPr lvl="2"/>
                <a:r>
                  <a:rPr lang="en-GB" dirty="0"/>
                  <a:t>Heuristics </a:t>
                </a:r>
                <a14:m>
                  <m:oMath xmlns:m="http://schemas.openxmlformats.org/officeDocument/2006/math">
                    <m:acc>
                      <m:accPr>
                        <m:chr m:val="̂"/>
                        <m:ctrlPr>
                          <a:rPr lang="en-GB" i="1">
                            <a:latin typeface="Cambria Math" panose="02040503050406030204" pitchFamily="18" charset="0"/>
                          </a:rPr>
                        </m:ctrlPr>
                      </m:accPr>
                      <m:e>
                        <m:r>
                          <a:rPr lang="de-DE" i="1">
                            <a:latin typeface="Cambria Math" panose="02040503050406030204" pitchFamily="18" charset="0"/>
                          </a:rPr>
                          <m:t>𝑉</m:t>
                        </m:r>
                      </m:e>
                    </m:acc>
                    <m:d>
                      <m:dPr>
                        <m:ctrlPr>
                          <a:rPr lang="de-DE" i="1">
                            <a:latin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𝜑</m:t>
                            </m:r>
                          </m:e>
                          <m:sup>
                            <m:r>
                              <a:rPr lang="de-DE" i="1">
                                <a:latin typeface="Cambria Math" panose="02040503050406030204" pitchFamily="18" charset="0"/>
                                <a:ea typeface="Cambria Math" panose="02040503050406030204" pitchFamily="18" charset="0"/>
                              </a:rPr>
                              <m:t>𝑡</m:t>
                            </m:r>
                          </m:sup>
                        </m:sSup>
                      </m:e>
                    </m:d>
                  </m:oMath>
                </a14:m>
                <a:endParaRPr lang="en-GB" dirty="0"/>
              </a:p>
              <a:p>
                <a:r>
                  <a:rPr lang="en-GB" dirty="0"/>
                  <a:t>A*-like search over partially specified joint policies</a:t>
                </a:r>
              </a:p>
              <a:p>
                <a:pPr lvl="1"/>
                <a14:m>
                  <m:oMath xmlns:m="http://schemas.openxmlformats.org/officeDocument/2006/math">
                    <m:sSup>
                      <m:sSupPr>
                        <m:ctrlPr>
                          <a:rPr lang="de-DE" i="1" smtClean="0">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𝜑</m:t>
                        </m:r>
                      </m:e>
                      <m:sup>
                        <m:r>
                          <a:rPr lang="de-DE" b="0" i="1" smtClean="0">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𝛿</m:t>
                            </m:r>
                          </m:e>
                          <m:sup>
                            <m:r>
                              <a:rPr lang="de-DE" b="0" i="1" smtClean="0">
                                <a:latin typeface="Cambria Math" panose="02040503050406030204" pitchFamily="18" charset="0"/>
                                <a:ea typeface="Cambria Math" panose="02040503050406030204" pitchFamily="18" charset="0"/>
                              </a:rPr>
                              <m:t>0</m:t>
                            </m:r>
                          </m:sup>
                        </m:sSup>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𝛿</m:t>
                            </m:r>
                          </m:e>
                          <m:sup>
                            <m:r>
                              <a:rPr lang="de-DE" b="0" i="1" smtClean="0">
                                <a:latin typeface="Cambria Math" panose="02040503050406030204" pitchFamily="18" charset="0"/>
                                <a:ea typeface="Cambria Math" panose="02040503050406030204" pitchFamily="18" charset="0"/>
                              </a:rPr>
                              <m:t>𝑡</m:t>
                            </m:r>
                            <m:r>
                              <a:rPr lang="de-DE" b="0" i="1" smtClean="0">
                                <a:latin typeface="Cambria Math" panose="02040503050406030204" pitchFamily="18" charset="0"/>
                                <a:ea typeface="Cambria Math" panose="02040503050406030204" pitchFamily="18" charset="0"/>
                              </a:rPr>
                              <m:t>−1</m:t>
                            </m:r>
                          </m:sup>
                        </m:sSup>
                      </m:e>
                    </m:d>
                  </m:oMath>
                </a14:m>
                <a:endParaRPr lang="de-DE" b="0" dirty="0">
                  <a:ea typeface="Cambria Math" panose="02040503050406030204" pitchFamily="18" charset="0"/>
                </a:endParaRPr>
              </a:p>
              <a:p>
                <a:pPr lvl="1"/>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𝑡</m:t>
                        </m:r>
                      </m:sup>
                    </m:sSup>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𝛿</m:t>
                            </m:r>
                          </m:e>
                          <m:sub>
                            <m:r>
                              <a:rPr lang="de-DE" b="0" i="1" smtClean="0">
                                <a:latin typeface="Cambria Math" panose="02040503050406030204" pitchFamily="18" charset="0"/>
                                <a:ea typeface="Cambria Math" panose="02040503050406030204" pitchFamily="18" charset="0"/>
                              </a:rPr>
                              <m:t>0</m:t>
                            </m:r>
                          </m:sub>
                          <m:sup>
                            <m:r>
                              <a:rPr lang="de-DE" b="0" i="1" smtClean="0">
                                <a:latin typeface="Cambria Math" panose="02040503050406030204" pitchFamily="18" charset="0"/>
                                <a:ea typeface="Cambria Math" panose="02040503050406030204" pitchFamily="18" charset="0"/>
                              </a:rPr>
                              <m:t>𝑡</m:t>
                            </m:r>
                          </m:sup>
                        </m:sSubSup>
                        <m:r>
                          <a:rPr lang="de-DE" b="0" i="1" smtClean="0">
                            <a:latin typeface="Cambria Math" panose="02040503050406030204" pitchFamily="18" charset="0"/>
                            <a:ea typeface="Cambria Math" panose="02040503050406030204" pitchFamily="18" charset="0"/>
                          </a:rPr>
                          <m:t>, …, </m:t>
                        </m:r>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𝛿</m:t>
                            </m:r>
                          </m:e>
                          <m:sub>
                            <m:r>
                              <a:rPr lang="de-DE" b="0" i="1" smtClean="0">
                                <a:latin typeface="Cambria Math" panose="02040503050406030204" pitchFamily="18" charset="0"/>
                                <a:ea typeface="Cambria Math" panose="02040503050406030204" pitchFamily="18" charset="0"/>
                              </a:rPr>
                              <m:t>𝑛</m:t>
                            </m:r>
                          </m:sub>
                          <m:sup>
                            <m:r>
                              <a:rPr lang="de-DE" b="0" i="1" smtClean="0">
                                <a:latin typeface="Cambria Math" panose="02040503050406030204" pitchFamily="18" charset="0"/>
                                <a:ea typeface="Cambria Math" panose="02040503050406030204" pitchFamily="18" charset="0"/>
                              </a:rPr>
                              <m:t>𝑡</m:t>
                            </m:r>
                          </m:sup>
                        </m:sSubSup>
                      </m:e>
                    </m:d>
                  </m:oMath>
                </a14:m>
                <a:endParaRPr lang="de-DE" b="0" dirty="0">
                  <a:ea typeface="Cambria Math" panose="02040503050406030204" pitchFamily="18" charset="0"/>
                </a:endParaRPr>
              </a:p>
              <a:p>
                <a:pPr lvl="1"/>
                <a14:m>
                  <m:oMath xmlns:m="http://schemas.openxmlformats.org/officeDocument/2006/math">
                    <m:sSubSup>
                      <m:sSubSupPr>
                        <m:ctrlPr>
                          <a:rPr lang="de-DE" i="1">
                            <a:latin typeface="Cambria Math" panose="02040503050406030204" pitchFamily="18" charset="0"/>
                            <a:ea typeface="Cambria Math" panose="02040503050406030204" pitchFamily="18" charset="0"/>
                          </a:rPr>
                        </m:ctrlPr>
                      </m:sSubSupPr>
                      <m:e>
                        <m:r>
                          <a:rPr lang="de-DE" i="1">
                            <a:latin typeface="Cambria Math" panose="02040503050406030204" pitchFamily="18" charset="0"/>
                            <a:ea typeface="Cambria Math" panose="02040503050406030204" pitchFamily="18" charset="0"/>
                          </a:rPr>
                          <m:t>𝛿</m:t>
                        </m:r>
                      </m:e>
                      <m:sub>
                        <m:r>
                          <a:rPr lang="de-DE" b="0" i="1" smtClean="0">
                            <a:latin typeface="Cambria Math" panose="02040503050406030204" pitchFamily="18" charset="0"/>
                            <a:ea typeface="Cambria Math" panose="02040503050406030204" pitchFamily="18" charset="0"/>
                          </a:rPr>
                          <m:t>𝑖</m:t>
                        </m:r>
                      </m:sub>
                      <m:sup>
                        <m:r>
                          <a:rPr lang="de-DE" i="1">
                            <a:latin typeface="Cambria Math" panose="02040503050406030204" pitchFamily="18" charset="0"/>
                            <a:ea typeface="Cambria Math" panose="02040503050406030204" pitchFamily="18" charset="0"/>
                          </a:rPr>
                          <m:t>𝑡</m:t>
                        </m:r>
                      </m:sup>
                    </m:sSubSup>
                    <m:r>
                      <a:rPr lang="de-DE" b="0" i="1" smtClean="0">
                        <a:latin typeface="Cambria Math" panose="02040503050406030204" pitchFamily="18" charset="0"/>
                        <a:ea typeface="Cambria Math" panose="02040503050406030204" pitchFamily="18" charset="0"/>
                      </a:rPr>
                      <m:t> : </m:t>
                    </m:r>
                    <m:sSubSup>
                      <m:sSubSupPr>
                        <m:ctrlPr>
                          <a:rPr lang="de-DE" b="0" i="1" smtClean="0">
                            <a:latin typeface="Cambria Math" panose="02040503050406030204" pitchFamily="18" charset="0"/>
                            <a:ea typeface="Cambria Math" panose="02040503050406030204" pitchFamily="18" charset="0"/>
                          </a:rPr>
                        </m:ctrlPr>
                      </m:sSubSupPr>
                      <m:e>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𝑂</m:t>
                            </m:r>
                          </m:e>
                        </m:acc>
                      </m:e>
                      <m:sub>
                        <m:r>
                          <a:rPr lang="de-DE" b="0" i="1" smtClean="0">
                            <a:latin typeface="Cambria Math" panose="02040503050406030204" pitchFamily="18" charset="0"/>
                            <a:ea typeface="Cambria Math" panose="02040503050406030204" pitchFamily="18" charset="0"/>
                          </a:rPr>
                          <m:t>𝑖</m:t>
                        </m:r>
                      </m:sub>
                      <m:sup>
                        <m:r>
                          <a:rPr lang="de-DE" b="0" i="1" smtClean="0">
                            <a:latin typeface="Cambria Math" panose="02040503050406030204" pitchFamily="18" charset="0"/>
                            <a:ea typeface="Cambria Math" panose="02040503050406030204" pitchFamily="18" charset="0"/>
                          </a:rPr>
                          <m:t>𝑡</m:t>
                        </m:r>
                      </m:sup>
                    </m:sSubSup>
                    <m:r>
                      <a:rPr lang="de-DE" b="0" i="1" smtClean="0">
                        <a:latin typeface="Cambria Math" panose="02040503050406030204" pitchFamily="18" charset="0"/>
                        <a:ea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𝐴</m:t>
                        </m:r>
                      </m:e>
                      <m:sub>
                        <m:r>
                          <a:rPr lang="de-DE" b="0" i="1" smtClean="0">
                            <a:latin typeface="Cambria Math" panose="02040503050406030204" pitchFamily="18" charset="0"/>
                            <a:ea typeface="Cambria Math" panose="02040503050406030204" pitchFamily="18" charset="0"/>
                          </a:rPr>
                          <m:t>𝑖</m:t>
                        </m:r>
                      </m:sub>
                    </m:sSub>
                  </m:oMath>
                </a14:m>
                <a:endParaRPr lang="en-GB" dirty="0"/>
              </a:p>
              <a:p>
                <a:r>
                  <a:rPr lang="en-GB" dirty="0"/>
                  <a:t>Requires an admissible heuristic function </a:t>
                </a:r>
                <a14:m>
                  <m:oMath xmlns:m="http://schemas.openxmlformats.org/officeDocument/2006/math">
                    <m:acc>
                      <m:accPr>
                        <m:chr m:val="̂"/>
                        <m:ctrlPr>
                          <a:rPr lang="en-GB" i="1">
                            <a:latin typeface="Cambria Math" panose="02040503050406030204" pitchFamily="18" charset="0"/>
                          </a:rPr>
                        </m:ctrlPr>
                      </m:accPr>
                      <m:e>
                        <m:r>
                          <a:rPr lang="de-DE" i="1">
                            <a:latin typeface="Cambria Math" panose="02040503050406030204" pitchFamily="18" charset="0"/>
                          </a:rPr>
                          <m:t>𝑉</m:t>
                        </m:r>
                      </m:e>
                    </m:acc>
                    <m:d>
                      <m:dPr>
                        <m:ctrlPr>
                          <a:rPr lang="de-DE" i="1">
                            <a:latin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𝜑</m:t>
                            </m:r>
                          </m:e>
                          <m:sup>
                            <m:r>
                              <a:rPr lang="de-DE" i="1">
                                <a:latin typeface="Cambria Math" panose="02040503050406030204" pitchFamily="18" charset="0"/>
                                <a:ea typeface="Cambria Math" panose="02040503050406030204" pitchFamily="18" charset="0"/>
                              </a:rPr>
                              <m:t>𝑡</m:t>
                            </m:r>
                          </m:sup>
                        </m:sSup>
                      </m:e>
                    </m:d>
                  </m:oMath>
                </a14:m>
                <a:endParaRPr lang="de-DE" i="1" dirty="0">
                  <a:latin typeface="Cambria Math" panose="02040503050406030204" pitchFamily="18" charset="0"/>
                  <a:ea typeface="Cambria Math" panose="02040503050406030204" pitchFamily="18" charset="0"/>
                </a:endParaRPr>
              </a:p>
              <a:p>
                <a:pPr marL="258503" lvl="1" indent="0">
                  <a:buNone/>
                </a:pPr>
                <a14:m>
                  <m:oMathPara xmlns:m="http://schemas.openxmlformats.org/officeDocument/2006/math">
                    <m:oMathParaPr>
                      <m:jc m:val="centerGroup"/>
                    </m:oMathParaPr>
                    <m:oMath xmlns:m="http://schemas.openxmlformats.org/officeDocument/2006/math">
                      <m:limLow>
                        <m:limLowPr>
                          <m:ctrlPr>
                            <a:rPr lang="en-GB" sz="2000" i="1" smtClean="0">
                              <a:latin typeface="Cambria Math" panose="02040503050406030204" pitchFamily="18" charset="0"/>
                            </a:rPr>
                          </m:ctrlPr>
                        </m:limLowPr>
                        <m:e>
                          <m:groupChr>
                            <m:groupChrPr>
                              <m:chr m:val="⏟"/>
                              <m:ctrlPr>
                                <a:rPr lang="en-GB" sz="2000" i="1">
                                  <a:latin typeface="Cambria Math" panose="02040503050406030204" pitchFamily="18" charset="0"/>
                                </a:rPr>
                              </m:ctrlPr>
                            </m:groupChrPr>
                            <m:e>
                              <m:acc>
                                <m:accPr>
                                  <m:chr m:val="̂"/>
                                  <m:ctrlPr>
                                    <a:rPr lang="en-GB" sz="2000" i="1">
                                      <a:latin typeface="Cambria Math" panose="02040503050406030204" pitchFamily="18" charset="0"/>
                                    </a:rPr>
                                  </m:ctrlPr>
                                </m:accPr>
                                <m:e>
                                  <m:r>
                                    <a:rPr lang="de-DE" sz="2000" i="1">
                                      <a:latin typeface="Cambria Math" panose="02040503050406030204" pitchFamily="18" charset="0"/>
                                    </a:rPr>
                                    <m:t>𝑉</m:t>
                                  </m:r>
                                </m:e>
                              </m:acc>
                              <m:d>
                                <m:dPr>
                                  <m:ctrlPr>
                                    <a:rPr lang="de-DE" sz="2000" i="1">
                                      <a:latin typeface="Cambria Math" panose="02040503050406030204" pitchFamily="18" charset="0"/>
                                    </a:rPr>
                                  </m:ctrlPr>
                                </m:dPr>
                                <m:e>
                                  <m:sSup>
                                    <m:sSupPr>
                                      <m:ctrlPr>
                                        <a:rPr lang="de-DE" sz="2000" i="1">
                                          <a:latin typeface="Cambria Math" panose="02040503050406030204" pitchFamily="18" charset="0"/>
                                          <a:ea typeface="Cambria Math" panose="02040503050406030204" pitchFamily="18" charset="0"/>
                                        </a:rPr>
                                      </m:ctrlPr>
                                    </m:sSupPr>
                                    <m:e>
                                      <m:r>
                                        <a:rPr lang="de-DE" sz="2000" i="1">
                                          <a:latin typeface="Cambria Math" panose="02040503050406030204" pitchFamily="18" charset="0"/>
                                          <a:ea typeface="Cambria Math" panose="02040503050406030204" pitchFamily="18" charset="0"/>
                                        </a:rPr>
                                        <m:t>𝜑</m:t>
                                      </m:r>
                                    </m:e>
                                    <m:sup>
                                      <m:r>
                                        <a:rPr lang="de-DE" sz="2000" i="1">
                                          <a:latin typeface="Cambria Math" panose="02040503050406030204" pitchFamily="18" charset="0"/>
                                          <a:ea typeface="Cambria Math" panose="02040503050406030204" pitchFamily="18" charset="0"/>
                                        </a:rPr>
                                        <m:t>𝑡</m:t>
                                      </m:r>
                                    </m:sup>
                                  </m:sSup>
                                </m:e>
                              </m:d>
                            </m:e>
                          </m:groupChr>
                        </m:e>
                        <m:lim>
                          <m:eqArr>
                            <m:eqArrPr>
                              <m:ctrlPr>
                                <a:rPr lang="de-DE" sz="2000" i="1">
                                  <a:latin typeface="Cambria Math" panose="02040503050406030204" pitchFamily="18" charset="0"/>
                                </a:rPr>
                              </m:ctrlPr>
                            </m:eqArrPr>
                            <m:e>
                              <m:r>
                                <a:rPr lang="de-DE" sz="2000" i="1">
                                  <a:latin typeface="Cambria Math" panose="02040503050406030204" pitchFamily="18" charset="0"/>
                                </a:rPr>
                                <m:t>  </m:t>
                              </m:r>
                            </m:e>
                            <m:e>
                              <m:r>
                                <a:rPr lang="de-DE" sz="2000" i="1">
                                  <a:latin typeface="Cambria Math" panose="02040503050406030204" pitchFamily="18" charset="0"/>
                                </a:rPr>
                                <m:t> </m:t>
                              </m:r>
                            </m:e>
                            <m:e>
                              <m:r>
                                <a:rPr lang="de-DE" sz="2000" i="1">
                                  <a:latin typeface="Cambria Math" panose="02040503050406030204" pitchFamily="18" charset="0"/>
                                </a:rPr>
                                <m:t>𝐹</m:t>
                              </m:r>
                            </m:e>
                          </m:eqArr>
                        </m:lim>
                      </m:limLow>
                      <m:r>
                        <a:rPr lang="de-DE" sz="2000" i="1">
                          <a:latin typeface="Cambria Math" panose="02040503050406030204" pitchFamily="18" charset="0"/>
                        </a:rPr>
                        <m:t>=</m:t>
                      </m:r>
                      <m:limLow>
                        <m:limLowPr>
                          <m:ctrlPr>
                            <a:rPr lang="de-DE" sz="2000" i="1">
                              <a:latin typeface="Cambria Math" panose="02040503050406030204" pitchFamily="18" charset="0"/>
                            </a:rPr>
                          </m:ctrlPr>
                        </m:limLowPr>
                        <m:e>
                          <m:groupChr>
                            <m:groupChrPr>
                              <m:chr m:val="⏟"/>
                              <m:ctrlPr>
                                <a:rPr lang="de-DE" sz="2000" i="1">
                                  <a:latin typeface="Cambria Math" panose="02040503050406030204" pitchFamily="18" charset="0"/>
                                </a:rPr>
                              </m:ctrlPr>
                            </m:groupChrPr>
                            <m:e>
                              <m:sSup>
                                <m:sSupPr>
                                  <m:ctrlPr>
                                    <a:rPr lang="de-DE" sz="2000" i="1">
                                      <a:latin typeface="Cambria Math" panose="02040503050406030204" pitchFamily="18" charset="0"/>
                                    </a:rPr>
                                  </m:ctrlPr>
                                </m:sSupPr>
                                <m:e>
                                  <m:r>
                                    <a:rPr lang="de-DE" sz="2000" i="1">
                                      <a:latin typeface="Cambria Math" panose="02040503050406030204" pitchFamily="18" charset="0"/>
                                    </a:rPr>
                                    <m:t>𝑉</m:t>
                                  </m:r>
                                </m:e>
                                <m:sup>
                                  <m:r>
                                    <a:rPr lang="de-DE" sz="2000" i="1">
                                      <a:latin typeface="Cambria Math" panose="02040503050406030204" pitchFamily="18" charset="0"/>
                                    </a:rPr>
                                    <m:t>0…</m:t>
                                  </m:r>
                                  <m:r>
                                    <a:rPr lang="de-DE" sz="2000" i="1">
                                      <a:latin typeface="Cambria Math" panose="02040503050406030204" pitchFamily="18" charset="0"/>
                                    </a:rPr>
                                    <m:t>𝑡</m:t>
                                  </m:r>
                                  <m:r>
                                    <a:rPr lang="de-DE" sz="2000" i="1">
                                      <a:latin typeface="Cambria Math" panose="02040503050406030204" pitchFamily="18" charset="0"/>
                                    </a:rPr>
                                    <m:t>−1</m:t>
                                  </m:r>
                                </m:sup>
                              </m:sSup>
                              <m:d>
                                <m:dPr>
                                  <m:ctrlPr>
                                    <a:rPr lang="de-DE" sz="2000" i="1">
                                      <a:latin typeface="Cambria Math" panose="02040503050406030204" pitchFamily="18" charset="0"/>
                                    </a:rPr>
                                  </m:ctrlPr>
                                </m:dPr>
                                <m:e>
                                  <m:sSup>
                                    <m:sSupPr>
                                      <m:ctrlPr>
                                        <a:rPr lang="de-DE" sz="2000" i="1">
                                          <a:latin typeface="Cambria Math" panose="02040503050406030204" pitchFamily="18" charset="0"/>
                                          <a:ea typeface="Cambria Math" panose="02040503050406030204" pitchFamily="18" charset="0"/>
                                        </a:rPr>
                                      </m:ctrlPr>
                                    </m:sSupPr>
                                    <m:e>
                                      <m:r>
                                        <a:rPr lang="de-DE" sz="2000" i="1">
                                          <a:latin typeface="Cambria Math" panose="02040503050406030204" pitchFamily="18" charset="0"/>
                                          <a:ea typeface="Cambria Math" panose="02040503050406030204" pitchFamily="18" charset="0"/>
                                        </a:rPr>
                                        <m:t>𝜑</m:t>
                                      </m:r>
                                    </m:e>
                                    <m:sup>
                                      <m:r>
                                        <a:rPr lang="de-DE" sz="2000" i="1">
                                          <a:latin typeface="Cambria Math" panose="02040503050406030204" pitchFamily="18" charset="0"/>
                                          <a:ea typeface="Cambria Math" panose="02040503050406030204" pitchFamily="18" charset="0"/>
                                        </a:rPr>
                                        <m:t>𝑡</m:t>
                                      </m:r>
                                    </m:sup>
                                  </m:sSup>
                                </m:e>
                              </m:d>
                            </m:e>
                          </m:groupChr>
                        </m:e>
                        <m:lim>
                          <m:eqArr>
                            <m:eqArrPr>
                              <m:ctrlPr>
                                <a:rPr lang="de-DE" sz="2000" i="1">
                                  <a:latin typeface="Cambria Math" panose="02040503050406030204" pitchFamily="18" charset="0"/>
                                </a:rPr>
                              </m:ctrlPr>
                            </m:eqArrPr>
                            <m:e>
                              <m:r>
                                <a:rPr lang="de-DE" sz="2000" i="1">
                                  <a:latin typeface="Cambria Math" panose="02040503050406030204" pitchFamily="18" charset="0"/>
                                </a:rPr>
                                <m:t> </m:t>
                              </m:r>
                            </m:e>
                            <m:e>
                              <m:r>
                                <a:rPr lang="de-DE" sz="2000" i="1">
                                  <a:latin typeface="Cambria Math" panose="02040503050406030204" pitchFamily="18" charset="0"/>
                                </a:rPr>
                                <m:t> </m:t>
                              </m:r>
                            </m:e>
                            <m:e>
                              <m:r>
                                <a:rPr lang="de-DE" sz="2000" i="1">
                                  <a:latin typeface="Cambria Math" panose="02040503050406030204" pitchFamily="18" charset="0"/>
                                </a:rPr>
                                <m:t>𝐺</m:t>
                              </m:r>
                            </m:e>
                          </m:eqArr>
                        </m:lim>
                      </m:limLow>
                      <m:r>
                        <a:rPr lang="de-DE" sz="2000" i="1">
                          <a:latin typeface="Cambria Math" panose="02040503050406030204" pitchFamily="18" charset="0"/>
                        </a:rPr>
                        <m:t>+</m:t>
                      </m:r>
                      <m:limLow>
                        <m:limLowPr>
                          <m:ctrlPr>
                            <a:rPr lang="de-DE" sz="2000" i="1">
                              <a:latin typeface="Cambria Math" panose="02040503050406030204" pitchFamily="18" charset="0"/>
                            </a:rPr>
                          </m:ctrlPr>
                        </m:limLowPr>
                        <m:e>
                          <m:groupChr>
                            <m:groupChrPr>
                              <m:chr m:val="⏟"/>
                              <m:ctrlPr>
                                <a:rPr lang="de-DE" sz="2000" i="1">
                                  <a:latin typeface="Cambria Math" panose="02040503050406030204" pitchFamily="18" charset="0"/>
                                </a:rPr>
                              </m:ctrlPr>
                            </m:groupChrPr>
                            <m:e>
                              <m:sSup>
                                <m:sSupPr>
                                  <m:ctrlPr>
                                    <a:rPr lang="de-DE" sz="2000" i="1">
                                      <a:latin typeface="Cambria Math" panose="02040503050406030204" pitchFamily="18" charset="0"/>
                                    </a:rPr>
                                  </m:ctrlPr>
                                </m:sSupPr>
                                <m:e>
                                  <m:acc>
                                    <m:accPr>
                                      <m:chr m:val="̂"/>
                                      <m:ctrlPr>
                                        <a:rPr lang="en-GB" sz="2000" i="1">
                                          <a:latin typeface="Cambria Math" panose="02040503050406030204" pitchFamily="18" charset="0"/>
                                        </a:rPr>
                                      </m:ctrlPr>
                                    </m:accPr>
                                    <m:e>
                                      <m:r>
                                        <a:rPr lang="de-DE" sz="2000" i="1">
                                          <a:latin typeface="Cambria Math" panose="02040503050406030204" pitchFamily="18" charset="0"/>
                                        </a:rPr>
                                        <m:t>𝑉</m:t>
                                      </m:r>
                                    </m:e>
                                  </m:acc>
                                </m:e>
                                <m:sup>
                                  <m:r>
                                    <a:rPr lang="de-DE" sz="2000" i="1">
                                      <a:latin typeface="Cambria Math" panose="02040503050406030204" pitchFamily="18" charset="0"/>
                                    </a:rPr>
                                    <m:t>𝑡</m:t>
                                  </m:r>
                                  <m:r>
                                    <a:rPr lang="de-DE" sz="2000" i="1">
                                      <a:latin typeface="Cambria Math" panose="02040503050406030204" pitchFamily="18" charset="0"/>
                                    </a:rPr>
                                    <m:t>…</m:t>
                                  </m:r>
                                  <m:r>
                                    <a:rPr lang="de-DE" sz="2000" i="1">
                                      <a:latin typeface="Cambria Math" panose="02040503050406030204" pitchFamily="18" charset="0"/>
                                    </a:rPr>
                                    <m:t>h</m:t>
                                  </m:r>
                                  <m:r>
                                    <a:rPr lang="de-DE" sz="2000" i="1">
                                      <a:latin typeface="Cambria Math" panose="02040503050406030204" pitchFamily="18" charset="0"/>
                                    </a:rPr>
                                    <m:t>−1</m:t>
                                  </m:r>
                                </m:sup>
                              </m:sSup>
                              <m:d>
                                <m:dPr>
                                  <m:ctrlPr>
                                    <a:rPr lang="de-DE" sz="2000" i="1">
                                      <a:latin typeface="Cambria Math" panose="02040503050406030204" pitchFamily="18" charset="0"/>
                                    </a:rPr>
                                  </m:ctrlPr>
                                </m:dPr>
                                <m:e>
                                  <m:sSup>
                                    <m:sSupPr>
                                      <m:ctrlPr>
                                        <a:rPr lang="de-DE" sz="2000" i="1">
                                          <a:latin typeface="Cambria Math" panose="02040503050406030204" pitchFamily="18" charset="0"/>
                                          <a:ea typeface="Cambria Math" panose="02040503050406030204" pitchFamily="18" charset="0"/>
                                        </a:rPr>
                                      </m:ctrlPr>
                                    </m:sSupPr>
                                    <m:e>
                                      <m:r>
                                        <a:rPr lang="de-DE" sz="2000" i="1">
                                          <a:latin typeface="Cambria Math" panose="02040503050406030204" pitchFamily="18" charset="0"/>
                                          <a:ea typeface="Cambria Math" panose="02040503050406030204" pitchFamily="18" charset="0"/>
                                        </a:rPr>
                                        <m:t>𝜑</m:t>
                                      </m:r>
                                    </m:e>
                                    <m:sup>
                                      <m:r>
                                        <a:rPr lang="de-DE" sz="2000" i="1">
                                          <a:latin typeface="Cambria Math" panose="02040503050406030204" pitchFamily="18" charset="0"/>
                                          <a:ea typeface="Cambria Math" panose="02040503050406030204" pitchFamily="18" charset="0"/>
                                        </a:rPr>
                                        <m:t>𝑡</m:t>
                                      </m:r>
                                    </m:sup>
                                  </m:sSup>
                                </m:e>
                              </m:d>
                            </m:e>
                          </m:groupChr>
                        </m:e>
                        <m:lim>
                          <m:eqArr>
                            <m:eqArrPr>
                              <m:ctrlPr>
                                <a:rPr lang="de-DE" sz="2000" i="1">
                                  <a:latin typeface="Cambria Math" panose="02040503050406030204" pitchFamily="18" charset="0"/>
                                </a:rPr>
                              </m:ctrlPr>
                            </m:eqArrPr>
                            <m:e>
                              <m:r>
                                <a:rPr lang="de-DE" sz="2000" i="1">
                                  <a:latin typeface="Cambria Math" panose="02040503050406030204" pitchFamily="18" charset="0"/>
                                </a:rPr>
                                <m:t> </m:t>
                              </m:r>
                            </m:e>
                            <m:e>
                              <m:r>
                                <a:rPr lang="de-DE" sz="2000" i="1">
                                  <a:latin typeface="Cambria Math" panose="02040503050406030204" pitchFamily="18" charset="0"/>
                                </a:rPr>
                                <m:t> </m:t>
                              </m:r>
                            </m:e>
                            <m:e>
                              <m:r>
                                <a:rPr lang="de-DE" sz="2000" i="1">
                                  <a:latin typeface="Cambria Math" panose="02040503050406030204" pitchFamily="18" charset="0"/>
                                </a:rPr>
                                <m:t>𝐻</m:t>
                              </m:r>
                            </m:e>
                          </m:eqArr>
                        </m:lim>
                      </m:limLow>
                    </m:oMath>
                  </m:oMathPara>
                </a14:m>
                <a:endParaRPr lang="de-DE" i="1"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26E6B504-538F-7E44-BEFF-8D51F00AA9C5}"/>
                  </a:ext>
                </a:extLst>
              </p:cNvPr>
              <p:cNvSpPr>
                <a:spLocks noGrp="1" noRot="1" noChangeAspect="1" noMove="1" noResize="1" noEditPoints="1" noAdjustHandles="1" noChangeArrowheads="1" noChangeShapeType="1" noTextEdit="1"/>
              </p:cNvSpPr>
              <p:nvPr>
                <p:ph idx="1"/>
              </p:nvPr>
            </p:nvSpPr>
            <p:spPr>
              <a:xfrm>
                <a:off x="359626" y="1665066"/>
                <a:ext cx="8922804" cy="4240848"/>
              </a:xfrm>
              <a:blipFill>
                <a:blip r:embed="rId2"/>
                <a:stretch>
                  <a:fillRect l="-1989" t="-2985" b="-2090"/>
                </a:stretch>
              </a:blipFill>
            </p:spPr>
            <p:txBody>
              <a:bodyPr/>
              <a:lstStyle/>
              <a:p>
                <a:r>
                  <a:rPr lang="en-DE">
                    <a:noFill/>
                  </a:rPr>
                  <a:t> </a:t>
                </a:r>
              </a:p>
            </p:txBody>
          </p:sp>
        </mc:Fallback>
      </mc:AlternateContent>
      <p:sp>
        <p:nvSpPr>
          <p:cNvPr id="7" name="Date Placeholder 6">
            <a:extLst>
              <a:ext uri="{FF2B5EF4-FFF2-40B4-BE49-F238E27FC236}">
                <a16:creationId xmlns:a16="http://schemas.microsoft.com/office/drawing/2014/main" id="{669E9686-CDA6-FF4A-8222-49335183C38C}"/>
              </a:ext>
            </a:extLst>
          </p:cNvPr>
          <p:cNvSpPr>
            <a:spLocks noGrp="1"/>
          </p:cNvSpPr>
          <p:nvPr>
            <p:ph type="dt" sz="half" idx="2"/>
          </p:nvPr>
        </p:nvSpPr>
        <p:spPr/>
        <p:txBody>
          <a:bodyPr/>
          <a:lstStyle/>
          <a:p>
            <a:r>
              <a:rPr lang="de-DE"/>
              <a:t>Decision Extensions</a:t>
            </a:r>
            <a:endParaRPr lang="de-DE" dirty="0"/>
          </a:p>
        </p:txBody>
      </p:sp>
      <p:sp>
        <p:nvSpPr>
          <p:cNvPr id="8" name="Footer Placeholder 7">
            <a:extLst>
              <a:ext uri="{FF2B5EF4-FFF2-40B4-BE49-F238E27FC236}">
                <a16:creationId xmlns:a16="http://schemas.microsoft.com/office/drawing/2014/main" id="{0284AC4D-321C-8B47-403F-7393569672CB}"/>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AF57DD17-5F15-A14E-8199-E4DE4E45D9E5}"/>
              </a:ext>
            </a:extLst>
          </p:cNvPr>
          <p:cNvSpPr>
            <a:spLocks noGrp="1"/>
          </p:cNvSpPr>
          <p:nvPr>
            <p:ph type="sldNum" sz="quarter" idx="4"/>
          </p:nvPr>
        </p:nvSpPr>
        <p:spPr/>
        <p:txBody>
          <a:bodyPr/>
          <a:lstStyle/>
          <a:p>
            <a:fld id="{67C9959E-8E6B-B04C-9955-EA096F41CA7A}" type="slidenum">
              <a:rPr lang="en-GB" smtClean="0"/>
              <a:t>47</a:t>
            </a:fld>
            <a:endParaRPr lang="en-GB"/>
          </a:p>
        </p:txBody>
      </p:sp>
      <p:grpSp>
        <p:nvGrpSpPr>
          <p:cNvPr id="36" name="Group 35">
            <a:extLst>
              <a:ext uri="{FF2B5EF4-FFF2-40B4-BE49-F238E27FC236}">
                <a16:creationId xmlns:a16="http://schemas.microsoft.com/office/drawing/2014/main" id="{1ACC9913-2E46-DB4D-A1D2-CD62CBB07548}"/>
              </a:ext>
            </a:extLst>
          </p:cNvPr>
          <p:cNvGrpSpPr/>
          <p:nvPr/>
        </p:nvGrpSpPr>
        <p:grpSpPr>
          <a:xfrm>
            <a:off x="9482842" y="2918920"/>
            <a:ext cx="2348833" cy="2987039"/>
            <a:chOff x="5826881" y="2926081"/>
            <a:chExt cx="2348833" cy="2987039"/>
          </a:xfrm>
        </p:grpSpPr>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B21BB372-E6DF-E640-A2F6-F9A6A3A81985}"/>
                    </a:ext>
                  </a:extLst>
                </p:cNvPr>
                <p:cNvSpPr>
                  <a:spLocks noChangeAspect="1"/>
                </p:cNvSpPr>
                <p:nvPr/>
              </p:nvSpPr>
              <p:spPr>
                <a:xfrm>
                  <a:off x="7071360" y="2926081"/>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0</m:t>
                            </m:r>
                          </m:sup>
                        </m:sSup>
                      </m:oMath>
                    </m:oMathPara>
                  </a14:m>
                  <a:endParaRPr lang="en-GB" dirty="0"/>
                </a:p>
              </p:txBody>
            </p:sp>
          </mc:Choice>
          <mc:Fallback xmlns="">
            <p:sp>
              <p:nvSpPr>
                <p:cNvPr id="6" name="Oval 5">
                  <a:extLst>
                    <a:ext uri="{FF2B5EF4-FFF2-40B4-BE49-F238E27FC236}">
                      <a16:creationId xmlns:a16="http://schemas.microsoft.com/office/drawing/2014/main" id="{B21BB372-E6DF-E640-A2F6-F9A6A3A81985}"/>
                    </a:ext>
                  </a:extLst>
                </p:cNvPr>
                <p:cNvSpPr>
                  <a:spLocks noRot="1" noChangeAspect="1" noMove="1" noResize="1" noEditPoints="1" noAdjustHandles="1" noChangeArrowheads="1" noChangeShapeType="1" noTextEdit="1"/>
                </p:cNvSpPr>
                <p:nvPr/>
              </p:nvSpPr>
              <p:spPr>
                <a:xfrm>
                  <a:off x="7071360" y="2926081"/>
                  <a:ext cx="496388" cy="496388"/>
                </a:xfrm>
                <a:prstGeom prst="ellipse">
                  <a:avLst/>
                </a:prstGeom>
                <a:blipFill>
                  <a:blip r:embed="rId4"/>
                  <a:stretch>
                    <a:fillRect/>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8C8F81C2-DC2B-DA43-B822-F3F582B73DD0}"/>
                    </a:ext>
                  </a:extLst>
                </p:cNvPr>
                <p:cNvSpPr>
                  <a:spLocks noChangeAspect="1"/>
                </p:cNvSpPr>
                <p:nvPr/>
              </p:nvSpPr>
              <p:spPr>
                <a:xfrm>
                  <a:off x="5826881" y="4167052"/>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1</m:t>
                            </m:r>
                          </m:sup>
                        </m:sSup>
                      </m:oMath>
                    </m:oMathPara>
                  </a14:m>
                  <a:endParaRPr lang="en-GB" dirty="0"/>
                </a:p>
              </p:txBody>
            </p:sp>
          </mc:Choice>
          <mc:Fallback xmlns="">
            <p:sp>
              <p:nvSpPr>
                <p:cNvPr id="9" name="Oval 8">
                  <a:extLst>
                    <a:ext uri="{FF2B5EF4-FFF2-40B4-BE49-F238E27FC236}">
                      <a16:creationId xmlns:a16="http://schemas.microsoft.com/office/drawing/2014/main" id="{8C8F81C2-DC2B-DA43-B822-F3F582B73DD0}"/>
                    </a:ext>
                  </a:extLst>
                </p:cNvPr>
                <p:cNvSpPr>
                  <a:spLocks noRot="1" noChangeAspect="1" noMove="1" noResize="1" noEditPoints="1" noAdjustHandles="1" noChangeArrowheads="1" noChangeShapeType="1" noTextEdit="1"/>
                </p:cNvSpPr>
                <p:nvPr/>
              </p:nvSpPr>
              <p:spPr>
                <a:xfrm>
                  <a:off x="5826881" y="4167052"/>
                  <a:ext cx="496388" cy="496388"/>
                </a:xfrm>
                <a:prstGeom prst="ellipse">
                  <a:avLst/>
                </a:prstGeom>
                <a:blipFill>
                  <a:blip r:embed="rId5"/>
                  <a:stretch>
                    <a:fillRect/>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EC6B025-8123-324A-8579-67DC95F298B9}"/>
                    </a:ext>
                  </a:extLst>
                </p:cNvPr>
                <p:cNvSpPr>
                  <a:spLocks noChangeAspect="1"/>
                </p:cNvSpPr>
                <p:nvPr/>
              </p:nvSpPr>
              <p:spPr>
                <a:xfrm>
                  <a:off x="6445431" y="4167052"/>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1′</m:t>
                            </m:r>
                          </m:sup>
                        </m:sSup>
                      </m:oMath>
                    </m:oMathPara>
                  </a14:m>
                  <a:endParaRPr lang="en-GB" dirty="0"/>
                </a:p>
              </p:txBody>
            </p:sp>
          </mc:Choice>
          <mc:Fallback xmlns="">
            <p:sp>
              <p:nvSpPr>
                <p:cNvPr id="10" name="Oval 9">
                  <a:extLst>
                    <a:ext uri="{FF2B5EF4-FFF2-40B4-BE49-F238E27FC236}">
                      <a16:creationId xmlns:a16="http://schemas.microsoft.com/office/drawing/2014/main" id="{AEC6B025-8123-324A-8579-67DC95F298B9}"/>
                    </a:ext>
                  </a:extLst>
                </p:cNvPr>
                <p:cNvSpPr>
                  <a:spLocks noRot="1" noChangeAspect="1" noMove="1" noResize="1" noEditPoints="1" noAdjustHandles="1" noChangeArrowheads="1" noChangeShapeType="1" noTextEdit="1"/>
                </p:cNvSpPr>
                <p:nvPr/>
              </p:nvSpPr>
              <p:spPr>
                <a:xfrm>
                  <a:off x="6445431" y="4167052"/>
                  <a:ext cx="496388" cy="496388"/>
                </a:xfrm>
                <a:prstGeom prst="ellipse">
                  <a:avLst/>
                </a:prstGeom>
                <a:blipFill>
                  <a:blip r:embed="rId6"/>
                  <a:stretch>
                    <a:fillRect/>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931989-71B5-2146-BC41-75279B8FD520}"/>
                    </a:ext>
                  </a:extLst>
                </p:cNvPr>
                <p:cNvSpPr>
                  <a:spLocks noChangeAspect="1"/>
                </p:cNvSpPr>
                <p:nvPr/>
              </p:nvSpPr>
              <p:spPr>
                <a:xfrm>
                  <a:off x="7679326" y="4167052"/>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1′′</m:t>
                            </m:r>
                          </m:sup>
                        </m:sSup>
                      </m:oMath>
                    </m:oMathPara>
                  </a14:m>
                  <a:endParaRPr lang="en-GB" dirty="0"/>
                </a:p>
              </p:txBody>
            </p:sp>
          </mc:Choice>
          <mc:Fallback xmlns="">
            <p:sp>
              <p:nvSpPr>
                <p:cNvPr id="11" name="Oval 10">
                  <a:extLst>
                    <a:ext uri="{FF2B5EF4-FFF2-40B4-BE49-F238E27FC236}">
                      <a16:creationId xmlns:a16="http://schemas.microsoft.com/office/drawing/2014/main" id="{87931989-71B5-2146-BC41-75279B8FD520}"/>
                    </a:ext>
                  </a:extLst>
                </p:cNvPr>
                <p:cNvSpPr>
                  <a:spLocks noRot="1" noChangeAspect="1" noMove="1" noResize="1" noEditPoints="1" noAdjustHandles="1" noChangeArrowheads="1" noChangeShapeType="1" noTextEdit="1"/>
                </p:cNvSpPr>
                <p:nvPr/>
              </p:nvSpPr>
              <p:spPr>
                <a:xfrm>
                  <a:off x="7679326" y="4167052"/>
                  <a:ext cx="496388" cy="496388"/>
                </a:xfrm>
                <a:prstGeom prst="ellipse">
                  <a:avLst/>
                </a:prstGeom>
                <a:blipFill>
                  <a:blip r:embed="rId7"/>
                  <a:stretch>
                    <a:fillRect/>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B7C647D0-67AD-464C-8312-19A9562F0D70}"/>
                    </a:ext>
                  </a:extLst>
                </p:cNvPr>
                <p:cNvSpPr>
                  <a:spLocks noChangeAspect="1"/>
                </p:cNvSpPr>
                <p:nvPr/>
              </p:nvSpPr>
              <p:spPr>
                <a:xfrm>
                  <a:off x="5826881" y="5416732"/>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2</m:t>
                            </m:r>
                          </m:sup>
                        </m:sSup>
                      </m:oMath>
                    </m:oMathPara>
                  </a14:m>
                  <a:endParaRPr lang="en-GB" dirty="0"/>
                </a:p>
              </p:txBody>
            </p:sp>
          </mc:Choice>
          <mc:Fallback xmlns="">
            <p:sp>
              <p:nvSpPr>
                <p:cNvPr id="12" name="Oval 11">
                  <a:extLst>
                    <a:ext uri="{FF2B5EF4-FFF2-40B4-BE49-F238E27FC236}">
                      <a16:creationId xmlns:a16="http://schemas.microsoft.com/office/drawing/2014/main" id="{B7C647D0-67AD-464C-8312-19A9562F0D70}"/>
                    </a:ext>
                  </a:extLst>
                </p:cNvPr>
                <p:cNvSpPr>
                  <a:spLocks noRot="1" noChangeAspect="1" noMove="1" noResize="1" noEditPoints="1" noAdjustHandles="1" noChangeArrowheads="1" noChangeShapeType="1" noTextEdit="1"/>
                </p:cNvSpPr>
                <p:nvPr/>
              </p:nvSpPr>
              <p:spPr>
                <a:xfrm>
                  <a:off x="5826881" y="5416732"/>
                  <a:ext cx="496388" cy="496388"/>
                </a:xfrm>
                <a:prstGeom prst="ellipse">
                  <a:avLst/>
                </a:prstGeom>
                <a:blipFill>
                  <a:blip r:embed="rId8"/>
                  <a:stretch>
                    <a:fillRect/>
                  </a:stretch>
                </a:blipFill>
                <a:ln w="285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F103ECE9-8B3F-1C48-A36D-7739E5A3D681}"/>
                    </a:ext>
                  </a:extLst>
                </p:cNvPr>
                <p:cNvSpPr>
                  <a:spLocks noChangeAspect="1"/>
                </p:cNvSpPr>
                <p:nvPr/>
              </p:nvSpPr>
              <p:spPr>
                <a:xfrm>
                  <a:off x="7071360" y="5413672"/>
                  <a:ext cx="496388" cy="4963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125999" rIns="0" rtlCol="0" anchor="ctr"/>
                <a:lstStyle/>
                <a:p>
                  <a:pPr algn="ctr"/>
                  <a14:m>
                    <m:oMathPara xmlns:m="http://schemas.openxmlformats.org/officeDocument/2006/math">
                      <m:oMathParaPr>
                        <m:jc m:val="centerGroup"/>
                      </m:oMathParaPr>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𝜑</m:t>
                            </m:r>
                          </m:e>
                          <m:sup>
                            <m:r>
                              <a:rPr lang="de-DE" i="1">
                                <a:solidFill>
                                  <a:schemeClr val="tx1"/>
                                </a:solidFill>
                                <a:latin typeface="Cambria Math" panose="02040503050406030204" pitchFamily="18" charset="0"/>
                                <a:ea typeface="Cambria Math" panose="02040503050406030204" pitchFamily="18" charset="0"/>
                              </a:rPr>
                              <m:t>2′</m:t>
                            </m:r>
                          </m:sup>
                        </m:sSup>
                      </m:oMath>
                    </m:oMathPara>
                  </a14:m>
                  <a:endParaRPr lang="en-GB" dirty="0"/>
                </a:p>
              </p:txBody>
            </p:sp>
          </mc:Choice>
          <mc:Fallback xmlns="">
            <p:sp>
              <p:nvSpPr>
                <p:cNvPr id="13" name="Oval 12">
                  <a:extLst>
                    <a:ext uri="{FF2B5EF4-FFF2-40B4-BE49-F238E27FC236}">
                      <a16:creationId xmlns:a16="http://schemas.microsoft.com/office/drawing/2014/main" id="{F103ECE9-8B3F-1C48-A36D-7739E5A3D681}"/>
                    </a:ext>
                  </a:extLst>
                </p:cNvPr>
                <p:cNvSpPr>
                  <a:spLocks noRot="1" noChangeAspect="1" noMove="1" noResize="1" noEditPoints="1" noAdjustHandles="1" noChangeArrowheads="1" noChangeShapeType="1" noTextEdit="1"/>
                </p:cNvSpPr>
                <p:nvPr/>
              </p:nvSpPr>
              <p:spPr>
                <a:xfrm>
                  <a:off x="7071360" y="5413672"/>
                  <a:ext cx="496388" cy="496388"/>
                </a:xfrm>
                <a:prstGeom prst="ellipse">
                  <a:avLst/>
                </a:prstGeom>
                <a:blipFill>
                  <a:blip r:embed="rId9"/>
                  <a:stretch>
                    <a:fillRect/>
                  </a:stretch>
                </a:blipFill>
                <a:ln w="28575"/>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FDD9EEA9-546C-DA4A-A17E-F64BF456A0F7}"/>
                </a:ext>
              </a:extLst>
            </p:cNvPr>
            <p:cNvCxnSpPr>
              <a:cxnSpLocks/>
              <a:stCxn id="6" idx="4"/>
              <a:endCxn id="9" idx="0"/>
            </p:cNvCxnSpPr>
            <p:nvPr/>
          </p:nvCxnSpPr>
          <p:spPr>
            <a:xfrm flipH="1">
              <a:off x="6075075" y="3422469"/>
              <a:ext cx="1244479" cy="744583"/>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0727CF9-62F8-1B47-BE9C-56ECF2C92EC5}"/>
                </a:ext>
              </a:extLst>
            </p:cNvPr>
            <p:cNvCxnSpPr>
              <a:cxnSpLocks/>
              <a:stCxn id="6" idx="4"/>
              <a:endCxn id="10" idx="0"/>
            </p:cNvCxnSpPr>
            <p:nvPr/>
          </p:nvCxnSpPr>
          <p:spPr>
            <a:xfrm flipH="1">
              <a:off x="6693625" y="3422469"/>
              <a:ext cx="625929" cy="744583"/>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619F7EE-37B2-6E44-BC8C-1DA189718CA5}"/>
                </a:ext>
              </a:extLst>
            </p:cNvPr>
            <p:cNvCxnSpPr>
              <a:cxnSpLocks/>
              <a:stCxn id="6" idx="4"/>
              <a:endCxn id="11" idx="0"/>
            </p:cNvCxnSpPr>
            <p:nvPr/>
          </p:nvCxnSpPr>
          <p:spPr>
            <a:xfrm>
              <a:off x="7319554" y="3422469"/>
              <a:ext cx="607966" cy="744583"/>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6006182-C875-EB4B-B495-5A681693FEA2}"/>
                </a:ext>
              </a:extLst>
            </p:cNvPr>
            <p:cNvCxnSpPr>
              <a:cxnSpLocks/>
              <a:stCxn id="10" idx="4"/>
              <a:endCxn id="12" idx="0"/>
            </p:cNvCxnSpPr>
            <p:nvPr/>
          </p:nvCxnSpPr>
          <p:spPr>
            <a:xfrm flipH="1">
              <a:off x="6075075" y="4663440"/>
              <a:ext cx="618550" cy="75329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6D856AF-479D-854B-AB74-5D99E189F165}"/>
                </a:ext>
              </a:extLst>
            </p:cNvPr>
            <p:cNvCxnSpPr>
              <a:cxnSpLocks/>
              <a:stCxn id="10" idx="4"/>
              <a:endCxn id="13" idx="0"/>
            </p:cNvCxnSpPr>
            <p:nvPr/>
          </p:nvCxnSpPr>
          <p:spPr>
            <a:xfrm>
              <a:off x="6693625" y="4663440"/>
              <a:ext cx="625929" cy="75023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00EECC-F421-6F43-A080-24C03766CEB0}"/>
                    </a:ext>
                  </a:extLst>
                </p:cNvPr>
                <p:cNvSpPr txBox="1"/>
                <p:nvPr/>
              </p:nvSpPr>
              <p:spPr>
                <a:xfrm>
                  <a:off x="6234434" y="3621763"/>
                  <a:ext cx="481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0</m:t>
                            </m:r>
                          </m:sup>
                        </m:sSup>
                      </m:oMath>
                    </m:oMathPara>
                  </a14:m>
                  <a:endParaRPr lang="en-GB" dirty="0"/>
                </a:p>
              </p:txBody>
            </p:sp>
          </mc:Choice>
          <mc:Fallback xmlns="">
            <p:sp>
              <p:nvSpPr>
                <p:cNvPr id="29" name="TextBox 28">
                  <a:extLst>
                    <a:ext uri="{FF2B5EF4-FFF2-40B4-BE49-F238E27FC236}">
                      <a16:creationId xmlns:a16="http://schemas.microsoft.com/office/drawing/2014/main" id="{4700EECC-F421-6F43-A080-24C03766CEB0}"/>
                    </a:ext>
                  </a:extLst>
                </p:cNvPr>
                <p:cNvSpPr txBox="1">
                  <a:spLocks noRot="1" noChangeAspect="1" noMove="1" noResize="1" noEditPoints="1" noAdjustHandles="1" noChangeArrowheads="1" noChangeShapeType="1" noTextEdit="1"/>
                </p:cNvSpPr>
                <p:nvPr/>
              </p:nvSpPr>
              <p:spPr>
                <a:xfrm>
                  <a:off x="6234434" y="3621763"/>
                  <a:ext cx="481863"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4A30030-3B7D-AC4A-B26B-73D4CA80878F}"/>
                    </a:ext>
                  </a:extLst>
                </p:cNvPr>
                <p:cNvSpPr txBox="1"/>
                <p:nvPr/>
              </p:nvSpPr>
              <p:spPr>
                <a:xfrm>
                  <a:off x="6830312" y="3861248"/>
                  <a:ext cx="5411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0′</m:t>
                            </m:r>
                          </m:sup>
                        </m:sSup>
                      </m:oMath>
                    </m:oMathPara>
                  </a14:m>
                  <a:endParaRPr lang="en-GB" dirty="0"/>
                </a:p>
              </p:txBody>
            </p:sp>
          </mc:Choice>
          <mc:Fallback xmlns="">
            <p:sp>
              <p:nvSpPr>
                <p:cNvPr id="30" name="TextBox 29">
                  <a:extLst>
                    <a:ext uri="{FF2B5EF4-FFF2-40B4-BE49-F238E27FC236}">
                      <a16:creationId xmlns:a16="http://schemas.microsoft.com/office/drawing/2014/main" id="{24A30030-3B7D-AC4A-B26B-73D4CA80878F}"/>
                    </a:ext>
                  </a:extLst>
                </p:cNvPr>
                <p:cNvSpPr txBox="1">
                  <a:spLocks noRot="1" noChangeAspect="1" noMove="1" noResize="1" noEditPoints="1" noAdjustHandles="1" noChangeArrowheads="1" noChangeShapeType="1" noTextEdit="1"/>
                </p:cNvSpPr>
                <p:nvPr/>
              </p:nvSpPr>
              <p:spPr>
                <a:xfrm>
                  <a:off x="6830312" y="3861248"/>
                  <a:ext cx="541174"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C313646-0F8E-DA4F-B38D-80156B252082}"/>
                    </a:ext>
                  </a:extLst>
                </p:cNvPr>
                <p:cNvSpPr txBox="1"/>
                <p:nvPr/>
              </p:nvSpPr>
              <p:spPr>
                <a:xfrm>
                  <a:off x="7569132" y="3610094"/>
                  <a:ext cx="6004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0′′</m:t>
                            </m:r>
                          </m:sup>
                        </m:sSup>
                      </m:oMath>
                    </m:oMathPara>
                  </a14:m>
                  <a:endParaRPr lang="en-GB" dirty="0"/>
                </a:p>
              </p:txBody>
            </p:sp>
          </mc:Choice>
          <mc:Fallback xmlns="">
            <p:sp>
              <p:nvSpPr>
                <p:cNvPr id="31" name="TextBox 30">
                  <a:extLst>
                    <a:ext uri="{FF2B5EF4-FFF2-40B4-BE49-F238E27FC236}">
                      <a16:creationId xmlns:a16="http://schemas.microsoft.com/office/drawing/2014/main" id="{7C313646-0F8E-DA4F-B38D-80156B252082}"/>
                    </a:ext>
                  </a:extLst>
                </p:cNvPr>
                <p:cNvSpPr txBox="1">
                  <a:spLocks noRot="1" noChangeAspect="1" noMove="1" noResize="1" noEditPoints="1" noAdjustHandles="1" noChangeArrowheads="1" noChangeShapeType="1" noTextEdit="1"/>
                </p:cNvSpPr>
                <p:nvPr/>
              </p:nvSpPr>
              <p:spPr>
                <a:xfrm>
                  <a:off x="7569132" y="3610094"/>
                  <a:ext cx="600485"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5CDAFBC-DC56-D645-8E29-7E327B50EA42}"/>
                    </a:ext>
                  </a:extLst>
                </p:cNvPr>
                <p:cNvSpPr txBox="1"/>
                <p:nvPr/>
              </p:nvSpPr>
              <p:spPr>
                <a:xfrm>
                  <a:off x="5995013" y="4868383"/>
                  <a:ext cx="481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1</m:t>
                            </m:r>
                          </m:sup>
                        </m:sSup>
                      </m:oMath>
                    </m:oMathPara>
                  </a14:m>
                  <a:endParaRPr lang="en-GB" dirty="0"/>
                </a:p>
              </p:txBody>
            </p:sp>
          </mc:Choice>
          <mc:Fallback xmlns="">
            <p:sp>
              <p:nvSpPr>
                <p:cNvPr id="32" name="TextBox 31">
                  <a:extLst>
                    <a:ext uri="{FF2B5EF4-FFF2-40B4-BE49-F238E27FC236}">
                      <a16:creationId xmlns:a16="http://schemas.microsoft.com/office/drawing/2014/main" id="{65CDAFBC-DC56-D645-8E29-7E327B50EA42}"/>
                    </a:ext>
                  </a:extLst>
                </p:cNvPr>
                <p:cNvSpPr txBox="1">
                  <a:spLocks noRot="1" noChangeAspect="1" noMove="1" noResize="1" noEditPoints="1" noAdjustHandles="1" noChangeArrowheads="1" noChangeShapeType="1" noTextEdit="1"/>
                </p:cNvSpPr>
                <p:nvPr/>
              </p:nvSpPr>
              <p:spPr>
                <a:xfrm>
                  <a:off x="5995013" y="4868383"/>
                  <a:ext cx="481863"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7ED676B-6462-DF49-97C4-84D143E75857}"/>
                    </a:ext>
                  </a:extLst>
                </p:cNvPr>
                <p:cNvSpPr txBox="1"/>
                <p:nvPr/>
              </p:nvSpPr>
              <p:spPr>
                <a:xfrm>
                  <a:off x="6973854" y="4853890"/>
                  <a:ext cx="5411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𝛿</m:t>
                            </m:r>
                          </m:e>
                          <m:sup>
                            <m:r>
                              <a:rPr lang="de-DE" i="1">
                                <a:latin typeface="Cambria Math" panose="02040503050406030204" pitchFamily="18" charset="0"/>
                                <a:ea typeface="Cambria Math" panose="02040503050406030204" pitchFamily="18" charset="0"/>
                              </a:rPr>
                              <m:t>1′</m:t>
                            </m:r>
                          </m:sup>
                        </m:sSup>
                      </m:oMath>
                    </m:oMathPara>
                  </a14:m>
                  <a:endParaRPr lang="en-GB" dirty="0"/>
                </a:p>
              </p:txBody>
            </p:sp>
          </mc:Choice>
          <mc:Fallback xmlns="">
            <p:sp>
              <p:nvSpPr>
                <p:cNvPr id="33" name="TextBox 32">
                  <a:extLst>
                    <a:ext uri="{FF2B5EF4-FFF2-40B4-BE49-F238E27FC236}">
                      <a16:creationId xmlns:a16="http://schemas.microsoft.com/office/drawing/2014/main" id="{27ED676B-6462-DF49-97C4-84D143E75857}"/>
                    </a:ext>
                  </a:extLst>
                </p:cNvPr>
                <p:cNvSpPr txBox="1">
                  <a:spLocks noRot="1" noChangeAspect="1" noMove="1" noResize="1" noEditPoints="1" noAdjustHandles="1" noChangeArrowheads="1" noChangeShapeType="1" noTextEdit="1"/>
                </p:cNvSpPr>
                <p:nvPr/>
              </p:nvSpPr>
              <p:spPr>
                <a:xfrm>
                  <a:off x="6973854" y="4853890"/>
                  <a:ext cx="541174" cy="369332"/>
                </a:xfrm>
                <a:prstGeom prst="rect">
                  <a:avLst/>
                </a:prstGeom>
                <a:blipFill>
                  <a:blip r:embed="rId14"/>
                  <a:stretch>
                    <a:fillRect/>
                  </a:stretch>
                </a:blipFill>
              </p:spPr>
              <p:txBody>
                <a:bodyPr/>
                <a:lstStyle/>
                <a:p>
                  <a:r>
                    <a:rPr lang="en-GB">
                      <a:noFill/>
                    </a:rPr>
                    <a:t> </a:t>
                  </a:r>
                </a:p>
              </p:txBody>
            </p:sp>
          </mc:Fallback>
        </mc:AlternateContent>
        <p:sp>
          <p:nvSpPr>
            <p:cNvPr id="34" name="TextBox 33">
              <a:extLst>
                <a:ext uri="{FF2B5EF4-FFF2-40B4-BE49-F238E27FC236}">
                  <a16:creationId xmlns:a16="http://schemas.microsoft.com/office/drawing/2014/main" id="{EDC3CAD8-1157-EE4B-86F2-2DCB411FEFA1}"/>
                </a:ext>
              </a:extLst>
            </p:cNvPr>
            <p:cNvSpPr txBox="1"/>
            <p:nvPr/>
          </p:nvSpPr>
          <p:spPr>
            <a:xfrm>
              <a:off x="7076634" y="4172836"/>
              <a:ext cx="463588" cy="369332"/>
            </a:xfrm>
            <a:prstGeom prst="rect">
              <a:avLst/>
            </a:prstGeom>
            <a:noFill/>
          </p:spPr>
          <p:txBody>
            <a:bodyPr wrap="none" rtlCol="0">
              <a:spAutoFit/>
            </a:bodyPr>
            <a:lstStyle/>
            <a:p>
              <a:r>
                <a:rPr lang="en-GB" dirty="0"/>
                <a:t>. . .</a:t>
              </a:r>
            </a:p>
          </p:txBody>
        </p:sp>
        <p:sp>
          <p:nvSpPr>
            <p:cNvPr id="35" name="TextBox 34">
              <a:extLst>
                <a:ext uri="{FF2B5EF4-FFF2-40B4-BE49-F238E27FC236}">
                  <a16:creationId xmlns:a16="http://schemas.microsoft.com/office/drawing/2014/main" id="{29EB6E34-84A7-864A-AF50-8EC0A61546A5}"/>
                </a:ext>
              </a:extLst>
            </p:cNvPr>
            <p:cNvSpPr txBox="1"/>
            <p:nvPr/>
          </p:nvSpPr>
          <p:spPr>
            <a:xfrm>
              <a:off x="6445431" y="5424047"/>
              <a:ext cx="463588" cy="369332"/>
            </a:xfrm>
            <a:prstGeom prst="rect">
              <a:avLst/>
            </a:prstGeom>
            <a:noFill/>
          </p:spPr>
          <p:txBody>
            <a:bodyPr wrap="none" rtlCol="0">
              <a:spAutoFit/>
            </a:bodyPr>
            <a:lstStyle/>
            <a:p>
              <a:r>
                <a:rPr lang="en-GB" dirty="0"/>
                <a:t>. . .</a:t>
              </a:r>
            </a:p>
          </p:txBody>
        </p:sp>
      </p:grpSp>
    </p:spTree>
    <p:extLst>
      <p:ext uri="{BB962C8B-B14F-4D97-AF65-F5344CB8AC3E}">
        <p14:creationId xmlns:p14="http://schemas.microsoft.com/office/powerpoint/2010/main" val="3736561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2A01-CB74-3E4E-9714-7B353B9A4D4F}"/>
              </a:ext>
            </a:extLst>
          </p:cNvPr>
          <p:cNvSpPr>
            <a:spLocks noGrp="1"/>
          </p:cNvSpPr>
          <p:nvPr>
            <p:ph type="title"/>
          </p:nvPr>
        </p:nvSpPr>
        <p:spPr/>
        <p:txBody>
          <a:bodyPr>
            <a:normAutofit/>
          </a:bodyPr>
          <a:lstStyle/>
          <a:p>
            <a:r>
              <a:rPr lang="en-GB" dirty="0"/>
              <a:t>How to Get a Heuristic Function?</a:t>
            </a:r>
          </a:p>
        </p:txBody>
      </p:sp>
      <p:sp>
        <p:nvSpPr>
          <p:cNvPr id="3" name="Content Placeholder 2">
            <a:extLst>
              <a:ext uri="{FF2B5EF4-FFF2-40B4-BE49-F238E27FC236}">
                <a16:creationId xmlns:a16="http://schemas.microsoft.com/office/drawing/2014/main" id="{DA216867-94B2-2F4A-876C-4FB3CEF51C59}"/>
              </a:ext>
            </a:extLst>
          </p:cNvPr>
          <p:cNvSpPr>
            <a:spLocks noGrp="1"/>
          </p:cNvSpPr>
          <p:nvPr>
            <p:ph idx="1"/>
          </p:nvPr>
        </p:nvSpPr>
        <p:spPr/>
        <p:txBody>
          <a:bodyPr/>
          <a:lstStyle/>
          <a:p>
            <a:r>
              <a:rPr lang="en-GB" dirty="0"/>
              <a:t>Solve simplified settings, e.g.,</a:t>
            </a:r>
          </a:p>
          <a:p>
            <a:pPr lvl="1"/>
            <a:r>
              <a:rPr lang="en-GB" dirty="0"/>
              <a:t>Solve the underlying MDP (approximately or optimally) given assumptions:</a:t>
            </a:r>
          </a:p>
          <a:p>
            <a:pPr lvl="2"/>
            <a:r>
              <a:rPr lang="en-GB" dirty="0"/>
              <a:t>Centralised observations</a:t>
            </a:r>
          </a:p>
          <a:p>
            <a:pPr lvl="2"/>
            <a:r>
              <a:rPr lang="en-GB" dirty="0"/>
              <a:t>Full observability</a:t>
            </a:r>
          </a:p>
          <a:p>
            <a:pPr lvl="3"/>
            <a:r>
              <a:rPr lang="en-GB" dirty="0"/>
              <a:t>Simulate / sample unobserved values</a:t>
            </a:r>
          </a:p>
          <a:p>
            <a:pPr lvl="1"/>
            <a:r>
              <a:rPr lang="en-GB" dirty="0"/>
              <a:t>Solve a belief MDP given assumption</a:t>
            </a:r>
          </a:p>
          <a:p>
            <a:pPr lvl="2"/>
            <a:r>
              <a:rPr lang="en-GB" dirty="0"/>
              <a:t>Centralised observations</a:t>
            </a:r>
          </a:p>
          <a:p>
            <a:r>
              <a:rPr lang="en-GB" dirty="0"/>
              <a:t>Domain-specific heuristics</a:t>
            </a:r>
          </a:p>
          <a:p>
            <a:pPr lvl="2"/>
            <a:endParaRPr lang="en-GB" dirty="0"/>
          </a:p>
        </p:txBody>
      </p:sp>
      <p:sp>
        <p:nvSpPr>
          <p:cNvPr id="5" name="Date Placeholder 4">
            <a:extLst>
              <a:ext uri="{FF2B5EF4-FFF2-40B4-BE49-F238E27FC236}">
                <a16:creationId xmlns:a16="http://schemas.microsoft.com/office/drawing/2014/main" id="{C5765821-6615-3746-830B-9D8F5203B1AC}"/>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85B76415-0EAD-F0E4-57F5-1E6F25849104}"/>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C1C918BA-1A10-B745-8483-126CA33D5110}"/>
              </a:ext>
            </a:extLst>
          </p:cNvPr>
          <p:cNvSpPr>
            <a:spLocks noGrp="1"/>
          </p:cNvSpPr>
          <p:nvPr>
            <p:ph type="sldNum" sz="quarter" idx="4"/>
          </p:nvPr>
        </p:nvSpPr>
        <p:spPr/>
        <p:txBody>
          <a:bodyPr/>
          <a:lstStyle/>
          <a:p>
            <a:fld id="{67C9959E-8E6B-B04C-9955-EA096F41CA7A}" type="slidenum">
              <a:rPr lang="en-GB" smtClean="0"/>
              <a:t>48</a:t>
            </a:fld>
            <a:endParaRPr lang="en-GB"/>
          </a:p>
        </p:txBody>
      </p:sp>
    </p:spTree>
    <p:extLst>
      <p:ext uri="{BB962C8B-B14F-4D97-AF65-F5344CB8AC3E}">
        <p14:creationId xmlns:p14="http://schemas.microsoft.com/office/powerpoint/2010/main" val="2566745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5DB3-1F26-354C-ADB0-7ADF05047272}"/>
              </a:ext>
            </a:extLst>
          </p:cNvPr>
          <p:cNvSpPr>
            <a:spLocks noGrp="1"/>
          </p:cNvSpPr>
          <p:nvPr>
            <p:ph type="title"/>
          </p:nvPr>
        </p:nvSpPr>
        <p:spPr/>
        <p:txBody>
          <a:bodyPr/>
          <a:lstStyle/>
          <a:p>
            <a:r>
              <a:rPr lang="en-GB" dirty="0"/>
              <a:t>Memory Bounded Search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52D99C-34C0-C74A-B483-03AAB695486F}"/>
                  </a:ext>
                </a:extLst>
              </p:cNvPr>
              <p:cNvSpPr>
                <a:spLocks noGrp="1"/>
              </p:cNvSpPr>
              <p:nvPr>
                <p:ph idx="1"/>
              </p:nvPr>
            </p:nvSpPr>
            <p:spPr/>
            <p:txBody>
              <a:bodyPr>
                <a:normAutofit/>
              </a:bodyPr>
              <a:lstStyle/>
              <a:p>
                <a:r>
                  <a:rPr lang="en-GB" dirty="0"/>
                  <a:t>Approximate solution approach for general </a:t>
                </a:r>
                <a:br>
                  <a:rPr lang="en-GB" dirty="0"/>
                </a:br>
                <a:r>
                  <a:rPr lang="en-GB" dirty="0"/>
                  <a:t>models with a finite horizon </a:t>
                </a:r>
                <a14:m>
                  <m:oMath xmlns:m="http://schemas.openxmlformats.org/officeDocument/2006/math">
                    <m:r>
                      <a:rPr lang="en-GB" i="1" dirty="0" smtClean="0">
                        <a:latin typeface="Cambria Math" panose="02040503050406030204" pitchFamily="18" charset="0"/>
                      </a:rPr>
                      <m:t>h</m:t>
                    </m:r>
                  </m:oMath>
                </a14:m>
                <a:endParaRPr lang="en-GB" dirty="0"/>
              </a:p>
              <a:p>
                <a:pPr lvl="1"/>
                <a:r>
                  <a:rPr lang="en-GB" dirty="0"/>
                  <a:t>Inputs: </a:t>
                </a:r>
              </a:p>
              <a:p>
                <a:pPr lvl="2"/>
                <a:r>
                  <a:rPr lang="en-GB" dirty="0" err="1"/>
                  <a:t>DecPOMDP</a:t>
                </a:r>
                <a:r>
                  <a:rPr lang="en-GB" dirty="0"/>
                  <a:t> </a:t>
                </a:r>
                <a14:m>
                  <m:oMath xmlns:m="http://schemas.openxmlformats.org/officeDocument/2006/math">
                    <m:d>
                      <m:dPr>
                        <m:ctrlPr>
                          <a:rPr lang="de-DE" altLang="zh-CN" i="1">
                            <a:latin typeface="Cambria Math" panose="02040503050406030204" pitchFamily="18" charset="0"/>
                          </a:rPr>
                        </m:ctrlPr>
                      </m:dPr>
                      <m:e>
                        <m:r>
                          <a:rPr lang="de-DE" altLang="zh-CN" i="1">
                            <a:latin typeface="Cambria Math" panose="02040503050406030204" pitchFamily="18" charset="0"/>
                          </a:rPr>
                          <m:t>𝐼</m:t>
                        </m:r>
                        <m:r>
                          <a:rPr lang="de-DE" altLang="zh-CN" i="1">
                            <a:latin typeface="Cambria Math" panose="02040503050406030204" pitchFamily="18" charset="0"/>
                          </a:rPr>
                          <m:t>,</m:t>
                        </m:r>
                        <m:r>
                          <a:rPr lang="de-DE" altLang="zh-CN" i="1" dirty="0">
                            <a:latin typeface="Cambria Math" panose="02040503050406030204" pitchFamily="18" charset="0"/>
                          </a:rPr>
                          <m:t>𝑆</m:t>
                        </m:r>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en-US" altLang="zh-CN" i="1" dirty="0">
                                        <a:latin typeface="Cambria Math" panose="02040503050406030204" pitchFamily="18" charset="0"/>
                                      </a:rPr>
                                      <m:t>𝐴</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en-US" altLang="zh-CN" i="1" dirty="0">
                            <a:latin typeface="Cambria Math" panose="02040503050406030204" pitchFamily="18" charset="0"/>
                          </a:rPr>
                          <m:t>, </m:t>
                        </m:r>
                        <m:sSub>
                          <m:sSubPr>
                            <m:ctrlPr>
                              <a:rPr lang="de-DE" altLang="zh-CN" i="1" dirty="0">
                                <a:latin typeface="Cambria Math" panose="02040503050406030204" pitchFamily="18" charset="0"/>
                              </a:rPr>
                            </m:ctrlPr>
                          </m:sSubPr>
                          <m:e>
                            <m:d>
                              <m:dPr>
                                <m:begChr m:val="{"/>
                                <m:endChr m:val="}"/>
                                <m:ctrlPr>
                                  <a:rPr lang="de-DE" altLang="zh-CN" i="1" dirty="0">
                                    <a:latin typeface="Cambria Math" panose="02040503050406030204" pitchFamily="18" charset="0"/>
                                  </a:rPr>
                                </m:ctrlPr>
                              </m:dPr>
                              <m:e>
                                <m:sSub>
                                  <m:sSubPr>
                                    <m:ctrlPr>
                                      <a:rPr lang="de-DE" altLang="zh-CN" i="1" dirty="0">
                                        <a:latin typeface="Cambria Math" panose="02040503050406030204" pitchFamily="18" charset="0"/>
                                      </a:rPr>
                                    </m:ctrlPr>
                                  </m:sSubPr>
                                  <m:e>
                                    <m:r>
                                      <a:rPr lang="de-DE" altLang="zh-CN" i="1" dirty="0">
                                        <a:latin typeface="Cambria Math" panose="02040503050406030204" pitchFamily="18" charset="0"/>
                                      </a:rPr>
                                      <m:t>𝑂</m:t>
                                    </m:r>
                                  </m:e>
                                  <m:sub>
                                    <m:r>
                                      <a:rPr lang="de-DE" altLang="zh-CN" i="1" dirty="0">
                                        <a:latin typeface="Cambria Math" panose="02040503050406030204" pitchFamily="18" charset="0"/>
                                      </a:rPr>
                                      <m:t>𝑖</m:t>
                                    </m:r>
                                  </m:sub>
                                </m:sSub>
                              </m:e>
                            </m:d>
                          </m:e>
                          <m:sub>
                            <m:r>
                              <a:rPr lang="de-DE" altLang="zh-CN" i="1" dirty="0">
                                <a:latin typeface="Cambria Math" panose="02040503050406030204" pitchFamily="18" charset="0"/>
                              </a:rPr>
                              <m:t>𝑖</m:t>
                            </m:r>
                            <m:r>
                              <a:rPr lang="de-DE" altLang="zh-CN" i="1" dirty="0">
                                <a:latin typeface="Cambria Math" panose="02040503050406030204" pitchFamily="18" charset="0"/>
                                <a:ea typeface="Cambria Math" panose="02040503050406030204" pitchFamily="18" charset="0"/>
                              </a:rPr>
                              <m:t>∈</m:t>
                            </m:r>
                            <m:r>
                              <a:rPr lang="de-DE" altLang="zh-CN" i="1" dirty="0">
                                <a:latin typeface="Cambria Math" panose="02040503050406030204" pitchFamily="18" charset="0"/>
                                <a:ea typeface="Cambria Math" panose="02040503050406030204" pitchFamily="18" charset="0"/>
                              </a:rPr>
                              <m:t>𝐼</m:t>
                            </m:r>
                          </m:sub>
                        </m:sSub>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i="1" dirty="0">
                            <a:latin typeface="Cambria Math" panose="02040503050406030204" pitchFamily="18" charset="0"/>
                            <a:sym typeface="Symbol" charset="0"/>
                          </a:rPr>
                          <m:t>,</m:t>
                        </m:r>
                        <m:r>
                          <a:rPr lang="de-DE" altLang="zh-CN" i="1" dirty="0">
                            <a:latin typeface="Cambria Math" panose="02040503050406030204" pitchFamily="18" charset="0"/>
                            <a:sym typeface="Symbol" charset="0"/>
                          </a:rPr>
                          <m:t>𝑅</m:t>
                        </m:r>
                        <m:r>
                          <a:rPr lang="de-DE" altLang="zh-CN" i="1" dirty="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𝛺</m:t>
                        </m:r>
                      </m:e>
                    </m:d>
                  </m:oMath>
                </a14:m>
                <a:endParaRPr lang="en-GB" dirty="0"/>
              </a:p>
              <a:p>
                <a:pPr lvl="2"/>
                <a:r>
                  <a:rPr lang="en-GB" dirty="0"/>
                  <a:t>Horizon </a:t>
                </a:r>
                <a14:m>
                  <m:oMath xmlns:m="http://schemas.openxmlformats.org/officeDocument/2006/math">
                    <m:r>
                      <a:rPr lang="en-GB" i="1" dirty="0">
                        <a:latin typeface="Cambria Math" panose="02040503050406030204" pitchFamily="18" charset="0"/>
                      </a:rPr>
                      <m:t>h</m:t>
                    </m:r>
                  </m:oMath>
                </a14:m>
                <a:endParaRPr lang="en-GB" dirty="0"/>
              </a:p>
              <a:p>
                <a:r>
                  <a:rPr lang="en-GB" dirty="0"/>
                  <a:t>Do not keep all policies at each step </a:t>
                </a:r>
                <a:br>
                  <a:rPr lang="en-GB" dirty="0"/>
                </a:br>
                <a:r>
                  <a:rPr lang="en-GB" dirty="0"/>
                  <a:t>but a fixed number for each agent </a:t>
                </a:r>
                <a14:m>
                  <m:oMath xmlns:m="http://schemas.openxmlformats.org/officeDocument/2006/math">
                    <m:r>
                      <a:rPr lang="de-DE" b="0" i="1" smtClean="0">
                        <a:latin typeface="Cambria Math" panose="02040503050406030204" pitchFamily="18" charset="0"/>
                      </a:rPr>
                      <m:t>𝑚𝑎𝑥𝑇𝑟𝑒𝑒𝑠</m:t>
                    </m:r>
                  </m:oMath>
                </a14:m>
                <a:endParaRPr lang="en-GB" dirty="0"/>
              </a:p>
              <a:p>
                <a:pPr lvl="1"/>
                <a:r>
                  <a:rPr lang="en-GB" dirty="0"/>
                  <a:t>Select </a:t>
                </a:r>
                <a14:m>
                  <m:oMath xmlns:m="http://schemas.openxmlformats.org/officeDocument/2006/math">
                    <m:r>
                      <a:rPr lang="de-DE" i="1">
                        <a:latin typeface="Cambria Math" panose="02040503050406030204" pitchFamily="18" charset="0"/>
                      </a:rPr>
                      <m:t>𝑚𝑎𝑥𝑇𝑟𝑒𝑒𝑠</m:t>
                    </m:r>
                  </m:oMath>
                </a14:m>
                <a:r>
                  <a:rPr lang="en-GB" dirty="0"/>
                  <a:t> in a way that </a:t>
                </a:r>
                <a14:m>
                  <m:oMath xmlns:m="http://schemas.openxmlformats.org/officeDocument/2006/math">
                    <m:r>
                      <a:rPr lang="de-DE" i="1">
                        <a:latin typeface="Cambria Math" panose="02040503050406030204" pitchFamily="18" charset="0"/>
                      </a:rPr>
                      <m:t>𝑚𝑎𝑥𝑇𝑟𝑒𝑒𝑠</m:t>
                    </m:r>
                    <m:r>
                      <a:rPr lang="de-DE" i="1" smtClean="0">
                        <a:latin typeface="Cambria Math" panose="02040503050406030204" pitchFamily="18" charset="0"/>
                        <a:ea typeface="Cambria Math" panose="02040503050406030204" pitchFamily="18" charset="0"/>
                      </a:rPr>
                      <m:t>∙</m:t>
                    </m:r>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𝐼</m:t>
                        </m:r>
                      </m:e>
                    </m:d>
                  </m:oMath>
                </a14:m>
                <a:r>
                  <a:rPr lang="en-GB" dirty="0"/>
                  <a:t> trees fit into memory</a:t>
                </a:r>
              </a:p>
              <a:p>
                <a:pPr lvl="2"/>
                <a:r>
                  <a:rPr lang="en-GB" dirty="0"/>
                  <a:t>Can be difficult to choose; often small in practice</a:t>
                </a:r>
              </a:p>
              <a:p>
                <a:pPr lvl="1"/>
                <a:r>
                  <a:rPr lang="en-GB" dirty="0"/>
                  <a:t>Select trees by using heuristic (like A*)</a:t>
                </a:r>
              </a:p>
            </p:txBody>
          </p:sp>
        </mc:Choice>
        <mc:Fallback xmlns="">
          <p:sp>
            <p:nvSpPr>
              <p:cNvPr id="3" name="Content Placeholder 2">
                <a:extLst>
                  <a:ext uri="{FF2B5EF4-FFF2-40B4-BE49-F238E27FC236}">
                    <a16:creationId xmlns:a16="http://schemas.microsoft.com/office/drawing/2014/main" id="{D152D99C-34C0-C74A-B483-03AAB695486F}"/>
                  </a:ext>
                </a:extLst>
              </p:cNvPr>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310F7642-4C79-EC40-B1A8-6C0897872EA5}"/>
              </a:ext>
            </a:extLst>
          </p:cNvPr>
          <p:cNvSpPr>
            <a:spLocks noGrp="1"/>
          </p:cNvSpPr>
          <p:nvPr>
            <p:ph type="dt" sz="half" idx="2"/>
          </p:nvPr>
        </p:nvSpPr>
        <p:spPr/>
        <p:txBody>
          <a:bodyPr/>
          <a:lstStyle/>
          <a:p>
            <a:r>
              <a:rPr lang="de-DE"/>
              <a:t>Decision Extensions</a:t>
            </a:r>
            <a:endParaRPr lang="de-DE" dirty="0"/>
          </a:p>
        </p:txBody>
      </p:sp>
      <p:sp>
        <p:nvSpPr>
          <p:cNvPr id="8" name="Footer Placeholder 7">
            <a:extLst>
              <a:ext uri="{FF2B5EF4-FFF2-40B4-BE49-F238E27FC236}">
                <a16:creationId xmlns:a16="http://schemas.microsoft.com/office/drawing/2014/main" id="{35880446-6752-27D8-5BCB-EF96E7FDC287}"/>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D54E1061-5A95-AE42-A685-510BBE84107E}"/>
              </a:ext>
            </a:extLst>
          </p:cNvPr>
          <p:cNvSpPr>
            <a:spLocks noGrp="1"/>
          </p:cNvSpPr>
          <p:nvPr>
            <p:ph type="sldNum" sz="quarter" idx="4"/>
          </p:nvPr>
        </p:nvSpPr>
        <p:spPr/>
        <p:txBody>
          <a:bodyPr/>
          <a:lstStyle/>
          <a:p>
            <a:fld id="{67C9959E-8E6B-B04C-9955-EA096F41CA7A}" type="slidenum">
              <a:rPr lang="en-GB" smtClean="0"/>
              <a:t>49</a:t>
            </a:fld>
            <a:endParaRPr lang="en-GB"/>
          </a:p>
        </p:txBody>
      </p:sp>
      <p:sp>
        <p:nvSpPr>
          <p:cNvPr id="6" name="TextBox 5">
            <a:extLst>
              <a:ext uri="{FF2B5EF4-FFF2-40B4-BE49-F238E27FC236}">
                <a16:creationId xmlns:a16="http://schemas.microsoft.com/office/drawing/2014/main" id="{DCABAA12-7BF5-E64F-AF21-2B4585C1256E}"/>
              </a:ext>
            </a:extLst>
          </p:cNvPr>
          <p:cNvSpPr txBox="1"/>
          <p:nvPr/>
        </p:nvSpPr>
        <p:spPr>
          <a:xfrm>
            <a:off x="6430909" y="1665066"/>
            <a:ext cx="5400766" cy="203132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1400" b="1" dirty="0">
                <a:latin typeface="Courier New" panose="02070309020205020404" pitchFamily="49" charset="0"/>
                <a:cs typeface="Courier New" panose="02070309020205020404" pitchFamily="49" charset="0"/>
              </a:rPr>
              <a:t>MBDP(</a:t>
            </a:r>
            <a:r>
              <a:rPr lang="en-GB" sz="1400" b="1" i="1" dirty="0" err="1">
                <a:latin typeface="Courier New" panose="02070309020205020404" pitchFamily="49" charset="0"/>
                <a:cs typeface="Courier New" panose="02070309020205020404" pitchFamily="49" charset="0"/>
              </a:rPr>
              <a:t>dec-pomdp</a:t>
            </a:r>
            <a:r>
              <a:rPr lang="en-GB" sz="1400" b="1" dirty="0">
                <a:latin typeface="Courier New" panose="02070309020205020404" pitchFamily="49" charset="0"/>
                <a:cs typeface="Courier New" panose="02070309020205020404" pitchFamily="49" charset="0"/>
              </a:rPr>
              <a:t>, </a:t>
            </a:r>
            <a:r>
              <a:rPr lang="en-GB" sz="1400" b="1" i="1" dirty="0">
                <a:latin typeface="Courier New" panose="02070309020205020404" pitchFamily="49" charset="0"/>
                <a:cs typeface="Courier New" panose="02070309020205020404" pitchFamily="49" charset="0"/>
              </a:rPr>
              <a:t>h</a:t>
            </a:r>
            <a:r>
              <a:rPr lang="en-GB" sz="1400" b="1" dirty="0">
                <a:latin typeface="Courier New" panose="02070309020205020404" pitchFamily="49" charset="0"/>
                <a:cs typeface="Courier New" panose="02070309020205020404" pitchFamily="49" charset="0"/>
              </a:rPr>
              <a:t>)</a:t>
            </a:r>
            <a:endParaRPr lang="en-GB" sz="1400" dirty="0">
              <a:latin typeface="Courier New" panose="02070309020205020404" pitchFamily="49" charset="0"/>
              <a:cs typeface="Courier New" panose="02070309020205020404" pitchFamily="49" charset="0"/>
            </a:endParaRP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Start with a one-step policy for each agent</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for </a:t>
            </a:r>
            <a:r>
              <a:rPr lang="en-GB" sz="1400" i="1" dirty="0">
                <a:latin typeface="Courier New" panose="02070309020205020404" pitchFamily="49" charset="0"/>
                <a:cs typeface="Courier New" panose="02070309020205020404" pitchFamily="49" charset="0"/>
              </a:rPr>
              <a:t>t </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h</a:t>
            </a:r>
            <a:r>
              <a:rPr lang="en-GB" sz="1400" dirty="0">
                <a:latin typeface="Courier New" panose="02070309020205020404" pitchFamily="49" charset="0"/>
                <a:cs typeface="Courier New" panose="02070309020205020404" pitchFamily="49" charset="0"/>
              </a:rPr>
              <a:t> </a:t>
            </a:r>
            <a:r>
              <a:rPr lang="en-GB" sz="1400" b="1" dirty="0" err="1">
                <a:latin typeface="Courier New" panose="02070309020205020404" pitchFamily="49" charset="0"/>
                <a:cs typeface="Courier New" panose="02070309020205020404" pitchFamily="49" charset="0"/>
              </a:rPr>
              <a:t>downto</a:t>
            </a:r>
            <a:r>
              <a:rPr lang="en-GB" sz="1400" dirty="0">
                <a:latin typeface="Courier New" panose="02070309020205020404" pitchFamily="49" charset="0"/>
                <a:cs typeface="Courier New" panose="02070309020205020404" pitchFamily="49" charset="0"/>
              </a:rPr>
              <a:t> 1 </a:t>
            </a:r>
            <a:r>
              <a:rPr lang="en-GB" sz="1400" b="1" dirty="0">
                <a:latin typeface="Courier New" panose="02070309020205020404" pitchFamily="49" charset="0"/>
                <a:cs typeface="Courier New" panose="02070309020205020404" pitchFamily="49" charset="0"/>
              </a:rPr>
              <a:t>do</a:t>
            </a:r>
          </a:p>
          <a:p>
            <a:pPr>
              <a:tabLst>
                <a:tab pos="355600" algn="l"/>
                <a:tab pos="711200" algn="l"/>
                <a:tab pos="1066800" algn="l"/>
                <a:tab pos="1422400" algn="l"/>
              </a:tabLst>
            </a:pPr>
            <a:r>
              <a:rPr lang="en-GB" sz="1400" b="1" dirty="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Backup each agent’s policy</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for</a:t>
            </a:r>
            <a:r>
              <a:rPr lang="en-GB" sz="1400" dirty="0">
                <a:latin typeface="Courier New" panose="02070309020205020404" pitchFamily="49" charset="0"/>
                <a:cs typeface="Courier New" panose="02070309020205020404" pitchFamily="49" charset="0"/>
              </a:rPr>
              <a:t> </a:t>
            </a:r>
            <a:r>
              <a:rPr lang="en-GB" sz="1400" i="1" dirty="0">
                <a:latin typeface="Courier New" panose="02070309020205020404" pitchFamily="49" charset="0"/>
                <a:cs typeface="Courier New" panose="02070309020205020404" pitchFamily="49" charset="0"/>
              </a:rPr>
              <a:t>k </a:t>
            </a:r>
            <a:r>
              <a:rPr lang="en-GB" sz="1400" dirty="0">
                <a:latin typeface="Courier New" panose="02070309020205020404" pitchFamily="49" charset="0"/>
                <a:cs typeface="Courier New" panose="02070309020205020404" pitchFamily="49" charset="0"/>
              </a:rPr>
              <a:t>= 1 </a:t>
            </a:r>
            <a:r>
              <a:rPr lang="en-GB" sz="1400" b="1" dirty="0">
                <a:latin typeface="Courier New" panose="02070309020205020404" pitchFamily="49" charset="0"/>
                <a:cs typeface="Courier New" panose="02070309020205020404" pitchFamily="49" charset="0"/>
              </a:rPr>
              <a:t>to</a:t>
            </a:r>
            <a:r>
              <a:rPr lang="en-GB" sz="1400" dirty="0">
                <a:latin typeface="Courier New" panose="02070309020205020404" pitchFamily="49" charset="0"/>
                <a:cs typeface="Courier New" panose="02070309020205020404" pitchFamily="49" charset="0"/>
              </a:rPr>
              <a:t> </a:t>
            </a:r>
            <a:r>
              <a:rPr lang="en-GB" sz="1400" i="1" dirty="0" err="1">
                <a:latin typeface="Courier New" panose="02070309020205020404" pitchFamily="49" charset="0"/>
                <a:cs typeface="Courier New" panose="02070309020205020404" pitchFamily="49" charset="0"/>
              </a:rPr>
              <a:t>maxTrees</a:t>
            </a:r>
            <a:r>
              <a:rPr lang="en-GB" sz="1400" dirty="0">
                <a:latin typeface="Courier New" panose="02070309020205020404" pitchFamily="49" charset="0"/>
                <a:cs typeface="Courier New" panose="02070309020205020404" pitchFamily="49" charset="0"/>
              </a:rPr>
              <a:t> </a:t>
            </a:r>
            <a:r>
              <a:rPr lang="en-GB" sz="1400" b="1" dirty="0">
                <a:latin typeface="Courier New" panose="02070309020205020404" pitchFamily="49" charset="0"/>
                <a:cs typeface="Courier New" panose="02070309020205020404" pitchFamily="49" charset="0"/>
              </a:rPr>
              <a:t>do</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Compute heuristic policy and resulting </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belief state </a:t>
            </a:r>
            <a:r>
              <a:rPr lang="en-GB" sz="1400" i="1" dirty="0">
                <a:latin typeface="Courier New" panose="02070309020205020404" pitchFamily="49" charset="0"/>
                <a:cs typeface="Courier New" panose="02070309020205020404" pitchFamily="49" charset="0"/>
              </a:rPr>
              <a:t>b</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Choose best set of trees starting at </a:t>
            </a:r>
            <a:r>
              <a:rPr lang="en-GB" sz="1400" i="1" dirty="0">
                <a:latin typeface="Courier New" panose="02070309020205020404" pitchFamily="49" charset="0"/>
                <a:cs typeface="Courier New" panose="02070309020205020404" pitchFamily="49" charset="0"/>
              </a:rPr>
              <a:t>b</a:t>
            </a:r>
          </a:p>
          <a:p>
            <a:pPr>
              <a:tabLst>
                <a:tab pos="355600" algn="l"/>
                <a:tab pos="711200" algn="l"/>
                <a:tab pos="1066800" algn="l"/>
                <a:tab pos="1422400" algn="l"/>
              </a:tabLst>
            </a:pPr>
            <a:r>
              <a:rPr lang="en-GB" sz="1400" dirty="0">
                <a:latin typeface="Courier New" panose="02070309020205020404" pitchFamily="49" charset="0"/>
                <a:cs typeface="Courier New" panose="02070309020205020404" pitchFamily="49" charset="0"/>
              </a:rPr>
              <a:t>	Select best set of trees for initial state </a:t>
            </a:r>
            <a:r>
              <a:rPr lang="en-GB" sz="1400" i="1" dirty="0">
                <a:latin typeface="Courier New" panose="02070309020205020404" pitchFamily="49" charset="0"/>
                <a:cs typeface="Courier New" panose="02070309020205020404" pitchFamily="49" charset="0"/>
              </a:rPr>
              <a:t>b</a:t>
            </a:r>
            <a:r>
              <a:rPr lang="en-GB" sz="1400" baseline="-25000" dirty="0">
                <a:latin typeface="Courier New" panose="02070309020205020404" pitchFamily="49" charset="0"/>
                <a:cs typeface="Courier New" panose="02070309020205020404" pitchFamily="49" charset="0"/>
              </a:rPr>
              <a:t>0</a:t>
            </a:r>
          </a:p>
        </p:txBody>
      </p:sp>
      <p:sp>
        <p:nvSpPr>
          <p:cNvPr id="7" name="TextBox 6">
            <a:extLst>
              <a:ext uri="{FF2B5EF4-FFF2-40B4-BE49-F238E27FC236}">
                <a16:creationId xmlns:a16="http://schemas.microsoft.com/office/drawing/2014/main" id="{85647E0A-EEEA-8346-93AE-6717BA153FB9}"/>
              </a:ext>
            </a:extLst>
          </p:cNvPr>
          <p:cNvSpPr txBox="1"/>
          <p:nvPr/>
        </p:nvSpPr>
        <p:spPr>
          <a:xfrm>
            <a:off x="10002875" y="3785490"/>
            <a:ext cx="1828800" cy="1477328"/>
          </a:xfrm>
          <a:prstGeom prst="rect">
            <a:avLst/>
          </a:prstGeom>
          <a:noFill/>
        </p:spPr>
        <p:txBody>
          <a:bodyPr wrap="square" rtlCol="0">
            <a:spAutoFit/>
          </a:bodyPr>
          <a:lstStyle/>
          <a:p>
            <a:pPr marL="361950" indent="-361950"/>
            <a:r>
              <a:rPr lang="en-GB" dirty="0">
                <a:solidFill>
                  <a:schemeClr val="bg2"/>
                </a:solidFill>
              </a:rPr>
              <a:t>MBDP</a:t>
            </a:r>
            <a:r>
              <a:rPr lang="en-GB" dirty="0"/>
              <a:t> = </a:t>
            </a:r>
            <a:br>
              <a:rPr lang="en-GB" dirty="0"/>
            </a:br>
            <a:r>
              <a:rPr lang="en-GB" dirty="0">
                <a:solidFill>
                  <a:schemeClr val="bg2"/>
                </a:solidFill>
              </a:rPr>
              <a:t>M</a:t>
            </a:r>
            <a:r>
              <a:rPr lang="en-GB" dirty="0"/>
              <a:t>emory </a:t>
            </a:r>
            <a:br>
              <a:rPr lang="en-GB" dirty="0"/>
            </a:br>
            <a:r>
              <a:rPr lang="en-GB" dirty="0">
                <a:solidFill>
                  <a:schemeClr val="bg2"/>
                </a:solidFill>
              </a:rPr>
              <a:t>B</a:t>
            </a:r>
            <a:r>
              <a:rPr lang="en-GB" dirty="0"/>
              <a:t>ounded </a:t>
            </a:r>
            <a:br>
              <a:rPr lang="en-GB" dirty="0"/>
            </a:br>
            <a:r>
              <a:rPr lang="en-GB" dirty="0">
                <a:solidFill>
                  <a:schemeClr val="bg2"/>
                </a:solidFill>
              </a:rPr>
              <a:t>D</a:t>
            </a:r>
            <a:r>
              <a:rPr lang="en-GB" dirty="0"/>
              <a:t>ynamic </a:t>
            </a:r>
            <a:br>
              <a:rPr lang="en-GB" dirty="0"/>
            </a:br>
            <a:r>
              <a:rPr lang="en-GB" dirty="0">
                <a:solidFill>
                  <a:schemeClr val="bg2"/>
                </a:solidFill>
              </a:rPr>
              <a:t>P</a:t>
            </a:r>
            <a:r>
              <a:rPr lang="en-GB" dirty="0"/>
              <a:t>rogramming</a:t>
            </a:r>
          </a:p>
        </p:txBody>
      </p:sp>
    </p:spTree>
    <p:extLst>
      <p:ext uri="{BB962C8B-B14F-4D97-AF65-F5344CB8AC3E}">
        <p14:creationId xmlns:p14="http://schemas.microsoft.com/office/powerpoint/2010/main" val="277472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normAutofit/>
          </a:bodyPr>
          <a:lstStyle/>
          <a:p>
            <a:r>
              <a:rPr lang="en-US" dirty="0"/>
              <a:t>POMDP</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CD7FBC2-21CD-A44D-BADE-CA4E1ECB404C}"/>
                  </a:ext>
                </a:extLst>
              </p:cNvPr>
              <p:cNvSpPr>
                <a:spLocks noGrp="1"/>
              </p:cNvSpPr>
              <p:nvPr>
                <p:ph idx="1"/>
              </p:nvPr>
            </p:nvSpPr>
            <p:spPr/>
            <p:txBody>
              <a:bodyPr>
                <a:noAutofit/>
              </a:bodyPr>
              <a:lstStyle/>
              <a:p>
                <a:r>
                  <a:rPr lang="en-US" dirty="0">
                    <a:solidFill>
                      <a:schemeClr val="accent1"/>
                    </a:solidFill>
                  </a:rPr>
                  <a:t>PO</a:t>
                </a:r>
                <a:r>
                  <a:rPr lang="en-US" dirty="0"/>
                  <a:t>MDP = </a:t>
                </a:r>
                <a:r>
                  <a:rPr lang="en-US" dirty="0">
                    <a:solidFill>
                      <a:schemeClr val="accent1"/>
                    </a:solidFill>
                  </a:rPr>
                  <a:t>Partially Observable</a:t>
                </a:r>
                <a:r>
                  <a:rPr lang="en-US" dirty="0"/>
                  <a:t> MDP </a:t>
                </a:r>
                <a:endParaRPr lang="en-GB" dirty="0"/>
              </a:p>
              <a:p>
                <a:pPr lvl="1"/>
                <a:r>
                  <a:rPr lang="en-GB" dirty="0"/>
                  <a:t>Sensing operation returns multiple states, with a probability distribution</a:t>
                </a:r>
              </a:p>
              <a:p>
                <a:pPr lvl="2"/>
                <a:r>
                  <a:rPr lang="en-GB" dirty="0">
                    <a:solidFill>
                      <a:schemeClr val="accent1"/>
                    </a:solidFill>
                  </a:rPr>
                  <a:t>Sensor model </a:t>
                </a:r>
                <a14:m>
                  <m:oMath xmlns:m="http://schemas.openxmlformats.org/officeDocument/2006/math">
                    <m:r>
                      <a:rPr lang="de-DE" b="0" i="1" smtClean="0">
                        <a:solidFill>
                          <a:schemeClr val="accent1"/>
                        </a:solidFill>
                        <a:latin typeface="Cambria Math" panose="02040503050406030204" pitchFamily="18" charset="0"/>
                      </a:rPr>
                      <m:t>𝛺</m:t>
                    </m:r>
                  </m:oMath>
                </a14:m>
                <a:r>
                  <a:rPr lang="en-GB" dirty="0">
                    <a:solidFill>
                      <a:schemeClr val="accent1"/>
                    </a:solidFill>
                  </a:rPr>
                  <a:t> </a:t>
                </a:r>
                <a:r>
                  <a:rPr lang="en-GB" dirty="0"/>
                  <a:t>that encodes </a:t>
                </a:r>
                <a14:m>
                  <m:oMath xmlns:m="http://schemas.openxmlformats.org/officeDocument/2006/math">
                    <m:r>
                      <a:rPr lang="en-GB" i="1" dirty="0" smtClean="0">
                        <a:latin typeface="Cambria Math" panose="02040503050406030204" pitchFamily="18" charset="0"/>
                      </a:rPr>
                      <m:t>𝑃</m:t>
                    </m:r>
                    <m:d>
                      <m:dPr>
                        <m:ctrlPr>
                          <a:rPr lang="en-GB" i="1" dirty="0" smtClean="0">
                            <a:latin typeface="Cambria Math" panose="02040503050406030204" pitchFamily="18" charset="0"/>
                          </a:rPr>
                        </m:ctrlPr>
                      </m:dPr>
                      <m:e>
                        <m:r>
                          <a:rPr lang="en-GB" i="1" dirty="0" err="1" smtClean="0">
                            <a:latin typeface="Cambria Math" panose="02040503050406030204" pitchFamily="18" charset="0"/>
                          </a:rPr>
                          <m:t>𝑜</m:t>
                        </m:r>
                      </m:e>
                      <m:e>
                        <m:r>
                          <a:rPr lang="en-GB" i="1" dirty="0" err="1" smtClean="0">
                            <a:latin typeface="Cambria Math" panose="02040503050406030204" pitchFamily="18" charset="0"/>
                          </a:rPr>
                          <m:t>𝑠</m:t>
                        </m:r>
                      </m:e>
                    </m:d>
                  </m:oMath>
                </a14:m>
                <a:r>
                  <a:rPr lang="en-GB" dirty="0"/>
                  <a:t> (or </a:t>
                </a:r>
                <a14:m>
                  <m:oMath xmlns:m="http://schemas.openxmlformats.org/officeDocument/2006/math">
                    <m:r>
                      <a:rPr lang="en-GB" i="1" dirty="0">
                        <a:latin typeface="Cambria Math" panose="02040503050406030204" pitchFamily="18" charset="0"/>
                      </a:rPr>
                      <m:t>𝑃</m:t>
                    </m:r>
                    <m:d>
                      <m:dPr>
                        <m:ctrlPr>
                          <a:rPr lang="en-GB" i="1" dirty="0">
                            <a:latin typeface="Cambria Math" panose="02040503050406030204" pitchFamily="18" charset="0"/>
                          </a:rPr>
                        </m:ctrlPr>
                      </m:dPr>
                      <m:e>
                        <m:r>
                          <a:rPr lang="en-GB" i="1" dirty="0" err="1">
                            <a:latin typeface="Cambria Math" panose="02040503050406030204" pitchFamily="18" charset="0"/>
                          </a:rPr>
                          <m:t>𝑜</m:t>
                        </m:r>
                      </m:e>
                      <m:e>
                        <m:r>
                          <a:rPr lang="en-GB" i="1" dirty="0" err="1">
                            <a:latin typeface="Cambria Math" panose="02040503050406030204" pitchFamily="18" charset="0"/>
                          </a:rPr>
                          <m:t>𝑠</m:t>
                        </m:r>
                        <m:r>
                          <a:rPr lang="de-DE" b="0" i="1" dirty="0" smtClean="0">
                            <a:latin typeface="Cambria Math" panose="02040503050406030204" pitchFamily="18" charset="0"/>
                          </a:rPr>
                          <m:t>,</m:t>
                        </m:r>
                        <m:r>
                          <a:rPr lang="de-DE" b="0" i="1" dirty="0" smtClean="0">
                            <a:latin typeface="Cambria Math" panose="02040503050406030204" pitchFamily="18" charset="0"/>
                          </a:rPr>
                          <m:t>𝑎</m:t>
                        </m:r>
                      </m:e>
                    </m:d>
                  </m:oMath>
                </a14:m>
                <a:r>
                  <a:rPr lang="en-GB" dirty="0"/>
                  <a:t>)</a:t>
                </a:r>
              </a:p>
              <a:p>
                <a:pPr lvl="3"/>
                <a:r>
                  <a:rPr lang="en-GB" dirty="0"/>
                  <a:t>Probability of observing </a:t>
                </a:r>
                <a14:m>
                  <m:oMath xmlns:m="http://schemas.openxmlformats.org/officeDocument/2006/math">
                    <m:r>
                      <a:rPr lang="en-GB" i="1" dirty="0" smtClean="0">
                        <a:latin typeface="Cambria Math" panose="02040503050406030204" pitchFamily="18" charset="0"/>
                      </a:rPr>
                      <m:t>𝑜</m:t>
                    </m:r>
                  </m:oMath>
                </a14:m>
                <a:r>
                  <a:rPr lang="en-GB" dirty="0"/>
                  <a:t> given state </a:t>
                </a:r>
                <a14:m>
                  <m:oMath xmlns:m="http://schemas.openxmlformats.org/officeDocument/2006/math">
                    <m:r>
                      <a:rPr lang="en-GB" i="1" dirty="0" smtClean="0">
                        <a:latin typeface="Cambria Math" panose="02040503050406030204" pitchFamily="18" charset="0"/>
                      </a:rPr>
                      <m:t>𝑠</m:t>
                    </m:r>
                  </m:oMath>
                </a14:m>
                <a:r>
                  <a:rPr lang="en-GB" dirty="0"/>
                  <a:t> (and action </a:t>
                </a:r>
                <a14:m>
                  <m:oMath xmlns:m="http://schemas.openxmlformats.org/officeDocument/2006/math">
                    <m:r>
                      <a:rPr lang="en-GB" i="1" dirty="0" smtClean="0">
                        <a:latin typeface="Cambria Math" panose="02040503050406030204" pitchFamily="18" charset="0"/>
                      </a:rPr>
                      <m:t>𝑎</m:t>
                    </m:r>
                  </m:oMath>
                </a14:m>
                <a:r>
                  <a:rPr lang="en-GB" dirty="0"/>
                  <a:t>)</a:t>
                </a:r>
              </a:p>
              <a:p>
                <a:pPr lvl="2"/>
                <a:r>
                  <a:rPr lang="en-GB" dirty="0"/>
                  <a:t>Example: </a:t>
                </a:r>
              </a:p>
              <a:p>
                <a:pPr lvl="3"/>
                <a:r>
                  <a:rPr lang="en-GB" dirty="0"/>
                  <a:t>Sensing number of adjacent walls (1 or 2)</a:t>
                </a:r>
              </a:p>
              <a:p>
                <a:pPr lvl="3"/>
                <a:r>
                  <a:rPr lang="en-GB" dirty="0"/>
                  <a:t>Return correct value with probability </a:t>
                </a:r>
                <a14:m>
                  <m:oMath xmlns:m="http://schemas.openxmlformats.org/officeDocument/2006/math">
                    <m:r>
                      <a:rPr lang="en-GB" i="1" dirty="0" smtClean="0">
                        <a:latin typeface="Cambria Math" panose="02040503050406030204" pitchFamily="18" charset="0"/>
                      </a:rPr>
                      <m:t>0.9</m:t>
                    </m:r>
                  </m:oMath>
                </a14:m>
                <a:endParaRPr lang="de-DE" dirty="0"/>
              </a:p>
              <a:p>
                <a:pPr lvl="1"/>
                <a:r>
                  <a:rPr lang="en-GB" dirty="0"/>
                  <a:t>Formally, POMDP is a six-tuple </a:t>
                </a:r>
                <a14:m>
                  <m:oMath xmlns:m="http://schemas.openxmlformats.org/officeDocument/2006/math">
                    <m:d>
                      <m:dPr>
                        <m:ctrlPr>
                          <a:rPr lang="de-DE" i="1">
                            <a:latin typeface="Cambria Math" panose="02040503050406030204" pitchFamily="18" charset="0"/>
                          </a:rPr>
                        </m:ctrlPr>
                      </m:dPr>
                      <m:e>
                        <m:r>
                          <a:rPr lang="de-DE" i="1">
                            <a:latin typeface="Cambria Math" panose="02040503050406030204" pitchFamily="18" charset="0"/>
                          </a:rPr>
                          <m:t>𝑆</m:t>
                        </m:r>
                        <m:r>
                          <a:rPr lang="de-DE" i="1">
                            <a:latin typeface="Cambria Math" panose="02040503050406030204" pitchFamily="18" charset="0"/>
                          </a:rPr>
                          <m:t>,</m:t>
                        </m:r>
                        <m:r>
                          <a:rPr lang="de-DE" i="1">
                            <a:latin typeface="Cambria Math" panose="02040503050406030204" pitchFamily="18" charset="0"/>
                          </a:rPr>
                          <m:t>𝐴</m:t>
                        </m:r>
                        <m:r>
                          <a:rPr lang="de-DE" i="1">
                            <a:latin typeface="Cambria Math" panose="02040503050406030204" pitchFamily="18" charset="0"/>
                          </a:rPr>
                          <m:t>,</m:t>
                        </m:r>
                        <m:r>
                          <a:rPr lang="de-DE" i="1">
                            <a:latin typeface="Cambria Math" panose="02040503050406030204" pitchFamily="18" charset="0"/>
                          </a:rPr>
                          <m:t>𝑇</m:t>
                        </m:r>
                        <m:r>
                          <a:rPr lang="de-DE" i="1">
                            <a:latin typeface="Cambria Math" panose="02040503050406030204" pitchFamily="18" charset="0"/>
                          </a:rPr>
                          <m:t>,</m:t>
                        </m:r>
                        <m:r>
                          <a:rPr lang="de-DE" i="1">
                            <a:latin typeface="Cambria Math" panose="02040503050406030204" pitchFamily="18" charset="0"/>
                          </a:rPr>
                          <m:t>𝑅</m:t>
                        </m:r>
                        <m:r>
                          <a:rPr lang="de-DE" b="0" i="1" smtClean="0">
                            <a:latin typeface="Cambria Math" panose="02040503050406030204" pitchFamily="18" charset="0"/>
                          </a:rPr>
                          <m:t>,</m:t>
                        </m:r>
                        <m:r>
                          <a:rPr lang="de-DE" b="0" i="1" smtClean="0">
                            <a:latin typeface="Cambria Math" panose="02040503050406030204" pitchFamily="18" charset="0"/>
                          </a:rPr>
                          <m:t>𝑂</m:t>
                        </m:r>
                        <m:r>
                          <a:rPr lang="de-DE" b="0" i="1" smtClean="0">
                            <a:latin typeface="Cambria Math" panose="02040503050406030204" pitchFamily="18" charset="0"/>
                          </a:rPr>
                          <m:t>,</m:t>
                        </m:r>
                        <m:r>
                          <a:rPr lang="de-DE" b="0" i="1" smtClean="0">
                            <a:latin typeface="Cambria Math" panose="02040503050406030204" pitchFamily="18" charset="0"/>
                          </a:rPr>
                          <m:t>𝛺</m:t>
                        </m:r>
                      </m:e>
                    </m:d>
                  </m:oMath>
                </a14:m>
                <a:r>
                  <a:rPr lang="en-GB" dirty="0"/>
                  <a:t> </a:t>
                </a:r>
              </a:p>
              <a:p>
                <a:pPr lvl="2"/>
                <a:r>
                  <a:rPr lang="en-GB" dirty="0"/>
                  <a:t>MDP </a:t>
                </a:r>
                <a14:m>
                  <m:oMath xmlns:m="http://schemas.openxmlformats.org/officeDocument/2006/math">
                    <m:d>
                      <m:dPr>
                        <m:ctrlPr>
                          <a:rPr lang="de-DE" b="0" i="1" smtClean="0">
                            <a:latin typeface="Cambria Math" panose="02040503050406030204" pitchFamily="18" charset="0"/>
                          </a:rPr>
                        </m:ctrlPr>
                      </m:dPr>
                      <m:e>
                        <m:r>
                          <a:rPr lang="de-DE" b="0" i="1" smtClean="0">
                            <a:latin typeface="Cambria Math" panose="02040503050406030204" pitchFamily="18" charset="0"/>
                          </a:rPr>
                          <m:t>𝑆</m:t>
                        </m:r>
                        <m:r>
                          <a:rPr lang="de-DE" b="0" i="1" smtClean="0">
                            <a:latin typeface="Cambria Math" panose="02040503050406030204" pitchFamily="18" charset="0"/>
                          </a:rPr>
                          <m:t>,</m:t>
                        </m:r>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𝑇</m:t>
                        </m:r>
                        <m:r>
                          <a:rPr lang="de-DE" b="0" i="1" smtClean="0">
                            <a:latin typeface="Cambria Math" panose="02040503050406030204" pitchFamily="18" charset="0"/>
                          </a:rPr>
                          <m:t>,</m:t>
                        </m:r>
                        <m:r>
                          <a:rPr lang="de-DE" b="0" i="1" smtClean="0">
                            <a:latin typeface="Cambria Math" panose="02040503050406030204" pitchFamily="18" charset="0"/>
                          </a:rPr>
                          <m:t>𝑅</m:t>
                        </m:r>
                      </m:e>
                    </m:d>
                  </m:oMath>
                </a14:m>
                <a:r>
                  <a:rPr lang="en-GB" dirty="0"/>
                  <a:t> extended with a set of observations </a:t>
                </a:r>
                <a14:m>
                  <m:oMath xmlns:m="http://schemas.openxmlformats.org/officeDocument/2006/math">
                    <m:r>
                      <a:rPr lang="de-DE" b="0" i="1" smtClean="0">
                        <a:latin typeface="Cambria Math" panose="02040503050406030204" pitchFamily="18" charset="0"/>
                      </a:rPr>
                      <m:t>𝑂</m:t>
                    </m:r>
                  </m:oMath>
                </a14:m>
                <a:r>
                  <a:rPr lang="en-GB" dirty="0"/>
                  <a:t> and a sensor model </a:t>
                </a:r>
                <a14:m>
                  <m:oMath xmlns:m="http://schemas.openxmlformats.org/officeDocument/2006/math">
                    <m:r>
                      <a:rPr lang="de-DE" i="1">
                        <a:latin typeface="Cambria Math" panose="02040503050406030204" pitchFamily="18" charset="0"/>
                      </a:rPr>
                      <m:t>𝛺</m:t>
                    </m:r>
                  </m:oMath>
                </a14:m>
                <a:endParaRPr lang="en-GB" i="1" dirty="0"/>
              </a:p>
              <a:p>
                <a:pPr lvl="1"/>
                <a:r>
                  <a:rPr lang="en-GB" dirty="0"/>
                  <a:t>Choosing action that maximizes expected utility of state distribution assuming “state utilities” computed as before not good enough ➝ Does not make sense (not rational)</a:t>
                </a:r>
              </a:p>
              <a:p>
                <a:r>
                  <a:rPr lang="en-GB" dirty="0"/>
                  <a:t>POMDP agent: Constructing a new MDP in which the current probability distribution over states plays the role of the state variable</a:t>
                </a:r>
              </a:p>
              <a:p>
                <a:endParaRPr lang="en-GB" dirty="0"/>
              </a:p>
            </p:txBody>
          </p:sp>
        </mc:Choice>
        <mc:Fallback xmlns="">
          <p:sp>
            <p:nvSpPr>
              <p:cNvPr id="5" name="Content Placeholder 4">
                <a:extLst>
                  <a:ext uri="{FF2B5EF4-FFF2-40B4-BE49-F238E27FC236}">
                    <a16:creationId xmlns:a16="http://schemas.microsoft.com/office/drawing/2014/main" id="{3CD7FBC2-21CD-A44D-BADE-CA4E1ECB404C}"/>
                  </a:ext>
                </a:extLst>
              </p:cNvPr>
              <p:cNvSpPr>
                <a:spLocks noGrp="1" noRot="1" noChangeAspect="1" noMove="1" noResize="1" noEditPoints="1" noAdjustHandles="1" noChangeArrowheads="1" noChangeShapeType="1" noTextEdit="1"/>
              </p:cNvSpPr>
              <p:nvPr>
                <p:ph idx="1"/>
              </p:nvPr>
            </p:nvSpPr>
            <p:spPr>
              <a:blipFill>
                <a:blip r:embed="rId3"/>
                <a:stretch>
                  <a:fillRect l="-1549" t="-2985" r="-664" b="-7761"/>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DAEECD8A-F145-E646-A70B-923F964607E3}"/>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B6DDB195-7DA2-85DA-9736-AA73FC032B90}"/>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4F9F6985-8C3B-8E4A-B3A3-59B00480D8E0}"/>
              </a:ext>
            </a:extLst>
          </p:cNvPr>
          <p:cNvSpPr>
            <a:spLocks noGrp="1"/>
          </p:cNvSpPr>
          <p:nvPr>
            <p:ph type="sldNum" sz="quarter" idx="4"/>
          </p:nvPr>
        </p:nvSpPr>
        <p:spPr/>
        <p:txBody>
          <a:bodyPr/>
          <a:lstStyle/>
          <a:p>
            <a:fld id="{67C9959E-8E6B-B04C-9955-EA096F41CA7A}" type="slidenum">
              <a:rPr lang="en-GB" smtClean="0"/>
              <a:pPr/>
              <a:t>5</a:t>
            </a:fld>
            <a:endParaRPr lang="en-GB"/>
          </a:p>
        </p:txBody>
      </p:sp>
      <p:grpSp>
        <p:nvGrpSpPr>
          <p:cNvPr id="24" name="Group 23">
            <a:extLst>
              <a:ext uri="{FF2B5EF4-FFF2-40B4-BE49-F238E27FC236}">
                <a16:creationId xmlns:a16="http://schemas.microsoft.com/office/drawing/2014/main" id="{16AE4914-E9D8-8C76-0A70-4807995830F3}"/>
              </a:ext>
            </a:extLst>
          </p:cNvPr>
          <p:cNvGrpSpPr/>
          <p:nvPr/>
        </p:nvGrpSpPr>
        <p:grpSpPr>
          <a:xfrm>
            <a:off x="9025267" y="1665066"/>
            <a:ext cx="2806408" cy="2158826"/>
            <a:chOff x="7488896" y="1588576"/>
            <a:chExt cx="2806408" cy="2158826"/>
          </a:xfrm>
        </p:grpSpPr>
        <p:grpSp>
          <p:nvGrpSpPr>
            <p:cNvPr id="6" name="Group 3">
              <a:extLst>
                <a:ext uri="{FF2B5EF4-FFF2-40B4-BE49-F238E27FC236}">
                  <a16:creationId xmlns:a16="http://schemas.microsoft.com/office/drawing/2014/main" id="{2EF98C07-118D-AB4B-8754-E6BD3AB7A713}"/>
                </a:ext>
              </a:extLst>
            </p:cNvPr>
            <p:cNvGrpSpPr>
              <a:grpSpLocks/>
            </p:cNvGrpSpPr>
            <p:nvPr/>
          </p:nvGrpSpPr>
          <p:grpSpPr bwMode="auto">
            <a:xfrm>
              <a:off x="7856903" y="1588579"/>
              <a:ext cx="2438400" cy="1828800"/>
              <a:chOff x="960" y="1152"/>
              <a:chExt cx="1536" cy="1152"/>
            </a:xfrm>
          </p:grpSpPr>
          <p:sp>
            <p:nvSpPr>
              <p:cNvPr id="7" name="Rectangle 4">
                <a:extLst>
                  <a:ext uri="{FF2B5EF4-FFF2-40B4-BE49-F238E27FC236}">
                    <a16:creationId xmlns:a16="http://schemas.microsoft.com/office/drawing/2014/main" id="{70A99076-B964-A14A-A7F8-1419D741A02D}"/>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 name="Line 5">
                <a:extLst>
                  <a:ext uri="{FF2B5EF4-FFF2-40B4-BE49-F238E27FC236}">
                    <a16:creationId xmlns:a16="http://schemas.microsoft.com/office/drawing/2014/main" id="{C4CCBF96-FC99-D846-BBCD-91E9A1C92586}"/>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9" name="Line 6">
                <a:extLst>
                  <a:ext uri="{FF2B5EF4-FFF2-40B4-BE49-F238E27FC236}">
                    <a16:creationId xmlns:a16="http://schemas.microsoft.com/office/drawing/2014/main" id="{59885E0B-B692-AE42-BBE5-CEC01F08643C}"/>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0" name="Line 7">
                <a:extLst>
                  <a:ext uri="{FF2B5EF4-FFF2-40B4-BE49-F238E27FC236}">
                    <a16:creationId xmlns:a16="http://schemas.microsoft.com/office/drawing/2014/main" id="{95AA7CD8-24EC-424C-803B-95765A484282}"/>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1" name="Line 8">
                <a:extLst>
                  <a:ext uri="{FF2B5EF4-FFF2-40B4-BE49-F238E27FC236}">
                    <a16:creationId xmlns:a16="http://schemas.microsoft.com/office/drawing/2014/main" id="{6505B735-7F80-3346-8331-D4286481D59B}"/>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12" name="Line 9">
                <a:extLst>
                  <a:ext uri="{FF2B5EF4-FFF2-40B4-BE49-F238E27FC236}">
                    <a16:creationId xmlns:a16="http://schemas.microsoft.com/office/drawing/2014/main" id="{D679BF33-3569-474C-919E-FC9E0D4B1404}"/>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 name="Rectangle 10">
                <a:extLst>
                  <a:ext uri="{FF2B5EF4-FFF2-40B4-BE49-F238E27FC236}">
                    <a16:creationId xmlns:a16="http://schemas.microsoft.com/office/drawing/2014/main" id="{022DA2EE-2385-8B43-9990-CF1997270593}"/>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p:sp>
          <p:nvSpPr>
            <p:cNvPr id="14" name="Rectangle 13">
              <a:extLst>
                <a:ext uri="{FF2B5EF4-FFF2-40B4-BE49-F238E27FC236}">
                  <a16:creationId xmlns:a16="http://schemas.microsoft.com/office/drawing/2014/main" id="{F821401A-4CE2-1349-A2E6-DB93D7A34E0F}"/>
                </a:ext>
              </a:extLst>
            </p:cNvPr>
            <p:cNvSpPr>
              <a:spLocks noChangeArrowheads="1"/>
            </p:cNvSpPr>
            <p:nvPr/>
          </p:nvSpPr>
          <p:spPr bwMode="auto">
            <a:xfrm>
              <a:off x="9685704" y="1588576"/>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chemeClr val="accent6"/>
                  </a:solidFill>
                </a:rPr>
                <a:t>+1</a:t>
              </a:r>
              <a:endParaRPr lang="en-US" sz="1400" i="1" dirty="0">
                <a:solidFill>
                  <a:schemeClr val="accent6"/>
                </a:solidFill>
              </a:endParaRPr>
            </a:p>
          </p:txBody>
        </p:sp>
        <p:sp>
          <p:nvSpPr>
            <p:cNvPr id="15" name="Text Box 18">
              <a:extLst>
                <a:ext uri="{FF2B5EF4-FFF2-40B4-BE49-F238E27FC236}">
                  <a16:creationId xmlns:a16="http://schemas.microsoft.com/office/drawing/2014/main" id="{F06E0A20-935F-974D-BFFE-D5C0BD6F549C}"/>
                </a:ext>
              </a:extLst>
            </p:cNvPr>
            <p:cNvSpPr txBox="1">
              <a:spLocks noChangeArrowheads="1"/>
            </p:cNvSpPr>
            <p:nvPr/>
          </p:nvSpPr>
          <p:spPr bwMode="auto">
            <a:xfrm>
              <a:off x="7488896" y="233751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6" name="Text Box 19">
              <a:extLst>
                <a:ext uri="{FF2B5EF4-FFF2-40B4-BE49-F238E27FC236}">
                  <a16:creationId xmlns:a16="http://schemas.microsoft.com/office/drawing/2014/main" id="{F005C0C4-81BF-104E-BA82-07BE9A15D63E}"/>
                </a:ext>
              </a:extLst>
            </p:cNvPr>
            <p:cNvSpPr txBox="1">
              <a:spLocks noChangeArrowheads="1"/>
            </p:cNvSpPr>
            <p:nvPr/>
          </p:nvSpPr>
          <p:spPr bwMode="auto">
            <a:xfrm>
              <a:off x="7488896" y="172791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3</a:t>
              </a:r>
            </a:p>
          </p:txBody>
        </p:sp>
        <p:sp>
          <p:nvSpPr>
            <p:cNvPr id="17" name="Text Box 20">
              <a:extLst>
                <a:ext uri="{FF2B5EF4-FFF2-40B4-BE49-F238E27FC236}">
                  <a16:creationId xmlns:a16="http://schemas.microsoft.com/office/drawing/2014/main" id="{CEE4CEE4-8119-E349-A01A-AD2F4553EAE8}"/>
                </a:ext>
              </a:extLst>
            </p:cNvPr>
            <p:cNvSpPr txBox="1">
              <a:spLocks noChangeArrowheads="1"/>
            </p:cNvSpPr>
            <p:nvPr/>
          </p:nvSpPr>
          <p:spPr bwMode="auto">
            <a:xfrm>
              <a:off x="7488896" y="287091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8" name="Text Box 21">
              <a:extLst>
                <a:ext uri="{FF2B5EF4-FFF2-40B4-BE49-F238E27FC236}">
                  <a16:creationId xmlns:a16="http://schemas.microsoft.com/office/drawing/2014/main" id="{1DAFC9BD-9755-2249-AE24-63673790F394}"/>
                </a:ext>
              </a:extLst>
            </p:cNvPr>
            <p:cNvSpPr txBox="1">
              <a:spLocks noChangeArrowheads="1"/>
            </p:cNvSpPr>
            <p:nvPr/>
          </p:nvSpPr>
          <p:spPr bwMode="auto">
            <a:xfrm>
              <a:off x="9832113" y="3378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9" name="Text Box 22">
              <a:extLst>
                <a:ext uri="{FF2B5EF4-FFF2-40B4-BE49-F238E27FC236}">
                  <a16:creationId xmlns:a16="http://schemas.microsoft.com/office/drawing/2014/main" id="{617F757D-3334-0147-9B8E-4A02236E000A}"/>
                </a:ext>
              </a:extLst>
            </p:cNvPr>
            <p:cNvSpPr txBox="1">
              <a:spLocks noChangeArrowheads="1"/>
            </p:cNvSpPr>
            <p:nvPr/>
          </p:nvSpPr>
          <p:spPr bwMode="auto">
            <a:xfrm>
              <a:off x="9222513" y="3378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20" name="Text Box 23">
              <a:extLst>
                <a:ext uri="{FF2B5EF4-FFF2-40B4-BE49-F238E27FC236}">
                  <a16:creationId xmlns:a16="http://schemas.microsoft.com/office/drawing/2014/main" id="{A97F0845-3119-1E4E-8D74-D08B2FBB2AEB}"/>
                </a:ext>
              </a:extLst>
            </p:cNvPr>
            <p:cNvSpPr txBox="1">
              <a:spLocks noChangeArrowheads="1"/>
            </p:cNvSpPr>
            <p:nvPr/>
          </p:nvSpPr>
          <p:spPr bwMode="auto">
            <a:xfrm>
              <a:off x="8612913" y="3378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21" name="Text Box 24">
              <a:extLst>
                <a:ext uri="{FF2B5EF4-FFF2-40B4-BE49-F238E27FC236}">
                  <a16:creationId xmlns:a16="http://schemas.microsoft.com/office/drawing/2014/main" id="{FF68D66B-C117-FA42-A6FB-126A47F2B065}"/>
                </a:ext>
              </a:extLst>
            </p:cNvPr>
            <p:cNvSpPr txBox="1">
              <a:spLocks noChangeArrowheads="1"/>
            </p:cNvSpPr>
            <p:nvPr/>
          </p:nvSpPr>
          <p:spPr bwMode="auto">
            <a:xfrm>
              <a:off x="8003313" y="337807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p:sp>
          <p:nvSpPr>
            <p:cNvPr id="22" name="Rectangle 21">
              <a:extLst>
                <a:ext uri="{FF2B5EF4-FFF2-40B4-BE49-F238E27FC236}">
                  <a16:creationId xmlns:a16="http://schemas.microsoft.com/office/drawing/2014/main" id="{729D9FF7-8A42-7849-83FC-84A986E4525D}"/>
                </a:ext>
              </a:extLst>
            </p:cNvPr>
            <p:cNvSpPr>
              <a:spLocks noChangeArrowheads="1"/>
            </p:cNvSpPr>
            <p:nvPr/>
          </p:nvSpPr>
          <p:spPr bwMode="auto">
            <a:xfrm>
              <a:off x="9685700" y="2198176"/>
              <a:ext cx="609600" cy="609600"/>
            </a:xfrm>
            <a:prstGeom prst="rect">
              <a:avLst/>
            </a:prstGeom>
            <a:solidFill>
              <a:schemeClr val="bg1"/>
            </a:solidFill>
            <a:ln w="9525">
              <a:solidFill>
                <a:schemeClr val="tx1"/>
              </a:solidFill>
              <a:miter lim="800000"/>
              <a:headEnd/>
              <a:tailEnd/>
            </a:ln>
          </p:spPr>
          <p:txBody>
            <a:bodyPr wrap="none" anchor="ctr"/>
            <a:lstStyle/>
            <a:p>
              <a:pPr algn="ctr"/>
              <a:r>
                <a:rPr lang="en-US" dirty="0">
                  <a:solidFill>
                    <a:srgbClr val="FFC000"/>
                  </a:solidFill>
                </a:rPr>
                <a:t>-1</a:t>
              </a:r>
              <a:endParaRPr lang="en-US" sz="1400" i="1" dirty="0">
                <a:solidFill>
                  <a:srgbClr val="FFC000"/>
                </a:solidFill>
              </a:endParaRPr>
            </a:p>
          </p:txBody>
        </p:sp>
        <p:sp>
          <p:nvSpPr>
            <p:cNvPr id="23" name="Freeform 11">
              <a:extLst>
                <a:ext uri="{FF2B5EF4-FFF2-40B4-BE49-F238E27FC236}">
                  <a16:creationId xmlns:a16="http://schemas.microsoft.com/office/drawing/2014/main" id="{65ABD6F8-D8CC-D948-93D3-F90AC3EC2AA6}"/>
                </a:ext>
              </a:extLst>
            </p:cNvPr>
            <p:cNvSpPr>
              <a:spLocks/>
            </p:cNvSpPr>
            <p:nvPr/>
          </p:nvSpPr>
          <p:spPr bwMode="auto">
            <a:xfrm>
              <a:off x="9832113" y="2958395"/>
              <a:ext cx="304800" cy="304800"/>
            </a:xfrm>
            <a:custGeom>
              <a:avLst/>
              <a:gdLst>
                <a:gd name="T0" fmla="*/ 2147483647 w 192"/>
                <a:gd name="T1" fmla="*/ 0 h 192"/>
                <a:gd name="T2" fmla="*/ 0 w 192"/>
                <a:gd name="T3" fmla="*/ 2147483647 h 192"/>
                <a:gd name="T4" fmla="*/ 2147483647 w 192"/>
                <a:gd name="T5" fmla="*/ 2147483647 h 192"/>
                <a:gd name="T6" fmla="*/ 2147483647 w 192"/>
                <a:gd name="T7" fmla="*/ 2147483647 h 192"/>
                <a:gd name="T8" fmla="*/ 2147483647 w 192"/>
                <a:gd name="T9" fmla="*/ 0 h 192"/>
                <a:gd name="T10" fmla="*/ 0 60000 65536"/>
                <a:gd name="T11" fmla="*/ 0 60000 65536"/>
                <a:gd name="T12" fmla="*/ 0 60000 65536"/>
                <a:gd name="T13" fmla="*/ 0 60000 65536"/>
                <a:gd name="T14" fmla="*/ 0 60000 65536"/>
                <a:gd name="T15" fmla="*/ 0 w 192"/>
                <a:gd name="T16" fmla="*/ 0 h 192"/>
                <a:gd name="T17" fmla="*/ 192 w 192"/>
                <a:gd name="T18" fmla="*/ 192 h 192"/>
              </a:gdLst>
              <a:ahLst/>
              <a:cxnLst>
                <a:cxn ang="T10">
                  <a:pos x="T0" y="T1"/>
                </a:cxn>
                <a:cxn ang="T11">
                  <a:pos x="T2" y="T3"/>
                </a:cxn>
                <a:cxn ang="T12">
                  <a:pos x="T4" y="T5"/>
                </a:cxn>
                <a:cxn ang="T13">
                  <a:pos x="T6" y="T7"/>
                </a:cxn>
                <a:cxn ang="T14">
                  <a:pos x="T8" y="T9"/>
                </a:cxn>
              </a:cxnLst>
              <a:rect l="T15" t="T16" r="T17" b="T18"/>
              <a:pathLst>
                <a:path w="192" h="192">
                  <a:moveTo>
                    <a:pt x="96" y="0"/>
                  </a:moveTo>
                  <a:lnTo>
                    <a:pt x="0" y="192"/>
                  </a:lnTo>
                  <a:lnTo>
                    <a:pt x="144" y="192"/>
                  </a:lnTo>
                  <a:lnTo>
                    <a:pt x="192" y="192"/>
                  </a:lnTo>
                  <a:lnTo>
                    <a:pt x="96" y="0"/>
                  </a:lnTo>
                  <a:close/>
                </a:path>
              </a:pathLst>
            </a:custGeom>
            <a:solidFill>
              <a:srgbClr val="FF9900"/>
            </a:solidFill>
            <a:ln w="9525">
              <a:solidFill>
                <a:schemeClr val="tx1"/>
              </a:solidFill>
              <a:round/>
              <a:headEnd/>
              <a:tailEnd/>
            </a:ln>
          </p:spPr>
          <p:txBody>
            <a:bodyPr wrap="none"/>
            <a:lstStyle/>
            <a:p>
              <a:endParaRPr lang="de-DE"/>
            </a:p>
          </p:txBody>
        </p:sp>
      </p:grpSp>
    </p:spTree>
    <p:extLst>
      <p:ext uri="{BB962C8B-B14F-4D97-AF65-F5344CB8AC3E}">
        <p14:creationId xmlns:p14="http://schemas.microsoft.com/office/powerpoint/2010/main" val="269264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5D7C-89BF-7F4F-8788-70A780B749E5}"/>
              </a:ext>
            </a:extLst>
          </p:cNvPr>
          <p:cNvSpPr>
            <a:spLocks noGrp="1"/>
          </p:cNvSpPr>
          <p:nvPr>
            <p:ph type="title"/>
          </p:nvPr>
        </p:nvSpPr>
        <p:spPr/>
        <p:txBody>
          <a:bodyPr/>
          <a:lstStyle/>
          <a:p>
            <a:r>
              <a:rPr lang="en-GB" dirty="0"/>
              <a:t>Infinite Horizon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91DC4C-76EF-B849-A718-814CCC986F38}"/>
                  </a:ext>
                </a:extLst>
              </p:cNvPr>
              <p:cNvSpPr>
                <a:spLocks noGrp="1"/>
              </p:cNvSpPr>
              <p:nvPr>
                <p:ph idx="1"/>
              </p:nvPr>
            </p:nvSpPr>
            <p:spPr/>
            <p:txBody>
              <a:bodyPr>
                <a:normAutofit/>
              </a:bodyPr>
              <a:lstStyle/>
              <a:p>
                <a:r>
                  <a:rPr lang="en-GB" dirty="0"/>
                  <a:t>Approximate using a large enough horizon </a:t>
                </a:r>
                <a14:m>
                  <m:oMath xmlns:m="http://schemas.openxmlformats.org/officeDocument/2006/math">
                    <m:r>
                      <a:rPr lang="en-GB" i="1" dirty="0" smtClean="0">
                        <a:latin typeface="Cambria Math" panose="02040503050406030204" pitchFamily="18" charset="0"/>
                      </a:rPr>
                      <m:t>h</m:t>
                    </m:r>
                  </m:oMath>
                </a14:m>
                <a:endParaRPr lang="en-GB" dirty="0"/>
              </a:p>
              <a:p>
                <a:pPr lvl="1"/>
                <a:r>
                  <a:rPr lang="en-GB" dirty="0"/>
                  <a:t>Neither efficient, nor compact</a:t>
                </a:r>
              </a:p>
              <a:p>
                <a:r>
                  <a:rPr lang="en-GB" dirty="0"/>
                  <a:t>Selection of solution approaches based on solution approaches already seen for MDPs / POMDPs:</a:t>
                </a:r>
              </a:p>
              <a:p>
                <a:pPr lvl="1"/>
                <a:r>
                  <a:rPr lang="en-GB" dirty="0"/>
                  <a:t>Policy iteration</a:t>
                </a:r>
              </a:p>
              <a:p>
                <a:pPr lvl="2"/>
                <a:r>
                  <a:rPr lang="en-GB" dirty="0"/>
                  <a:t>Start with one-step plans, extend further</a:t>
                </a:r>
              </a:p>
              <a:p>
                <a:pPr lvl="2"/>
                <a:r>
                  <a:rPr lang="en-GB" dirty="0"/>
                  <a:t>Automata-based approaches (Moore/Mealy automata to represent policy)</a:t>
                </a:r>
              </a:p>
              <a:p>
                <a:pPr lvl="2"/>
                <a:r>
                  <a:rPr lang="en-GB" dirty="0"/>
                  <a:t>Intractable for all but the smallest problems</a:t>
                </a:r>
              </a:p>
              <a:p>
                <a:pPr lvl="1"/>
                <a:r>
                  <a:rPr lang="en-GB" dirty="0"/>
                  <a:t>Best-first search</a:t>
                </a:r>
              </a:p>
              <a:p>
                <a:pPr lvl="2"/>
                <a:r>
                  <a:rPr lang="en-GB" dirty="0"/>
                  <a:t>Finds optimal fixed-size solutions; use start state info</a:t>
                </a:r>
              </a:p>
              <a:p>
                <a:pPr lvl="2"/>
                <a:r>
                  <a:rPr lang="en-GB" dirty="0"/>
                  <a:t>High search time ➝ small sizes only</a:t>
                </a:r>
              </a:p>
              <a:p>
                <a:r>
                  <a:rPr lang="en-GB" dirty="0"/>
                  <a:t>Further solution approaches use non-linear programming</a:t>
                </a:r>
              </a:p>
            </p:txBody>
          </p:sp>
        </mc:Choice>
        <mc:Fallback xmlns="">
          <p:sp>
            <p:nvSpPr>
              <p:cNvPr id="3" name="Content Placeholder 2">
                <a:extLst>
                  <a:ext uri="{FF2B5EF4-FFF2-40B4-BE49-F238E27FC236}">
                    <a16:creationId xmlns:a16="http://schemas.microsoft.com/office/drawing/2014/main" id="{4191DC4C-76EF-B849-A718-814CCC986F38}"/>
                  </a:ext>
                </a:extLst>
              </p:cNvPr>
              <p:cNvSpPr>
                <a:spLocks noGrp="1" noRot="1" noChangeAspect="1" noMove="1" noResize="1" noEditPoints="1" noAdjustHandles="1" noChangeArrowheads="1" noChangeShapeType="1" noTextEdit="1"/>
              </p:cNvSpPr>
              <p:nvPr>
                <p:ph idx="1"/>
              </p:nvPr>
            </p:nvSpPr>
            <p:spPr>
              <a:blipFill>
                <a:blip r:embed="rId3"/>
                <a:stretch>
                  <a:fillRect l="-1955" t="-2486"/>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0D4059A1-7741-9742-89F3-BA83C05A3899}"/>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DC1ADCC9-A570-CBF3-6594-B8FB8B63C102}"/>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127A6FDB-10C9-7944-9D59-685AA90ABDD3}"/>
              </a:ext>
            </a:extLst>
          </p:cNvPr>
          <p:cNvSpPr>
            <a:spLocks noGrp="1"/>
          </p:cNvSpPr>
          <p:nvPr>
            <p:ph type="sldNum" sz="quarter" idx="4"/>
          </p:nvPr>
        </p:nvSpPr>
        <p:spPr/>
        <p:txBody>
          <a:bodyPr/>
          <a:lstStyle/>
          <a:p>
            <a:fld id="{67C9959E-8E6B-B04C-9955-EA096F41CA7A}" type="slidenum">
              <a:rPr lang="en-GB" smtClean="0"/>
              <a:t>50</a:t>
            </a:fld>
            <a:endParaRPr lang="en-GB"/>
          </a:p>
        </p:txBody>
      </p:sp>
    </p:spTree>
    <p:extLst>
      <p:ext uri="{BB962C8B-B14F-4D97-AF65-F5344CB8AC3E}">
        <p14:creationId xmlns:p14="http://schemas.microsoft.com/office/powerpoint/2010/main" val="3477199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91F9-3AA7-2F46-88C8-53793E0851DB}"/>
              </a:ext>
            </a:extLst>
          </p:cNvPr>
          <p:cNvSpPr>
            <a:spLocks noGrp="1"/>
          </p:cNvSpPr>
          <p:nvPr>
            <p:ph type="title"/>
          </p:nvPr>
        </p:nvSpPr>
        <p:spPr/>
        <p:txBody>
          <a:bodyPr/>
          <a:lstStyle/>
          <a:p>
            <a:r>
              <a:rPr lang="en-GB" dirty="0"/>
              <a:t>Indefinite Horizon</a:t>
            </a:r>
          </a:p>
        </p:txBody>
      </p:sp>
      <p:sp>
        <p:nvSpPr>
          <p:cNvPr id="3" name="Content Placeholder 2">
            <a:extLst>
              <a:ext uri="{FF2B5EF4-FFF2-40B4-BE49-F238E27FC236}">
                <a16:creationId xmlns:a16="http://schemas.microsoft.com/office/drawing/2014/main" id="{79F28FF0-381B-3744-99CD-4391E4331BFB}"/>
              </a:ext>
            </a:extLst>
          </p:cNvPr>
          <p:cNvSpPr>
            <a:spLocks noGrp="1"/>
          </p:cNvSpPr>
          <p:nvPr>
            <p:ph idx="1"/>
          </p:nvPr>
        </p:nvSpPr>
        <p:spPr/>
        <p:txBody>
          <a:bodyPr>
            <a:normAutofit/>
          </a:bodyPr>
          <a:lstStyle/>
          <a:p>
            <a:r>
              <a:rPr lang="en-GB" dirty="0"/>
              <a:t>Many natural problems terminate after a goal is reached </a:t>
            </a:r>
          </a:p>
          <a:p>
            <a:pPr lvl="1"/>
            <a:r>
              <a:rPr lang="en-GB" dirty="0"/>
              <a:t>Meeting or catching a target</a:t>
            </a:r>
          </a:p>
          <a:p>
            <a:pPr lvl="1"/>
            <a:r>
              <a:rPr lang="en-GB" dirty="0"/>
              <a:t>Cooperatively completing a task</a:t>
            </a:r>
          </a:p>
          <a:p>
            <a:r>
              <a:rPr lang="en-GB" dirty="0"/>
              <a:t>Unclear how many steps are needed until termination </a:t>
            </a:r>
          </a:p>
          <a:p>
            <a:r>
              <a:rPr lang="en-GB" dirty="0"/>
              <a:t>Under certain assumptions can produce an optimal solution</a:t>
            </a:r>
          </a:p>
          <a:p>
            <a:pPr lvl="1"/>
            <a:r>
              <a:rPr lang="en-GB" dirty="0"/>
              <a:t>E.g., terminal actions and negative rewards</a:t>
            </a:r>
          </a:p>
          <a:p>
            <a:pPr lvl="2"/>
            <a:r>
              <a:rPr lang="en-GB" dirty="0"/>
              <a:t>Such as the 4x3 grid: </a:t>
            </a:r>
            <a:br>
              <a:rPr lang="en-GB" dirty="0"/>
            </a:br>
            <a:r>
              <a:rPr lang="en-GB" dirty="0"/>
              <a:t>terminal states, negative rewards for all but one terminal state</a:t>
            </a:r>
          </a:p>
          <a:p>
            <a:r>
              <a:rPr lang="en-GB" dirty="0"/>
              <a:t>Otherwise, can bound the solution quality by sampling </a:t>
            </a:r>
          </a:p>
          <a:p>
            <a:endParaRPr lang="en-GB" dirty="0"/>
          </a:p>
        </p:txBody>
      </p:sp>
      <p:sp>
        <p:nvSpPr>
          <p:cNvPr id="5" name="Date Placeholder 4">
            <a:extLst>
              <a:ext uri="{FF2B5EF4-FFF2-40B4-BE49-F238E27FC236}">
                <a16:creationId xmlns:a16="http://schemas.microsoft.com/office/drawing/2014/main" id="{DEEB10C5-4B8A-1A41-B4F7-4245618A5D4E}"/>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D8549625-E713-72CB-2E78-9F10D9422DA9}"/>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6CA1425C-0BDA-FB46-A59F-5C602979CEAB}"/>
              </a:ext>
            </a:extLst>
          </p:cNvPr>
          <p:cNvSpPr>
            <a:spLocks noGrp="1"/>
          </p:cNvSpPr>
          <p:nvPr>
            <p:ph type="sldNum" sz="quarter" idx="4"/>
          </p:nvPr>
        </p:nvSpPr>
        <p:spPr/>
        <p:txBody>
          <a:bodyPr/>
          <a:lstStyle/>
          <a:p>
            <a:fld id="{67C9959E-8E6B-B04C-9955-EA096F41CA7A}" type="slidenum">
              <a:rPr lang="en-GB" smtClean="0"/>
              <a:t>51</a:t>
            </a:fld>
            <a:endParaRPr lang="en-GB"/>
          </a:p>
        </p:txBody>
      </p:sp>
    </p:spTree>
    <p:extLst>
      <p:ext uri="{BB962C8B-B14F-4D97-AF65-F5344CB8AC3E}">
        <p14:creationId xmlns:p14="http://schemas.microsoft.com/office/powerpoint/2010/main" val="2041248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FC92-978A-B74E-84BD-09A6AE5BC5EF}"/>
              </a:ext>
            </a:extLst>
          </p:cNvPr>
          <p:cNvSpPr>
            <a:spLocks noGrp="1"/>
          </p:cNvSpPr>
          <p:nvPr>
            <p:ph type="title"/>
          </p:nvPr>
        </p:nvSpPr>
        <p:spPr/>
        <p:txBody>
          <a:bodyPr/>
          <a:lstStyle/>
          <a:p>
            <a:r>
              <a:rPr lang="en-GB" dirty="0"/>
              <a:t>Benchmark Problems</a:t>
            </a:r>
          </a:p>
        </p:txBody>
      </p:sp>
      <p:sp>
        <p:nvSpPr>
          <p:cNvPr id="3" name="Content Placeholder 2">
            <a:extLst>
              <a:ext uri="{FF2B5EF4-FFF2-40B4-BE49-F238E27FC236}">
                <a16:creationId xmlns:a16="http://schemas.microsoft.com/office/drawing/2014/main" id="{DEF4086C-1836-9041-9768-01CC0F4F1151}"/>
              </a:ext>
            </a:extLst>
          </p:cNvPr>
          <p:cNvSpPr>
            <a:spLocks noGrp="1"/>
          </p:cNvSpPr>
          <p:nvPr>
            <p:ph idx="1"/>
          </p:nvPr>
        </p:nvSpPr>
        <p:spPr/>
        <p:txBody>
          <a:bodyPr>
            <a:normAutofit fontScale="92500" lnSpcReduction="20000"/>
          </a:bodyPr>
          <a:lstStyle/>
          <a:p>
            <a:r>
              <a:rPr lang="en-GB" i="1" dirty="0"/>
              <a:t>DEC-Tiger</a:t>
            </a:r>
            <a:r>
              <a:rPr lang="en-GB" dirty="0"/>
              <a:t> </a:t>
            </a:r>
          </a:p>
          <a:p>
            <a:pPr lvl="1"/>
            <a:r>
              <a:rPr lang="en-GB" dirty="0"/>
              <a:t>(Nair et al., 2003) </a:t>
            </a:r>
          </a:p>
          <a:p>
            <a:r>
              <a:rPr lang="en-GB" dirty="0" err="1"/>
              <a:t>BroadcastChannel</a:t>
            </a:r>
            <a:r>
              <a:rPr lang="en-GB" dirty="0"/>
              <a:t> </a:t>
            </a:r>
          </a:p>
          <a:p>
            <a:pPr lvl="1"/>
            <a:r>
              <a:rPr lang="en-GB" dirty="0"/>
              <a:t>(Hansen et al., 2004) </a:t>
            </a:r>
          </a:p>
          <a:p>
            <a:r>
              <a:rPr lang="en-GB" i="1" dirty="0"/>
              <a:t>Meeting on a grid</a:t>
            </a:r>
            <a:r>
              <a:rPr lang="en-GB" dirty="0"/>
              <a:t> </a:t>
            </a:r>
          </a:p>
          <a:p>
            <a:pPr lvl="1"/>
            <a:r>
              <a:rPr lang="en-GB" dirty="0"/>
              <a:t>(Bernstein et al., 2005) </a:t>
            </a:r>
          </a:p>
          <a:p>
            <a:r>
              <a:rPr lang="en-GB" dirty="0"/>
              <a:t>Cooperative Box Pushing </a:t>
            </a:r>
          </a:p>
          <a:p>
            <a:pPr lvl="1"/>
            <a:r>
              <a:rPr lang="en-GB" dirty="0"/>
              <a:t>(</a:t>
            </a:r>
            <a:r>
              <a:rPr lang="en-GB" dirty="0" err="1"/>
              <a:t>Seuken</a:t>
            </a:r>
            <a:r>
              <a:rPr lang="en-GB" dirty="0"/>
              <a:t> and </a:t>
            </a:r>
            <a:r>
              <a:rPr lang="en-GB" dirty="0" err="1"/>
              <a:t>Zilberstein</a:t>
            </a:r>
            <a:r>
              <a:rPr lang="en-GB" dirty="0"/>
              <a:t>, 2007a) </a:t>
            </a:r>
          </a:p>
          <a:p>
            <a:r>
              <a:rPr lang="en-GB" dirty="0"/>
              <a:t>Recycling Robots </a:t>
            </a:r>
          </a:p>
          <a:p>
            <a:pPr lvl="1"/>
            <a:r>
              <a:rPr lang="en-GB" dirty="0"/>
              <a:t>(Amato et al., 2007) </a:t>
            </a:r>
          </a:p>
          <a:p>
            <a:r>
              <a:rPr lang="en-GB" dirty="0" err="1"/>
              <a:t>FireFighting</a:t>
            </a:r>
            <a:r>
              <a:rPr lang="en-GB" dirty="0"/>
              <a:t> </a:t>
            </a:r>
          </a:p>
          <a:p>
            <a:pPr lvl="1"/>
            <a:r>
              <a:rPr lang="en-GB" dirty="0"/>
              <a:t>(</a:t>
            </a:r>
            <a:r>
              <a:rPr lang="en-GB" dirty="0" err="1"/>
              <a:t>Oliehoek</a:t>
            </a:r>
            <a:r>
              <a:rPr lang="en-GB" dirty="0"/>
              <a:t> et al., 2008b) </a:t>
            </a:r>
          </a:p>
          <a:p>
            <a:r>
              <a:rPr lang="en-GB" dirty="0"/>
              <a:t>Sensor network problems </a:t>
            </a:r>
          </a:p>
          <a:p>
            <a:pPr lvl="1"/>
            <a:r>
              <a:rPr lang="en-GB" dirty="0"/>
              <a:t>(Nair et al., 2005; Kumar and </a:t>
            </a:r>
            <a:r>
              <a:rPr lang="en-GB" dirty="0" err="1"/>
              <a:t>Zilberstein</a:t>
            </a:r>
            <a:r>
              <a:rPr lang="en-GB" dirty="0"/>
              <a:t>, 2009a,b) </a:t>
            </a:r>
          </a:p>
          <a:p>
            <a:endParaRPr lang="en-GB" dirty="0"/>
          </a:p>
        </p:txBody>
      </p:sp>
      <p:sp>
        <p:nvSpPr>
          <p:cNvPr id="7" name="Date Placeholder 6">
            <a:extLst>
              <a:ext uri="{FF2B5EF4-FFF2-40B4-BE49-F238E27FC236}">
                <a16:creationId xmlns:a16="http://schemas.microsoft.com/office/drawing/2014/main" id="{9A341833-493C-144D-AA96-CC34E16DB740}"/>
              </a:ext>
            </a:extLst>
          </p:cNvPr>
          <p:cNvSpPr>
            <a:spLocks noGrp="1"/>
          </p:cNvSpPr>
          <p:nvPr>
            <p:ph type="dt" sz="half" idx="2"/>
          </p:nvPr>
        </p:nvSpPr>
        <p:spPr/>
        <p:txBody>
          <a:bodyPr/>
          <a:lstStyle/>
          <a:p>
            <a:r>
              <a:rPr lang="de-DE"/>
              <a:t>Decision Extensions</a:t>
            </a:r>
            <a:endParaRPr lang="de-DE" dirty="0"/>
          </a:p>
        </p:txBody>
      </p:sp>
      <p:sp>
        <p:nvSpPr>
          <p:cNvPr id="8" name="Footer Placeholder 7">
            <a:extLst>
              <a:ext uri="{FF2B5EF4-FFF2-40B4-BE49-F238E27FC236}">
                <a16:creationId xmlns:a16="http://schemas.microsoft.com/office/drawing/2014/main" id="{09C1E0C8-8C52-9E50-5CB6-EEE2EACABF69}"/>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9DC50B5E-1722-3245-8B50-2B98BA518CCC}"/>
              </a:ext>
            </a:extLst>
          </p:cNvPr>
          <p:cNvSpPr>
            <a:spLocks noGrp="1"/>
          </p:cNvSpPr>
          <p:nvPr>
            <p:ph type="sldNum" sz="quarter" idx="4"/>
          </p:nvPr>
        </p:nvSpPr>
        <p:spPr/>
        <p:txBody>
          <a:bodyPr/>
          <a:lstStyle/>
          <a:p>
            <a:fld id="{67C9959E-8E6B-B04C-9955-EA096F41CA7A}" type="slidenum">
              <a:rPr lang="en-GB" smtClean="0"/>
              <a:t>52</a:t>
            </a:fld>
            <a:endParaRPr lang="en-GB"/>
          </a:p>
        </p:txBody>
      </p:sp>
      <p:pic>
        <p:nvPicPr>
          <p:cNvPr id="5" name="Picture 4">
            <a:extLst>
              <a:ext uri="{FF2B5EF4-FFF2-40B4-BE49-F238E27FC236}">
                <a16:creationId xmlns:a16="http://schemas.microsoft.com/office/drawing/2014/main" id="{29EE6CC8-0E5D-3B4E-B764-3065D942A6E0}"/>
              </a:ext>
            </a:extLst>
          </p:cNvPr>
          <p:cNvPicPr>
            <a:picLocks noChangeAspect="1"/>
          </p:cNvPicPr>
          <p:nvPr/>
        </p:nvPicPr>
        <p:blipFill rotWithShape="1">
          <a:blip r:embed="rId2"/>
          <a:srcRect l="1078" t="1560" r="44172" b="1110"/>
          <a:stretch/>
        </p:blipFill>
        <p:spPr>
          <a:xfrm>
            <a:off x="8861675" y="3594692"/>
            <a:ext cx="1980000" cy="2057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10B1A90-B9B6-C04D-859F-E24514FF2231}"/>
              </a:ext>
            </a:extLst>
          </p:cNvPr>
          <p:cNvPicPr>
            <a:picLocks noChangeAspect="1"/>
          </p:cNvPicPr>
          <p:nvPr/>
        </p:nvPicPr>
        <p:blipFill>
          <a:blip r:embed="rId3"/>
          <a:stretch>
            <a:fillRect/>
          </a:stretch>
        </p:blipFill>
        <p:spPr>
          <a:xfrm>
            <a:off x="9851675" y="1665066"/>
            <a:ext cx="1980000" cy="1750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6070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F4E8-34DA-CC4B-8C95-2E8BE5599443}"/>
              </a:ext>
            </a:extLst>
          </p:cNvPr>
          <p:cNvSpPr>
            <a:spLocks noGrp="1"/>
          </p:cNvSpPr>
          <p:nvPr>
            <p:ph type="title"/>
          </p:nvPr>
        </p:nvSpPr>
        <p:spPr/>
        <p:txBody>
          <a:bodyPr/>
          <a:lstStyle/>
          <a:p>
            <a:r>
              <a:rPr lang="en-GB" dirty="0"/>
              <a:t>Software for Dec-POMDPs</a:t>
            </a:r>
          </a:p>
        </p:txBody>
      </p:sp>
      <p:sp>
        <p:nvSpPr>
          <p:cNvPr id="3" name="Content Placeholder 2">
            <a:extLst>
              <a:ext uri="{FF2B5EF4-FFF2-40B4-BE49-F238E27FC236}">
                <a16:creationId xmlns:a16="http://schemas.microsoft.com/office/drawing/2014/main" id="{CA1549F4-F252-A947-A519-5ADC81FC6723}"/>
              </a:ext>
            </a:extLst>
          </p:cNvPr>
          <p:cNvSpPr>
            <a:spLocks noGrp="1"/>
          </p:cNvSpPr>
          <p:nvPr>
            <p:ph idx="1"/>
          </p:nvPr>
        </p:nvSpPr>
        <p:spPr/>
        <p:txBody>
          <a:bodyPr>
            <a:normAutofit/>
          </a:bodyPr>
          <a:lstStyle/>
          <a:p>
            <a:r>
              <a:rPr lang="en-GB" dirty="0"/>
              <a:t>The </a:t>
            </a:r>
            <a:r>
              <a:rPr lang="en-GB" i="1" dirty="0"/>
              <a:t>MADP toolbox </a:t>
            </a:r>
            <a:r>
              <a:rPr lang="en-GB" dirty="0"/>
              <a:t>aims to provide a software platform for research in decision-theoretic multiagent planning </a:t>
            </a:r>
            <a:br>
              <a:rPr lang="en-GB" dirty="0"/>
            </a:br>
            <a:r>
              <a:rPr lang="en-GB" dirty="0"/>
              <a:t>(</a:t>
            </a:r>
            <a:r>
              <a:rPr lang="en-GB" dirty="0" err="1"/>
              <a:t>Spaan</a:t>
            </a:r>
            <a:r>
              <a:rPr lang="en-GB" dirty="0"/>
              <a:t> and </a:t>
            </a:r>
            <a:r>
              <a:rPr lang="en-GB" dirty="0" err="1"/>
              <a:t>Oliehoek</a:t>
            </a:r>
            <a:r>
              <a:rPr lang="en-GB" dirty="0"/>
              <a:t>, 2008)</a:t>
            </a:r>
          </a:p>
          <a:p>
            <a:r>
              <a:rPr lang="en-GB" dirty="0"/>
              <a:t>Main features:</a:t>
            </a:r>
          </a:p>
          <a:p>
            <a:pPr lvl="1"/>
            <a:r>
              <a:rPr lang="en-GB" dirty="0"/>
              <a:t>Uniform representation for several popular multiagent models</a:t>
            </a:r>
          </a:p>
          <a:p>
            <a:pPr lvl="1"/>
            <a:r>
              <a:rPr lang="en-GB" dirty="0"/>
              <a:t>Parser for a file format for discrete Dec-POMDPs</a:t>
            </a:r>
          </a:p>
          <a:p>
            <a:pPr lvl="1"/>
            <a:r>
              <a:rPr lang="en-GB" dirty="0"/>
              <a:t>Shared functionality for planning algorithms</a:t>
            </a:r>
          </a:p>
          <a:p>
            <a:pPr lvl="1"/>
            <a:r>
              <a:rPr lang="en-GB" dirty="0"/>
              <a:t>Implementation of several Dec-POMDP planners</a:t>
            </a:r>
          </a:p>
          <a:p>
            <a:r>
              <a:rPr lang="en-GB" dirty="0"/>
              <a:t>Released as free software, with special attention to the extensibility of the toolbox</a:t>
            </a:r>
          </a:p>
          <a:p>
            <a:r>
              <a:rPr lang="en-GB" dirty="0"/>
              <a:t>Provides benchmark problems </a:t>
            </a:r>
          </a:p>
          <a:p>
            <a:pPr lvl="1"/>
            <a:r>
              <a:rPr lang="en-GB" dirty="0"/>
              <a:t>Such as on the previous slide</a:t>
            </a:r>
          </a:p>
          <a:p>
            <a:endParaRPr lang="en-GB" dirty="0"/>
          </a:p>
        </p:txBody>
      </p:sp>
      <p:sp>
        <p:nvSpPr>
          <p:cNvPr id="5" name="Date Placeholder 4">
            <a:extLst>
              <a:ext uri="{FF2B5EF4-FFF2-40B4-BE49-F238E27FC236}">
                <a16:creationId xmlns:a16="http://schemas.microsoft.com/office/drawing/2014/main" id="{9C82638A-C59F-FB44-9708-C97DE2D53072}"/>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BA9CBE88-A7C4-ED5E-9DA2-9BDA4FB32DC4}"/>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095F35EF-E94F-5740-ABB3-EAF6C9C78306}"/>
              </a:ext>
            </a:extLst>
          </p:cNvPr>
          <p:cNvSpPr>
            <a:spLocks noGrp="1"/>
          </p:cNvSpPr>
          <p:nvPr>
            <p:ph type="sldNum" sz="quarter" idx="4"/>
          </p:nvPr>
        </p:nvSpPr>
        <p:spPr/>
        <p:txBody>
          <a:bodyPr/>
          <a:lstStyle/>
          <a:p>
            <a:fld id="{67C9959E-8E6B-B04C-9955-EA096F41CA7A}" type="slidenum">
              <a:rPr lang="en-GB" smtClean="0"/>
              <a:t>53</a:t>
            </a:fld>
            <a:endParaRPr lang="en-GB"/>
          </a:p>
        </p:txBody>
      </p:sp>
    </p:spTree>
    <p:extLst>
      <p:ext uri="{BB962C8B-B14F-4D97-AF65-F5344CB8AC3E}">
        <p14:creationId xmlns:p14="http://schemas.microsoft.com/office/powerpoint/2010/main" val="674437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7A763-CF96-CD1E-ACE8-B377B084E449}"/>
              </a:ext>
            </a:extLst>
          </p:cNvPr>
          <p:cNvSpPr>
            <a:spLocks noGrp="1"/>
          </p:cNvSpPr>
          <p:nvPr>
            <p:ph type="dt" sz="half" idx="2"/>
          </p:nvPr>
        </p:nvSpPr>
        <p:spPr/>
        <p:txBody>
          <a:bodyPr/>
          <a:lstStyle/>
          <a:p>
            <a:r>
              <a:rPr lang="de-DE"/>
              <a:t>Decision Extensions</a:t>
            </a:r>
            <a:endParaRPr lang="de-DE" dirty="0"/>
          </a:p>
        </p:txBody>
      </p:sp>
      <p:sp>
        <p:nvSpPr>
          <p:cNvPr id="3" name="Footer Placeholder 2">
            <a:extLst>
              <a:ext uri="{FF2B5EF4-FFF2-40B4-BE49-F238E27FC236}">
                <a16:creationId xmlns:a16="http://schemas.microsoft.com/office/drawing/2014/main" id="{4D948671-8075-5BE3-2A9B-D15489A872C7}"/>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2B79A056-485A-734B-9982-4E532DCA51CB}"/>
              </a:ext>
            </a:extLst>
          </p:cNvPr>
          <p:cNvSpPr>
            <a:spLocks noGrp="1"/>
          </p:cNvSpPr>
          <p:nvPr>
            <p:ph type="sldNum" sz="quarter" idx="4"/>
          </p:nvPr>
        </p:nvSpPr>
        <p:spPr/>
        <p:txBody>
          <a:bodyPr/>
          <a:lstStyle/>
          <a:p>
            <a:fld id="{67C9959E-8E6B-B04C-9955-EA096F41CA7A}" type="slidenum">
              <a:rPr lang="en-GB" smtClean="0"/>
              <a:t>54</a:t>
            </a:fld>
            <a:endParaRPr lang="en-GB"/>
          </a:p>
        </p:txBody>
      </p:sp>
      <p:sp>
        <p:nvSpPr>
          <p:cNvPr id="9" name="TextBox 8">
            <a:extLst>
              <a:ext uri="{FF2B5EF4-FFF2-40B4-BE49-F238E27FC236}">
                <a16:creationId xmlns:a16="http://schemas.microsoft.com/office/drawing/2014/main" id="{8D3959D8-C758-6542-8204-237142E5E7F3}"/>
              </a:ext>
            </a:extLst>
          </p:cNvPr>
          <p:cNvSpPr txBox="1"/>
          <p:nvPr/>
        </p:nvSpPr>
        <p:spPr>
          <a:xfrm>
            <a:off x="359625" y="2125420"/>
            <a:ext cx="6736139" cy="3754874"/>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GB" sz="1400" dirty="0">
                <a:latin typeface="Courier New" panose="02070309020205020404" pitchFamily="49" charset="0"/>
                <a:cs typeface="Courier New" panose="02070309020205020404" pitchFamily="49" charset="0"/>
              </a:rPr>
              <a:t># Transitions </a:t>
            </a:r>
          </a:p>
          <a:p>
            <a:r>
              <a:rPr lang="en-GB" sz="1400" dirty="0">
                <a:latin typeface="Courier New" panose="02070309020205020404" pitchFamily="49" charset="0"/>
                <a:cs typeface="Courier New" panose="02070309020205020404" pitchFamily="49" charset="0"/>
              </a:rPr>
              <a:t>T: * :</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uniform</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T: listen listen :</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identity</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Observations</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O: * :</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uniform</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O: listen listen : tiger-left : hear-left hear-left : 0.7225</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O: listen listen : tiger-left : hear-left hear-right : 0.1275</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O: listen listen : tiger-right : hear-left hear-left : 0.0225</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Rewards</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R: listen listen : * : * : * : -2</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R: open-left open-left : tiger-left : * : * : -50 </a:t>
            </a:r>
          </a:p>
          <a:p>
            <a:r>
              <a:rPr lang="en-GB" sz="1400" dirty="0">
                <a:latin typeface="Courier New" panose="02070309020205020404" pitchFamily="49" charset="0"/>
                <a:cs typeface="Courier New" panose="02070309020205020404" pitchFamily="49" charset="0"/>
              </a:rPr>
              <a:t>[...]</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R: open-left listen: tiger-right : * : * : 9 </a:t>
            </a:r>
          </a:p>
        </p:txBody>
      </p:sp>
      <p:sp>
        <p:nvSpPr>
          <p:cNvPr id="10" name="TextBox 9">
            <a:extLst>
              <a:ext uri="{FF2B5EF4-FFF2-40B4-BE49-F238E27FC236}">
                <a16:creationId xmlns:a16="http://schemas.microsoft.com/office/drawing/2014/main" id="{E45EE5CA-04BA-AD4F-994F-90C0E9AFEB63}"/>
              </a:ext>
            </a:extLst>
          </p:cNvPr>
          <p:cNvSpPr txBox="1"/>
          <p:nvPr/>
        </p:nvSpPr>
        <p:spPr>
          <a:xfrm>
            <a:off x="6749835" y="748800"/>
            <a:ext cx="5081840" cy="332398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GB" sz="1400" dirty="0">
                <a:latin typeface="Courier New" panose="02070309020205020404" pitchFamily="49" charset="0"/>
                <a:cs typeface="Courier New" panose="02070309020205020404" pitchFamily="49" charset="0"/>
              </a:rPr>
              <a:t>#include "</a:t>
            </a:r>
            <a:r>
              <a:rPr lang="en-GB" sz="1400" dirty="0" err="1">
                <a:latin typeface="Courier New" panose="02070309020205020404" pitchFamily="49" charset="0"/>
                <a:cs typeface="Courier New" panose="02070309020205020404" pitchFamily="49" charset="0"/>
              </a:rPr>
              <a:t>ProblemDecTiger.h</a:t>
            </a:r>
            <a:r>
              <a:rPr lang="en-GB" sz="1400" dirty="0">
                <a:latin typeface="Courier New" panose="02070309020205020404" pitchFamily="49" charset="0"/>
                <a:cs typeface="Courier New" panose="02070309020205020404" pitchFamily="49" charset="0"/>
              </a:rPr>
              <a:t>" </a:t>
            </a:r>
          </a:p>
          <a:p>
            <a:r>
              <a:rPr lang="en-GB" sz="1400" dirty="0">
                <a:latin typeface="Courier New" panose="02070309020205020404" pitchFamily="49" charset="0"/>
                <a:cs typeface="Courier New" panose="02070309020205020404" pitchFamily="49" charset="0"/>
              </a:rPr>
              <a:t>#include "</a:t>
            </a:r>
            <a:r>
              <a:rPr lang="en-GB" sz="1400" dirty="0" err="1">
                <a:latin typeface="Courier New" panose="02070309020205020404" pitchFamily="49" charset="0"/>
                <a:cs typeface="Courier New" panose="02070309020205020404" pitchFamily="49" charset="0"/>
              </a:rPr>
              <a:t>JESPExhaustivePlanner.h</a:t>
            </a:r>
            <a:r>
              <a:rPr lang="en-GB" sz="1400" dirty="0">
                <a:latin typeface="Courier New" panose="02070309020205020404" pitchFamily="49" charset="0"/>
                <a:cs typeface="Courier New" panose="02070309020205020404" pitchFamily="49" charset="0"/>
              </a:rPr>
              <a:t>" </a:t>
            </a:r>
          </a:p>
          <a:p>
            <a:r>
              <a:rPr lang="en-GB" sz="1400" dirty="0" err="1">
                <a:latin typeface="Courier New" panose="02070309020205020404" pitchFamily="49" charset="0"/>
                <a:cs typeface="Courier New" panose="02070309020205020404" pitchFamily="49" charset="0"/>
              </a:rPr>
              <a:t>int</a:t>
            </a:r>
            <a:r>
              <a:rPr lang="en-GB" sz="1400" dirty="0">
                <a:latin typeface="Courier New" panose="02070309020205020404" pitchFamily="49" charset="0"/>
                <a:cs typeface="Courier New" panose="02070309020205020404" pitchFamily="49" charset="0"/>
              </a:rPr>
              <a:t> main()</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a:t>
            </a:r>
          </a:p>
          <a:p>
            <a:pPr>
              <a:tabLst>
                <a:tab pos="354013" algn="l"/>
              </a:tabLst>
            </a:pP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ProblemDecTiger</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dectiger</a:t>
            </a:r>
            <a:r>
              <a:rPr lang="en-GB" sz="1400" dirty="0">
                <a:latin typeface="Courier New" panose="02070309020205020404" pitchFamily="49" charset="0"/>
                <a:cs typeface="Courier New" panose="02070309020205020404" pitchFamily="49" charset="0"/>
              </a:rPr>
              <a:t>;</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JESPExhaustivePlanner</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jesp</a:t>
            </a:r>
            <a:r>
              <a:rPr lang="en-GB" sz="1400" dirty="0">
                <a:latin typeface="Courier New" panose="02070309020205020404" pitchFamily="49" charset="0"/>
                <a:cs typeface="Courier New" panose="02070309020205020404" pitchFamily="49" charset="0"/>
              </a:rPr>
              <a:t>(3,&amp;dectiger);</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jesp.Plan</a:t>
            </a:r>
            <a:r>
              <a:rPr lang="en-GB" sz="1400" dirty="0">
                <a:latin typeface="Courier New" panose="02070309020205020404" pitchFamily="49" charset="0"/>
                <a:cs typeface="Courier New" panose="02070309020205020404" pitchFamily="49" charset="0"/>
              </a:rPr>
              <a:t>();</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std</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cout</a:t>
            </a:r>
            <a:r>
              <a:rPr lang="en-GB" sz="1400" dirty="0">
                <a:latin typeface="Courier New" panose="02070309020205020404" pitchFamily="49" charset="0"/>
                <a:cs typeface="Courier New" panose="02070309020205020404" pitchFamily="49" charset="0"/>
              </a:rPr>
              <a:t> </a:t>
            </a:r>
          </a:p>
          <a:p>
            <a:pPr>
              <a:tabLst>
                <a:tab pos="354013" algn="l"/>
              </a:tabLst>
            </a:pPr>
            <a:r>
              <a:rPr lang="en-GB" sz="1400" dirty="0">
                <a:latin typeface="Courier New" panose="02070309020205020404" pitchFamily="49" charset="0"/>
                <a:cs typeface="Courier New" panose="02070309020205020404" pitchFamily="49" charset="0"/>
              </a:rPr>
              <a:t>		&lt;&lt; </a:t>
            </a:r>
            <a:r>
              <a:rPr lang="en-GB" sz="1400" dirty="0" err="1">
                <a:latin typeface="Courier New" panose="02070309020205020404" pitchFamily="49" charset="0"/>
                <a:cs typeface="Courier New" panose="02070309020205020404" pitchFamily="49" charset="0"/>
              </a:rPr>
              <a:t>jesp.GetExpectedReward</a:t>
            </a:r>
            <a:r>
              <a:rPr lang="en-GB" sz="1400" dirty="0">
                <a:latin typeface="Courier New" panose="02070309020205020404" pitchFamily="49" charset="0"/>
                <a:cs typeface="Courier New" panose="02070309020205020404" pitchFamily="49" charset="0"/>
              </a:rPr>
              <a:t>() </a:t>
            </a:r>
          </a:p>
          <a:p>
            <a:pPr>
              <a:tabLst>
                <a:tab pos="354013" algn="l"/>
              </a:tabLst>
            </a:pPr>
            <a:r>
              <a:rPr lang="en-GB" sz="1400" dirty="0">
                <a:latin typeface="Courier New" panose="02070309020205020404" pitchFamily="49" charset="0"/>
                <a:cs typeface="Courier New" panose="02070309020205020404" pitchFamily="49" charset="0"/>
              </a:rPr>
              <a:t>			&lt;&lt; </a:t>
            </a:r>
            <a:r>
              <a:rPr lang="en-GB" sz="1400" dirty="0" err="1">
                <a:latin typeface="Courier New" panose="02070309020205020404" pitchFamily="49" charset="0"/>
                <a:cs typeface="Courier New" panose="02070309020205020404" pitchFamily="49" charset="0"/>
              </a:rPr>
              <a:t>std</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endl</a:t>
            </a:r>
            <a:r>
              <a:rPr lang="en-GB" sz="1400" dirty="0">
                <a:latin typeface="Courier New" panose="02070309020205020404" pitchFamily="49" charset="0"/>
                <a:cs typeface="Courier New" panose="02070309020205020404" pitchFamily="49" charset="0"/>
              </a:rPr>
              <a:t>;</a:t>
            </a:r>
            <a:br>
              <a:rPr lang="en-GB" sz="1400" dirty="0">
                <a:latin typeface="Courier New" panose="02070309020205020404" pitchFamily="49" charset="0"/>
                <a:cs typeface="Courier New" panose="02070309020205020404" pitchFamily="49" charset="0"/>
              </a:rPr>
            </a:b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std</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cout</a:t>
            </a:r>
            <a:r>
              <a:rPr lang="en-GB" sz="1400" dirty="0">
                <a:latin typeface="Courier New" panose="02070309020205020404" pitchFamily="49" charset="0"/>
                <a:cs typeface="Courier New" panose="02070309020205020404" pitchFamily="49" charset="0"/>
              </a:rPr>
              <a:t> </a:t>
            </a:r>
          </a:p>
          <a:p>
            <a:pPr>
              <a:tabLst>
                <a:tab pos="354013" algn="l"/>
              </a:tabLst>
            </a:pPr>
            <a:r>
              <a:rPr lang="en-GB" sz="1400" dirty="0">
                <a:latin typeface="Courier New" panose="02070309020205020404" pitchFamily="49" charset="0"/>
                <a:cs typeface="Courier New" panose="02070309020205020404" pitchFamily="49" charset="0"/>
              </a:rPr>
              <a:t>		&lt;&lt; </a:t>
            </a:r>
            <a:r>
              <a:rPr lang="en-GB" sz="1400" dirty="0" err="1">
                <a:latin typeface="Courier New" panose="02070309020205020404" pitchFamily="49" charset="0"/>
                <a:cs typeface="Courier New" panose="02070309020205020404" pitchFamily="49" charset="0"/>
              </a:rPr>
              <a:t>jesp.GetJointPolicy</a:t>
            </a:r>
            <a:r>
              <a:rPr lang="en-GB" sz="1400" dirty="0">
                <a:latin typeface="Courier New" panose="02070309020205020404" pitchFamily="49" charset="0"/>
                <a:cs typeface="Courier New" panose="02070309020205020404" pitchFamily="49" charset="0"/>
              </a:rPr>
              <a:t>()-&gt;</a:t>
            </a:r>
            <a:r>
              <a:rPr lang="en-GB" sz="1400" dirty="0" err="1">
                <a:latin typeface="Courier New" panose="02070309020205020404" pitchFamily="49" charset="0"/>
                <a:cs typeface="Courier New" panose="02070309020205020404" pitchFamily="49" charset="0"/>
              </a:rPr>
              <a:t>SoftPrint</a:t>
            </a:r>
            <a:r>
              <a:rPr lang="en-GB" sz="1400" dirty="0">
                <a:latin typeface="Courier New" panose="02070309020205020404" pitchFamily="49" charset="0"/>
                <a:cs typeface="Courier New" panose="02070309020205020404" pitchFamily="49" charset="0"/>
              </a:rPr>
              <a:t>()</a:t>
            </a:r>
          </a:p>
          <a:p>
            <a:pPr>
              <a:tabLst>
                <a:tab pos="354013" algn="l"/>
              </a:tabLst>
            </a:pPr>
            <a:r>
              <a:rPr lang="en-GB" sz="1400" dirty="0">
                <a:latin typeface="Courier New" panose="02070309020205020404" pitchFamily="49" charset="0"/>
                <a:cs typeface="Courier New" panose="02070309020205020404" pitchFamily="49" charset="0"/>
              </a:rPr>
              <a:t>			&lt;&lt; </a:t>
            </a:r>
            <a:r>
              <a:rPr lang="en-GB" sz="1400" dirty="0" err="1">
                <a:latin typeface="Courier New" panose="02070309020205020404" pitchFamily="49" charset="0"/>
                <a:cs typeface="Courier New" panose="02070309020205020404" pitchFamily="49" charset="0"/>
              </a:rPr>
              <a:t>std</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endl</a:t>
            </a:r>
            <a:r>
              <a:rPr lang="en-GB" sz="1400" dirty="0">
                <a:latin typeface="Courier New" panose="02070309020205020404" pitchFamily="49" charset="0"/>
                <a:cs typeface="Courier New" panose="02070309020205020404" pitchFamily="49" charset="0"/>
              </a:rPr>
              <a:t>;</a:t>
            </a:r>
          </a:p>
          <a:p>
            <a:pPr>
              <a:tabLst>
                <a:tab pos="354013" algn="l"/>
              </a:tabLst>
            </a:pPr>
            <a:r>
              <a:rPr lang="en-GB" sz="1400" dirty="0">
                <a:latin typeface="Courier New" panose="02070309020205020404" pitchFamily="49" charset="0"/>
                <a:cs typeface="Courier New" panose="02070309020205020404" pitchFamily="49" charset="0"/>
              </a:rPr>
              <a:t>	return(0);</a:t>
            </a:r>
          </a:p>
          <a:p>
            <a:r>
              <a:rPr lang="en-GB" sz="1400" dirty="0">
                <a:latin typeface="Courier New" panose="02070309020205020404" pitchFamily="49" charset="0"/>
                <a:cs typeface="Courier New" panose="02070309020205020404" pitchFamily="49" charset="0"/>
              </a:rPr>
              <a:t>} </a:t>
            </a:r>
          </a:p>
        </p:txBody>
      </p:sp>
      <p:sp>
        <p:nvSpPr>
          <p:cNvPr id="11" name="TextBox 10">
            <a:extLst>
              <a:ext uri="{FF2B5EF4-FFF2-40B4-BE49-F238E27FC236}">
                <a16:creationId xmlns:a16="http://schemas.microsoft.com/office/drawing/2014/main" id="{A79C033B-7A87-7D4A-9B9D-8A2192C2FF24}"/>
              </a:ext>
            </a:extLst>
          </p:cNvPr>
          <p:cNvSpPr txBox="1"/>
          <p:nvPr/>
        </p:nvSpPr>
        <p:spPr>
          <a:xfrm>
            <a:off x="8010939" y="5110853"/>
            <a:ext cx="3814586" cy="769441"/>
          </a:xfrm>
          <a:prstGeom prst="rect">
            <a:avLst/>
          </a:prstGeom>
          <a:noFill/>
        </p:spPr>
        <p:txBody>
          <a:bodyPr wrap="square" rtlCol="0">
            <a:spAutoFit/>
          </a:bodyPr>
          <a:lstStyle/>
          <a:p>
            <a:r>
              <a:rPr lang="en-GB" sz="2200" dirty="0">
                <a:latin typeface="+mj-lt"/>
              </a:rPr>
              <a:t>Dec-Tiger Problem Specification and Program</a:t>
            </a:r>
          </a:p>
        </p:txBody>
      </p:sp>
      <p:sp>
        <p:nvSpPr>
          <p:cNvPr id="8" name="TextBox 7">
            <a:extLst>
              <a:ext uri="{FF2B5EF4-FFF2-40B4-BE49-F238E27FC236}">
                <a16:creationId xmlns:a16="http://schemas.microsoft.com/office/drawing/2014/main" id="{0BB4A9F8-BC8E-0E4D-93C3-DC797A32E9C2}"/>
              </a:ext>
            </a:extLst>
          </p:cNvPr>
          <p:cNvSpPr txBox="1"/>
          <p:nvPr/>
        </p:nvSpPr>
        <p:spPr>
          <a:xfrm>
            <a:off x="2601045" y="248530"/>
            <a:ext cx="3406702" cy="2677656"/>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en-GB" sz="1400" dirty="0">
                <a:latin typeface="Courier New" panose="02070309020205020404" pitchFamily="49" charset="0"/>
                <a:cs typeface="Courier New" panose="02070309020205020404" pitchFamily="49" charset="0"/>
              </a:rPr>
              <a:t>agents: 2</a:t>
            </a:r>
          </a:p>
          <a:p>
            <a:r>
              <a:rPr lang="en-GB" sz="1400" dirty="0">
                <a:latin typeface="Courier New" panose="02070309020205020404" pitchFamily="49" charset="0"/>
                <a:cs typeface="Courier New" panose="02070309020205020404" pitchFamily="49" charset="0"/>
              </a:rPr>
              <a:t>discount: 1</a:t>
            </a:r>
          </a:p>
          <a:p>
            <a:r>
              <a:rPr lang="en-GB" sz="1400" dirty="0">
                <a:latin typeface="Courier New" panose="02070309020205020404" pitchFamily="49" charset="0"/>
                <a:cs typeface="Courier New" panose="02070309020205020404" pitchFamily="49" charset="0"/>
              </a:rPr>
              <a:t>values: reward</a:t>
            </a:r>
          </a:p>
          <a:p>
            <a:r>
              <a:rPr lang="en-GB" sz="1400" dirty="0">
                <a:latin typeface="Courier New" panose="02070309020205020404" pitchFamily="49" charset="0"/>
                <a:cs typeface="Courier New" panose="02070309020205020404" pitchFamily="49" charset="0"/>
              </a:rPr>
              <a:t>states: tiger-left tiger-right</a:t>
            </a:r>
          </a:p>
          <a:p>
            <a:r>
              <a:rPr lang="en-GB" sz="1400" dirty="0">
                <a:latin typeface="Courier New" panose="02070309020205020404" pitchFamily="49" charset="0"/>
                <a:cs typeface="Courier New" panose="02070309020205020404" pitchFamily="49" charset="0"/>
              </a:rPr>
              <a:t>start: </a:t>
            </a:r>
          </a:p>
          <a:p>
            <a:r>
              <a:rPr lang="en-GB" sz="1400" dirty="0">
                <a:latin typeface="Courier New" panose="02070309020205020404" pitchFamily="49" charset="0"/>
                <a:cs typeface="Courier New" panose="02070309020205020404" pitchFamily="49" charset="0"/>
              </a:rPr>
              <a:t>uniform</a:t>
            </a:r>
          </a:p>
          <a:p>
            <a:r>
              <a:rPr lang="en-GB" sz="1400" dirty="0">
                <a:latin typeface="Courier New" panose="02070309020205020404" pitchFamily="49" charset="0"/>
                <a:cs typeface="Courier New" panose="02070309020205020404" pitchFamily="49" charset="0"/>
              </a:rPr>
              <a:t>actions:</a:t>
            </a:r>
          </a:p>
          <a:p>
            <a:r>
              <a:rPr lang="en-GB" sz="1400" dirty="0">
                <a:latin typeface="Courier New" panose="02070309020205020404" pitchFamily="49" charset="0"/>
                <a:cs typeface="Courier New" panose="02070309020205020404" pitchFamily="49" charset="0"/>
              </a:rPr>
              <a:t>listen open-left open-right</a:t>
            </a:r>
          </a:p>
          <a:p>
            <a:r>
              <a:rPr lang="en-GB" sz="1400" dirty="0">
                <a:latin typeface="Courier New" panose="02070309020205020404" pitchFamily="49" charset="0"/>
                <a:cs typeface="Courier New" panose="02070309020205020404" pitchFamily="49" charset="0"/>
              </a:rPr>
              <a:t>listen open-left open-right</a:t>
            </a:r>
          </a:p>
          <a:p>
            <a:r>
              <a:rPr lang="en-GB" sz="1400" dirty="0">
                <a:latin typeface="Courier New" panose="02070309020205020404" pitchFamily="49" charset="0"/>
                <a:cs typeface="Courier New" panose="02070309020205020404" pitchFamily="49" charset="0"/>
              </a:rPr>
              <a:t>observations:</a:t>
            </a:r>
          </a:p>
          <a:p>
            <a:r>
              <a:rPr lang="en-GB" sz="1400" dirty="0">
                <a:latin typeface="Courier New" panose="02070309020205020404" pitchFamily="49" charset="0"/>
                <a:cs typeface="Courier New" panose="02070309020205020404" pitchFamily="49" charset="0"/>
              </a:rPr>
              <a:t>hear-left hear-right</a:t>
            </a:r>
          </a:p>
          <a:p>
            <a:r>
              <a:rPr lang="en-GB" sz="1400" dirty="0">
                <a:latin typeface="Courier New" panose="02070309020205020404" pitchFamily="49" charset="0"/>
                <a:cs typeface="Courier New" panose="02070309020205020404" pitchFamily="49" charset="0"/>
              </a:rPr>
              <a:t>hear-left hear-right</a:t>
            </a:r>
          </a:p>
        </p:txBody>
      </p:sp>
    </p:spTree>
    <p:extLst>
      <p:ext uri="{BB962C8B-B14F-4D97-AF65-F5344CB8AC3E}">
        <p14:creationId xmlns:p14="http://schemas.microsoft.com/office/powerpoint/2010/main" val="22304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5872-AF92-4C4C-89CE-F152918CDC23}"/>
              </a:ext>
            </a:extLst>
          </p:cNvPr>
          <p:cNvSpPr>
            <a:spLocks noGrp="1"/>
          </p:cNvSpPr>
          <p:nvPr>
            <p:ph type="title"/>
          </p:nvPr>
        </p:nvSpPr>
        <p:spPr/>
        <p:txBody>
          <a:bodyPr/>
          <a:lstStyle/>
          <a:p>
            <a:r>
              <a:rPr lang="en-GB" dirty="0"/>
              <a:t>Interim Summary</a:t>
            </a:r>
          </a:p>
        </p:txBody>
      </p:sp>
      <p:sp>
        <p:nvSpPr>
          <p:cNvPr id="3" name="Content Placeholder 2">
            <a:extLst>
              <a:ext uri="{FF2B5EF4-FFF2-40B4-BE49-F238E27FC236}">
                <a16:creationId xmlns:a16="http://schemas.microsoft.com/office/drawing/2014/main" id="{B7892438-BC84-AF45-8AC6-8C96739499DA}"/>
              </a:ext>
            </a:extLst>
          </p:cNvPr>
          <p:cNvSpPr>
            <a:spLocks noGrp="1"/>
          </p:cNvSpPr>
          <p:nvPr>
            <p:ph idx="1"/>
          </p:nvPr>
        </p:nvSpPr>
        <p:spPr/>
        <p:txBody>
          <a:bodyPr/>
          <a:lstStyle/>
          <a:p>
            <a:r>
              <a:rPr lang="en-GB" dirty="0"/>
              <a:t>Dec-POMDPs</a:t>
            </a:r>
          </a:p>
          <a:p>
            <a:pPr lvl="1"/>
            <a:r>
              <a:rPr lang="en-GB" dirty="0"/>
              <a:t>Local policies, joint policy, value functions</a:t>
            </a:r>
          </a:p>
          <a:p>
            <a:pPr lvl="1"/>
            <a:r>
              <a:rPr lang="en-GB" dirty="0"/>
              <a:t>Communication, full observability, Dec-MDP</a:t>
            </a:r>
          </a:p>
          <a:p>
            <a:r>
              <a:rPr lang="en-GB" dirty="0"/>
              <a:t>Solutions for</a:t>
            </a:r>
          </a:p>
          <a:p>
            <a:pPr lvl="1"/>
            <a:r>
              <a:rPr lang="en-GB" dirty="0"/>
              <a:t>Finite horizon</a:t>
            </a:r>
          </a:p>
          <a:p>
            <a:pPr lvl="1"/>
            <a:r>
              <a:rPr lang="en-GB" dirty="0"/>
              <a:t>Infinite horizon</a:t>
            </a:r>
          </a:p>
          <a:p>
            <a:pPr lvl="1"/>
            <a:r>
              <a:rPr lang="en-GB" dirty="0"/>
              <a:t>Indefinite horizon</a:t>
            </a:r>
          </a:p>
          <a:p>
            <a:r>
              <a:rPr lang="en-GB" dirty="0"/>
              <a:t>MADP toolbox</a:t>
            </a:r>
          </a:p>
          <a:p>
            <a:pPr lvl="1"/>
            <a:r>
              <a:rPr lang="en-GB" dirty="0"/>
              <a:t>Benchmark problems</a:t>
            </a:r>
          </a:p>
          <a:p>
            <a:endParaRPr lang="en-GB" dirty="0"/>
          </a:p>
        </p:txBody>
      </p:sp>
      <p:sp>
        <p:nvSpPr>
          <p:cNvPr id="5" name="Date Placeholder 4">
            <a:extLst>
              <a:ext uri="{FF2B5EF4-FFF2-40B4-BE49-F238E27FC236}">
                <a16:creationId xmlns:a16="http://schemas.microsoft.com/office/drawing/2014/main" id="{630C2603-18A8-EF48-AD94-3E745D2012DB}"/>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CEE09338-E3F6-620B-4093-35243354289D}"/>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AC96D033-CC3E-8F49-BF88-BB35AD570153}"/>
              </a:ext>
            </a:extLst>
          </p:cNvPr>
          <p:cNvSpPr>
            <a:spLocks noGrp="1"/>
          </p:cNvSpPr>
          <p:nvPr>
            <p:ph type="sldNum" sz="quarter" idx="4"/>
          </p:nvPr>
        </p:nvSpPr>
        <p:spPr/>
        <p:txBody>
          <a:bodyPr/>
          <a:lstStyle/>
          <a:p>
            <a:fld id="{67C9959E-8E6B-B04C-9955-EA096F41CA7A}" type="slidenum">
              <a:rPr lang="en-GB" smtClean="0"/>
              <a:t>55</a:t>
            </a:fld>
            <a:endParaRPr lang="en-GB"/>
          </a:p>
        </p:txBody>
      </p:sp>
    </p:spTree>
    <p:extLst>
      <p:ext uri="{BB962C8B-B14F-4D97-AF65-F5344CB8AC3E}">
        <p14:creationId xmlns:p14="http://schemas.microsoft.com/office/powerpoint/2010/main" val="2155301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9D47-5979-CB40-ADBD-CFBC0AAEABD5}"/>
              </a:ext>
            </a:extLst>
          </p:cNvPr>
          <p:cNvSpPr>
            <a:spLocks noGrp="1"/>
          </p:cNvSpPr>
          <p:nvPr>
            <p:ph type="title"/>
          </p:nvPr>
        </p:nvSpPr>
        <p:spPr/>
        <p:txBody>
          <a:bodyPr/>
          <a:lstStyle/>
          <a:p>
            <a:r>
              <a:rPr lang="en-GB" dirty="0"/>
              <a:t>Hierarchy of Formalisms</a:t>
            </a:r>
          </a:p>
        </p:txBody>
      </p:sp>
      <p:sp>
        <p:nvSpPr>
          <p:cNvPr id="3" name="Content Placeholder 2">
            <a:extLst>
              <a:ext uri="{FF2B5EF4-FFF2-40B4-BE49-F238E27FC236}">
                <a16:creationId xmlns:a16="http://schemas.microsoft.com/office/drawing/2014/main" id="{B5461608-5C14-414F-BAC1-A1DDD359C908}"/>
              </a:ext>
            </a:extLst>
          </p:cNvPr>
          <p:cNvSpPr>
            <a:spLocks noGrp="1"/>
          </p:cNvSpPr>
          <p:nvPr>
            <p:ph idx="1"/>
          </p:nvPr>
        </p:nvSpPr>
        <p:spPr/>
        <p:txBody>
          <a:bodyPr>
            <a:noAutofit/>
          </a:bodyPr>
          <a:lstStyle/>
          <a:p>
            <a:r>
              <a:rPr lang="en-GB" dirty="0"/>
              <a:t>Most general: </a:t>
            </a:r>
            <a:r>
              <a:rPr lang="en-GB" i="1" dirty="0"/>
              <a:t>POSG</a:t>
            </a:r>
          </a:p>
          <a:p>
            <a:pPr lvl="1"/>
            <a:r>
              <a:rPr lang="en-GB" dirty="0"/>
              <a:t>Set of agents, individual reward functions</a:t>
            </a:r>
          </a:p>
          <a:p>
            <a:pPr lvl="1"/>
            <a:r>
              <a:rPr lang="en-GB" dirty="0"/>
              <a:t>Environment only partially observable</a:t>
            </a:r>
          </a:p>
          <a:p>
            <a:r>
              <a:rPr lang="en-GB" dirty="0"/>
              <a:t>Specifications</a:t>
            </a:r>
          </a:p>
          <a:p>
            <a:pPr marL="914400" lvl="1" indent="-457200">
              <a:buFont typeface="+mj-lt"/>
              <a:buAutoNum type="arabicPeriod"/>
            </a:pPr>
            <a:r>
              <a:rPr lang="en-GB" dirty="0"/>
              <a:t>Decentralisation</a:t>
            </a:r>
          </a:p>
          <a:p>
            <a:pPr lvl="2"/>
            <a:r>
              <a:rPr lang="en-GB" dirty="0"/>
              <a:t>Joint reward function</a:t>
            </a:r>
          </a:p>
          <a:p>
            <a:pPr marL="457200" lvl="1" indent="0">
              <a:buNone/>
            </a:pPr>
            <a:r>
              <a:rPr lang="en-GB" dirty="0"/>
              <a:t>2a.	Observable environment</a:t>
            </a:r>
          </a:p>
          <a:p>
            <a:pPr marL="457200" lvl="1" indent="0">
              <a:buNone/>
            </a:pPr>
            <a:r>
              <a:rPr lang="en-GB" dirty="0"/>
              <a:t>2b.	Multi to single agent</a:t>
            </a:r>
          </a:p>
          <a:p>
            <a:r>
              <a:rPr lang="en-GB" dirty="0"/>
              <a:t>Most specific: </a:t>
            </a:r>
            <a:r>
              <a:rPr lang="en-GB" i="1" dirty="0"/>
              <a:t>MDP</a:t>
            </a:r>
          </a:p>
          <a:p>
            <a:pPr lvl="1"/>
            <a:r>
              <a:rPr lang="en-GB" dirty="0"/>
              <a:t>One agent, (therefore) one reward function</a:t>
            </a:r>
          </a:p>
          <a:p>
            <a:pPr lvl="1"/>
            <a:r>
              <a:rPr lang="en-GB" dirty="0"/>
              <a:t>Observable environment</a:t>
            </a:r>
          </a:p>
        </p:txBody>
      </p:sp>
      <p:sp>
        <p:nvSpPr>
          <p:cNvPr id="5" name="Date Placeholder 4">
            <a:extLst>
              <a:ext uri="{FF2B5EF4-FFF2-40B4-BE49-F238E27FC236}">
                <a16:creationId xmlns:a16="http://schemas.microsoft.com/office/drawing/2014/main" id="{DDA56729-ADC5-A24E-AB29-A3C3621367FF}"/>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95FD0297-0EAB-3981-A623-6CF9A408D982}"/>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03CDBE51-DBD6-E044-8653-F8FBB6676958}"/>
              </a:ext>
            </a:extLst>
          </p:cNvPr>
          <p:cNvSpPr>
            <a:spLocks noGrp="1"/>
          </p:cNvSpPr>
          <p:nvPr>
            <p:ph type="sldNum" sz="quarter" idx="4"/>
          </p:nvPr>
        </p:nvSpPr>
        <p:spPr/>
        <p:txBody>
          <a:bodyPr/>
          <a:lstStyle/>
          <a:p>
            <a:fld id="{67C9959E-8E6B-B04C-9955-EA096F41CA7A}" type="slidenum">
              <a:rPr lang="en-GB" smtClean="0"/>
              <a:t>56</a:t>
            </a:fld>
            <a:endParaRPr lang="en-GB"/>
          </a:p>
        </p:txBody>
      </p:sp>
      <p:grpSp>
        <p:nvGrpSpPr>
          <p:cNvPr id="21" name="Group 20">
            <a:extLst>
              <a:ext uri="{FF2B5EF4-FFF2-40B4-BE49-F238E27FC236}">
                <a16:creationId xmlns:a16="http://schemas.microsoft.com/office/drawing/2014/main" id="{E99E9D51-34A4-DB4D-A608-F420D450B510}"/>
              </a:ext>
            </a:extLst>
          </p:cNvPr>
          <p:cNvGrpSpPr/>
          <p:nvPr/>
        </p:nvGrpSpPr>
        <p:grpSpPr>
          <a:xfrm>
            <a:off x="8157414" y="1665066"/>
            <a:ext cx="3674261" cy="2195527"/>
            <a:chOff x="4970206" y="2355925"/>
            <a:chExt cx="3674261" cy="2195527"/>
          </a:xfrm>
        </p:grpSpPr>
        <p:sp>
          <p:nvSpPr>
            <p:cNvPr id="14" name="Oval 13">
              <a:extLst>
                <a:ext uri="{FF2B5EF4-FFF2-40B4-BE49-F238E27FC236}">
                  <a16:creationId xmlns:a16="http://schemas.microsoft.com/office/drawing/2014/main" id="{FEEB60D5-7D33-9347-9BE0-9E3C70FAF22F}"/>
                </a:ext>
              </a:extLst>
            </p:cNvPr>
            <p:cNvSpPr/>
            <p:nvPr/>
          </p:nvSpPr>
          <p:spPr>
            <a:xfrm>
              <a:off x="4970206" y="2355925"/>
              <a:ext cx="3674261" cy="219552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1DC91C4-16DD-EE4F-9C66-8CFEF4039227}"/>
                </a:ext>
              </a:extLst>
            </p:cNvPr>
            <p:cNvSpPr/>
            <p:nvPr/>
          </p:nvSpPr>
          <p:spPr>
            <a:xfrm>
              <a:off x="5404162" y="3036284"/>
              <a:ext cx="2827865" cy="129797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6FEABAE7-B740-BA40-A178-94B545189018}"/>
                </a:ext>
              </a:extLst>
            </p:cNvPr>
            <p:cNvSpPr/>
            <p:nvPr/>
          </p:nvSpPr>
          <p:spPr>
            <a:xfrm>
              <a:off x="5471421" y="3603653"/>
              <a:ext cx="1663202" cy="4487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FE987DA-FE4D-6B42-87B2-5EA32EB184CF}"/>
                </a:ext>
              </a:extLst>
            </p:cNvPr>
            <p:cNvSpPr/>
            <p:nvPr/>
          </p:nvSpPr>
          <p:spPr>
            <a:xfrm>
              <a:off x="6453714" y="3603653"/>
              <a:ext cx="1702143" cy="4487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3CDE0AF-BD88-8940-9B50-905E39A9015C}"/>
                </a:ext>
              </a:extLst>
            </p:cNvPr>
            <p:cNvSpPr/>
            <p:nvPr/>
          </p:nvSpPr>
          <p:spPr>
            <a:xfrm>
              <a:off x="5471421" y="3603653"/>
              <a:ext cx="1663202" cy="448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F49213D-9226-974E-9560-A33B9B00C9F0}"/>
                </a:ext>
              </a:extLst>
            </p:cNvPr>
            <p:cNvSpPr txBox="1"/>
            <p:nvPr/>
          </p:nvSpPr>
          <p:spPr>
            <a:xfrm>
              <a:off x="6131815" y="3069505"/>
              <a:ext cx="1340432" cy="369332"/>
            </a:xfrm>
            <a:prstGeom prst="rect">
              <a:avLst/>
            </a:prstGeom>
            <a:noFill/>
          </p:spPr>
          <p:txBody>
            <a:bodyPr wrap="none" rtlCol="0">
              <a:spAutoFit/>
            </a:bodyPr>
            <a:lstStyle/>
            <a:p>
              <a:r>
                <a:rPr lang="en-GB" dirty="0">
                  <a:solidFill>
                    <a:schemeClr val="bg1"/>
                  </a:solidFill>
                </a:rPr>
                <a:t>Dec-POMDP</a:t>
              </a:r>
            </a:p>
          </p:txBody>
        </p:sp>
        <p:sp>
          <p:nvSpPr>
            <p:cNvPr id="16" name="TextBox 15">
              <a:extLst>
                <a:ext uri="{FF2B5EF4-FFF2-40B4-BE49-F238E27FC236}">
                  <a16:creationId xmlns:a16="http://schemas.microsoft.com/office/drawing/2014/main" id="{CCE3E7DC-0250-8540-AA83-C07852A68DFE}"/>
                </a:ext>
              </a:extLst>
            </p:cNvPr>
            <p:cNvSpPr txBox="1"/>
            <p:nvPr/>
          </p:nvSpPr>
          <p:spPr>
            <a:xfrm>
              <a:off x="6448409" y="2511438"/>
              <a:ext cx="707245" cy="369332"/>
            </a:xfrm>
            <a:prstGeom prst="rect">
              <a:avLst/>
            </a:prstGeom>
            <a:noFill/>
          </p:spPr>
          <p:txBody>
            <a:bodyPr wrap="none" rtlCol="0">
              <a:spAutoFit/>
            </a:bodyPr>
            <a:lstStyle/>
            <a:p>
              <a:r>
                <a:rPr lang="en-GB" dirty="0"/>
                <a:t>POSG</a:t>
              </a:r>
            </a:p>
          </p:txBody>
        </p:sp>
        <p:sp>
          <p:nvSpPr>
            <p:cNvPr id="17" name="TextBox 16">
              <a:extLst>
                <a:ext uri="{FF2B5EF4-FFF2-40B4-BE49-F238E27FC236}">
                  <a16:creationId xmlns:a16="http://schemas.microsoft.com/office/drawing/2014/main" id="{89E95D83-8C0A-804D-A181-0A50941FB658}"/>
                </a:ext>
              </a:extLst>
            </p:cNvPr>
            <p:cNvSpPr txBox="1"/>
            <p:nvPr/>
          </p:nvSpPr>
          <p:spPr>
            <a:xfrm>
              <a:off x="5568929" y="3643353"/>
              <a:ext cx="914033" cy="369332"/>
            </a:xfrm>
            <a:prstGeom prst="rect">
              <a:avLst/>
            </a:prstGeom>
            <a:noFill/>
          </p:spPr>
          <p:txBody>
            <a:bodyPr wrap="none" rtlCol="0">
              <a:spAutoFit/>
            </a:bodyPr>
            <a:lstStyle/>
            <a:p>
              <a:r>
                <a:rPr lang="en-GB" dirty="0">
                  <a:solidFill>
                    <a:schemeClr val="bg1"/>
                  </a:solidFill>
                </a:rPr>
                <a:t>POMDP</a:t>
              </a:r>
            </a:p>
          </p:txBody>
        </p:sp>
        <p:sp>
          <p:nvSpPr>
            <p:cNvPr id="18" name="TextBox 17">
              <a:extLst>
                <a:ext uri="{FF2B5EF4-FFF2-40B4-BE49-F238E27FC236}">
                  <a16:creationId xmlns:a16="http://schemas.microsoft.com/office/drawing/2014/main" id="{E535715B-D9E4-6041-A8BB-77808FFF1488}"/>
                </a:ext>
              </a:extLst>
            </p:cNvPr>
            <p:cNvSpPr txBox="1"/>
            <p:nvPr/>
          </p:nvSpPr>
          <p:spPr>
            <a:xfrm>
              <a:off x="7094869" y="3643353"/>
              <a:ext cx="1069524" cy="369332"/>
            </a:xfrm>
            <a:prstGeom prst="rect">
              <a:avLst/>
            </a:prstGeom>
            <a:noFill/>
          </p:spPr>
          <p:txBody>
            <a:bodyPr wrap="none" rtlCol="0">
              <a:spAutoFit/>
            </a:bodyPr>
            <a:lstStyle/>
            <a:p>
              <a:r>
                <a:rPr lang="en-GB" dirty="0">
                  <a:solidFill>
                    <a:schemeClr val="bg1"/>
                  </a:solidFill>
                </a:rPr>
                <a:t>Dec-MDP</a:t>
              </a:r>
            </a:p>
          </p:txBody>
        </p:sp>
        <p:sp>
          <p:nvSpPr>
            <p:cNvPr id="19" name="TextBox 18">
              <a:extLst>
                <a:ext uri="{FF2B5EF4-FFF2-40B4-BE49-F238E27FC236}">
                  <a16:creationId xmlns:a16="http://schemas.microsoft.com/office/drawing/2014/main" id="{070F3C8F-EA74-5F41-947C-0F2117AA4DCC}"/>
                </a:ext>
              </a:extLst>
            </p:cNvPr>
            <p:cNvSpPr txBox="1"/>
            <p:nvPr/>
          </p:nvSpPr>
          <p:spPr>
            <a:xfrm>
              <a:off x="6491228" y="3643353"/>
              <a:ext cx="643125" cy="369332"/>
            </a:xfrm>
            <a:prstGeom prst="rect">
              <a:avLst/>
            </a:prstGeom>
            <a:noFill/>
          </p:spPr>
          <p:txBody>
            <a:bodyPr wrap="none" rtlCol="0">
              <a:spAutoFit/>
            </a:bodyPr>
            <a:lstStyle/>
            <a:p>
              <a:r>
                <a:rPr lang="en-GB" dirty="0">
                  <a:solidFill>
                    <a:schemeClr val="bg1"/>
                  </a:solidFill>
                </a:rPr>
                <a:t>MDP</a:t>
              </a:r>
            </a:p>
          </p:txBody>
        </p:sp>
      </p:grpSp>
      <p:sp>
        <p:nvSpPr>
          <p:cNvPr id="22" name="TextBox 21">
            <a:extLst>
              <a:ext uri="{FF2B5EF4-FFF2-40B4-BE49-F238E27FC236}">
                <a16:creationId xmlns:a16="http://schemas.microsoft.com/office/drawing/2014/main" id="{0BE31270-8F8F-E740-A891-EC0D6F83473F}"/>
              </a:ext>
            </a:extLst>
          </p:cNvPr>
          <p:cNvSpPr txBox="1"/>
          <p:nvPr/>
        </p:nvSpPr>
        <p:spPr>
          <a:xfrm>
            <a:off x="6795573" y="4500381"/>
            <a:ext cx="5036102" cy="1405533"/>
          </a:xfrm>
          <a:prstGeom prst="cloudCallout">
            <a:avLst>
              <a:gd name="adj1" fmla="val -28484"/>
              <a:gd name="adj2" fmla="val -86202"/>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GB" dirty="0"/>
              <a:t>Modelling without any structure </a:t>
            </a:r>
            <a:br>
              <a:rPr lang="en-GB" dirty="0"/>
            </a:br>
            <a:r>
              <a:rPr lang="en-GB" dirty="0"/>
              <a:t>in the agent set or state space </a:t>
            </a:r>
            <a:br>
              <a:rPr lang="en-GB" dirty="0"/>
            </a:br>
            <a:r>
              <a:rPr lang="en-GB" dirty="0"/>
              <a:t>➝ potential for efficiency wasted</a:t>
            </a:r>
          </a:p>
        </p:txBody>
      </p:sp>
    </p:spTree>
    <p:extLst>
      <p:ext uri="{BB962C8B-B14F-4D97-AF65-F5344CB8AC3E}">
        <p14:creationId xmlns:p14="http://schemas.microsoft.com/office/powerpoint/2010/main" val="401157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3B5F-4634-7740-97F0-F2C3F7A9D30B}"/>
              </a:ext>
            </a:extLst>
          </p:cNvPr>
          <p:cNvSpPr>
            <a:spLocks noGrp="1"/>
          </p:cNvSpPr>
          <p:nvPr>
            <p:ph type="title"/>
          </p:nvPr>
        </p:nvSpPr>
        <p:spPr/>
        <p:txBody>
          <a:bodyPr/>
          <a:lstStyle/>
          <a:p>
            <a:r>
              <a:rPr lang="en-GB" dirty="0"/>
              <a:t>Outline: Decision Making – Extensions </a:t>
            </a:r>
          </a:p>
        </p:txBody>
      </p:sp>
      <p:sp>
        <p:nvSpPr>
          <p:cNvPr id="3" name="Content Placeholder 2">
            <a:extLst>
              <a:ext uri="{FF2B5EF4-FFF2-40B4-BE49-F238E27FC236}">
                <a16:creationId xmlns:a16="http://schemas.microsoft.com/office/drawing/2014/main" id="{CBB804D0-6D33-6646-8D53-360A5884CD26}"/>
              </a:ext>
            </a:extLst>
          </p:cNvPr>
          <p:cNvSpPr>
            <a:spLocks noGrp="1"/>
          </p:cNvSpPr>
          <p:nvPr>
            <p:ph idx="1"/>
          </p:nvPr>
        </p:nvSpPr>
        <p:spPr/>
        <p:txBody>
          <a:bodyPr>
            <a:normAutofit/>
          </a:bodyPr>
          <a:lstStyle/>
          <a:p>
            <a:pPr marL="0" indent="0">
              <a:buNone/>
            </a:pPr>
            <a:r>
              <a:rPr lang="en-GB" i="1" dirty="0"/>
              <a:t>Partially Observable Markov Decision Process (POMDP)</a:t>
            </a:r>
          </a:p>
          <a:p>
            <a:pPr lvl="1"/>
            <a:r>
              <a:rPr lang="en-GB" dirty="0"/>
              <a:t>POMDP agent, belief state, belief MDP</a:t>
            </a:r>
          </a:p>
          <a:p>
            <a:pPr lvl="1"/>
            <a:r>
              <a:rPr lang="en-GB" dirty="0"/>
              <a:t>Conditional plans, value iteration</a:t>
            </a:r>
          </a:p>
          <a:p>
            <a:pPr marL="0" indent="0">
              <a:buNone/>
            </a:pPr>
            <a:r>
              <a:rPr lang="en-GB" i="1" dirty="0"/>
              <a:t>Decentralised POMDP (Dec-POMDP)</a:t>
            </a:r>
          </a:p>
          <a:p>
            <a:pPr lvl="1"/>
            <a:r>
              <a:rPr lang="en-GB" dirty="0"/>
              <a:t>Dec-POMDP, local policy, joint policy, value function</a:t>
            </a:r>
          </a:p>
          <a:p>
            <a:pPr lvl="1"/>
            <a:r>
              <a:rPr lang="en-GB" dirty="0"/>
              <a:t>Communication, full observability, Dec-MDP</a:t>
            </a:r>
          </a:p>
          <a:p>
            <a:pPr lvl="1"/>
            <a:r>
              <a:rPr lang="en-GB" dirty="0"/>
              <a:t>Solutions for finite, infinite, indefinite horizon</a:t>
            </a:r>
          </a:p>
          <a:p>
            <a:endParaRPr lang="en-GB" dirty="0"/>
          </a:p>
          <a:p>
            <a:pPr marL="0" indent="0" algn="ctr">
              <a:buNone/>
            </a:pPr>
            <a:r>
              <a:rPr lang="en-GB" dirty="0">
                <a:solidFill>
                  <a:schemeClr val="accent1"/>
                </a:solidFill>
              </a:rPr>
              <a:t>⟹ Next: Decision Making – Structure </a:t>
            </a:r>
          </a:p>
          <a:p>
            <a:pPr marL="0" indent="0">
              <a:buNone/>
            </a:pPr>
            <a:endParaRPr lang="en-GB" dirty="0"/>
          </a:p>
          <a:p>
            <a:pPr lvl="1"/>
            <a:endParaRPr lang="en-GB" dirty="0"/>
          </a:p>
        </p:txBody>
      </p:sp>
      <p:sp>
        <p:nvSpPr>
          <p:cNvPr id="5" name="Date Placeholder 4">
            <a:extLst>
              <a:ext uri="{FF2B5EF4-FFF2-40B4-BE49-F238E27FC236}">
                <a16:creationId xmlns:a16="http://schemas.microsoft.com/office/drawing/2014/main" id="{7121A1A0-9561-8143-822C-0373460AC8A4}"/>
              </a:ext>
            </a:extLst>
          </p:cNvPr>
          <p:cNvSpPr>
            <a:spLocks noGrp="1"/>
          </p:cNvSpPr>
          <p:nvPr>
            <p:ph type="dt" sz="half" idx="2"/>
          </p:nvPr>
        </p:nvSpPr>
        <p:spPr/>
        <p:txBody>
          <a:bodyPr/>
          <a:lstStyle/>
          <a:p>
            <a:r>
              <a:rPr lang="de-DE"/>
              <a:t>Decision Extensions</a:t>
            </a:r>
            <a:endParaRPr lang="de-DE" dirty="0"/>
          </a:p>
        </p:txBody>
      </p:sp>
      <p:sp>
        <p:nvSpPr>
          <p:cNvPr id="6" name="Footer Placeholder 5">
            <a:extLst>
              <a:ext uri="{FF2B5EF4-FFF2-40B4-BE49-F238E27FC236}">
                <a16:creationId xmlns:a16="http://schemas.microsoft.com/office/drawing/2014/main" id="{269074A5-39A7-1DA6-A21B-C8CADA835036}"/>
              </a:ext>
            </a:extLst>
          </p:cNvPr>
          <p:cNvSpPr>
            <a:spLocks noGrp="1"/>
          </p:cNvSpPr>
          <p:nvPr>
            <p:ph type="ftr" sz="quarter" idx="3"/>
          </p:nvPr>
        </p:nvSpPr>
        <p:spPr/>
        <p:txBody>
          <a:bodyPr/>
          <a:lstStyle/>
          <a:p>
            <a:r>
              <a:rPr lang="en-GB"/>
              <a:t>T. Braun - APA</a:t>
            </a:r>
          </a:p>
        </p:txBody>
      </p:sp>
      <p:sp>
        <p:nvSpPr>
          <p:cNvPr id="4" name="Slide Number Placeholder 3">
            <a:extLst>
              <a:ext uri="{FF2B5EF4-FFF2-40B4-BE49-F238E27FC236}">
                <a16:creationId xmlns:a16="http://schemas.microsoft.com/office/drawing/2014/main" id="{3D34993B-A573-1C49-9856-1BE419581F1E}"/>
              </a:ext>
            </a:extLst>
          </p:cNvPr>
          <p:cNvSpPr>
            <a:spLocks noGrp="1"/>
          </p:cNvSpPr>
          <p:nvPr>
            <p:ph type="sldNum" sz="quarter" idx="4"/>
          </p:nvPr>
        </p:nvSpPr>
        <p:spPr/>
        <p:txBody>
          <a:bodyPr/>
          <a:lstStyle/>
          <a:p>
            <a:fld id="{67C9959E-8E6B-B04C-9955-EA096F41CA7A}" type="slidenum">
              <a:rPr lang="en-GB" smtClean="0"/>
              <a:t>57</a:t>
            </a:fld>
            <a:endParaRPr lang="en-GB"/>
          </a:p>
        </p:txBody>
      </p:sp>
    </p:spTree>
    <p:extLst>
      <p:ext uri="{BB962C8B-B14F-4D97-AF65-F5344CB8AC3E}">
        <p14:creationId xmlns:p14="http://schemas.microsoft.com/office/powerpoint/2010/main" val="255672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altLang="zh-CN"/>
              <a:t>Decision cycle of a POMDP agent </a:t>
            </a:r>
            <a:endParaRPr lang="en-US" altLang="zh-CN" dirty="0"/>
          </a:p>
        </p:txBody>
      </p:sp>
      <mc:AlternateContent xmlns:mc="http://schemas.openxmlformats.org/markup-compatibility/2006" xmlns:a14="http://schemas.microsoft.com/office/drawing/2010/main">
        <mc:Choice Requires="a14">
          <p:sp>
            <p:nvSpPr>
              <p:cNvPr id="106498" name="Rectangle 3"/>
              <p:cNvSpPr>
                <a:spLocks noGrp="1" noChangeArrowheads="1"/>
              </p:cNvSpPr>
              <p:nvPr>
                <p:ph idx="1"/>
              </p:nvPr>
            </p:nvSpPr>
            <p:spPr/>
            <p:txBody>
              <a:bodyPr>
                <a:normAutofit/>
              </a:bodyPr>
              <a:lstStyle/>
              <a:p>
                <a:r>
                  <a:rPr lang="en-US" altLang="zh-CN" dirty="0"/>
                  <a:t>Given the current belief state </a:t>
                </a:r>
                <a14:m>
                  <m:oMath xmlns:m="http://schemas.openxmlformats.org/officeDocument/2006/math">
                    <m:r>
                      <a:rPr lang="en-US" altLang="zh-CN" i="1" dirty="0" smtClean="0">
                        <a:solidFill>
                          <a:schemeClr val="bg2"/>
                        </a:solidFill>
                        <a:latin typeface="Cambria Math" panose="02040503050406030204" pitchFamily="18" charset="0"/>
                      </a:rPr>
                      <m:t>𝑏</m:t>
                    </m:r>
                  </m:oMath>
                </a14:m>
                <a:r>
                  <a:rPr lang="en-US" altLang="zh-CN" dirty="0"/>
                  <a:t> and a policy </a:t>
                </a:r>
                <a14:m>
                  <m:oMath xmlns:m="http://schemas.openxmlformats.org/officeDocument/2006/math">
                    <m:r>
                      <a:rPr lang="de-DE" altLang="zh-CN" i="1">
                        <a:solidFill>
                          <a:schemeClr val="bg2"/>
                        </a:solidFill>
                        <a:latin typeface="Cambria Math" panose="02040503050406030204" pitchFamily="18" charset="0"/>
                        <a:ea typeface="Cambria Math" panose="02040503050406030204" pitchFamily="18" charset="0"/>
                      </a:rPr>
                      <m:t>𝜋</m:t>
                    </m:r>
                  </m:oMath>
                </a14:m>
                <a:r>
                  <a:rPr lang="en-US" altLang="zh-CN" dirty="0"/>
                  <a:t>, execute the action </a:t>
                </a:r>
                <a:br>
                  <a:rPr lang="en-US" altLang="zh-CN" dirty="0"/>
                </a:br>
                <a14:m>
                  <m:oMath xmlns:m="http://schemas.openxmlformats.org/officeDocument/2006/math">
                    <m:r>
                      <a:rPr lang="de-DE" altLang="zh-CN" b="0" i="1" smtClean="0">
                        <a:solidFill>
                          <a:schemeClr val="bg2"/>
                        </a:solidFill>
                        <a:latin typeface="Cambria Math" panose="02040503050406030204" pitchFamily="18" charset="0"/>
                      </a:rPr>
                      <m:t>𝑎</m:t>
                    </m:r>
                    <m:r>
                      <a:rPr lang="de-DE" altLang="zh-CN" b="0" i="1" smtClean="0">
                        <a:solidFill>
                          <a:schemeClr val="bg2"/>
                        </a:solidFill>
                        <a:latin typeface="Cambria Math" panose="02040503050406030204" pitchFamily="18" charset="0"/>
                      </a:rPr>
                      <m:t>=</m:t>
                    </m:r>
                    <m:r>
                      <a:rPr lang="de-DE" altLang="zh-CN" i="1">
                        <a:solidFill>
                          <a:schemeClr val="bg2"/>
                        </a:solidFill>
                        <a:latin typeface="Cambria Math" panose="02040503050406030204" pitchFamily="18" charset="0"/>
                        <a:ea typeface="Cambria Math" panose="02040503050406030204" pitchFamily="18" charset="0"/>
                      </a:rPr>
                      <m:t>𝜋</m:t>
                    </m:r>
                    <m:d>
                      <m:dPr>
                        <m:ctrlPr>
                          <a:rPr lang="de-DE" altLang="zh-CN" b="0" i="1" smtClean="0">
                            <a:solidFill>
                              <a:schemeClr val="bg2"/>
                            </a:solidFill>
                            <a:latin typeface="Cambria Math" panose="02040503050406030204" pitchFamily="18" charset="0"/>
                            <a:ea typeface="Cambria Math" panose="02040503050406030204" pitchFamily="18" charset="0"/>
                          </a:rPr>
                        </m:ctrlPr>
                      </m:dPr>
                      <m:e>
                        <m:r>
                          <a:rPr lang="de-DE" altLang="zh-CN" b="0" i="1" smtClean="0">
                            <a:solidFill>
                              <a:schemeClr val="bg2"/>
                            </a:solidFill>
                            <a:latin typeface="Cambria Math" panose="02040503050406030204" pitchFamily="18" charset="0"/>
                            <a:ea typeface="Cambria Math" panose="02040503050406030204" pitchFamily="18" charset="0"/>
                          </a:rPr>
                          <m:t>𝑏</m:t>
                        </m:r>
                      </m:e>
                    </m:d>
                  </m:oMath>
                </a14:m>
                <a:endParaRPr lang="en-US" altLang="zh-CN" dirty="0"/>
              </a:p>
              <a:p>
                <a:r>
                  <a:rPr lang="en-US" altLang="zh-CN" dirty="0"/>
                  <a:t>Receive observation </a:t>
                </a:r>
                <a14:m>
                  <m:oMath xmlns:m="http://schemas.openxmlformats.org/officeDocument/2006/math">
                    <m:r>
                      <a:rPr lang="en-US" altLang="zh-CN" i="1" dirty="0" smtClean="0">
                        <a:solidFill>
                          <a:schemeClr val="bg2"/>
                        </a:solidFill>
                        <a:latin typeface="Cambria Math" panose="02040503050406030204" pitchFamily="18" charset="0"/>
                      </a:rPr>
                      <m:t>𝑜</m:t>
                    </m:r>
                  </m:oMath>
                </a14:m>
                <a:endParaRPr lang="en-US" altLang="zh-CN" dirty="0"/>
              </a:p>
              <a:p>
                <a:r>
                  <a:rPr lang="en-US" altLang="zh-CN" dirty="0"/>
                  <a:t>Set the current belief state to </a:t>
                </a:r>
                <a14:m>
                  <m:oMath xmlns:m="http://schemas.openxmlformats.org/officeDocument/2006/math">
                    <m:r>
                      <a:rPr lang="en-US" altLang="zh-CN" i="1" dirty="0" smtClean="0">
                        <a:solidFill>
                          <a:schemeClr val="bg2"/>
                        </a:solidFill>
                        <a:latin typeface="Cambria Math" panose="02040503050406030204" pitchFamily="18" charset="0"/>
                      </a:rPr>
                      <m:t>𝑆𝐸</m:t>
                    </m:r>
                    <m:d>
                      <m:dPr>
                        <m:ctrlPr>
                          <a:rPr lang="en-US" altLang="zh-CN" i="1" dirty="0" smtClean="0">
                            <a:solidFill>
                              <a:schemeClr val="bg2"/>
                            </a:solidFill>
                            <a:latin typeface="Cambria Math" panose="02040503050406030204" pitchFamily="18" charset="0"/>
                          </a:rPr>
                        </m:ctrlPr>
                      </m:dPr>
                      <m:e>
                        <m:r>
                          <a:rPr lang="en-US" altLang="zh-CN" i="1" dirty="0" err="1" smtClean="0">
                            <a:solidFill>
                              <a:schemeClr val="bg2"/>
                            </a:solidFill>
                            <a:latin typeface="Cambria Math" panose="02040503050406030204" pitchFamily="18" charset="0"/>
                          </a:rPr>
                          <m:t>𝑏</m:t>
                        </m:r>
                        <m:r>
                          <a:rPr lang="en-US" altLang="zh-CN" i="1" dirty="0" err="1" smtClean="0">
                            <a:solidFill>
                              <a:schemeClr val="bg2"/>
                            </a:solidFill>
                            <a:latin typeface="Cambria Math" panose="02040503050406030204" pitchFamily="18" charset="0"/>
                          </a:rPr>
                          <m:t>,</m:t>
                        </m:r>
                        <m:r>
                          <a:rPr lang="en-US" altLang="zh-CN" i="1" dirty="0" err="1" smtClean="0">
                            <a:solidFill>
                              <a:schemeClr val="bg2"/>
                            </a:solidFill>
                            <a:latin typeface="Cambria Math" panose="02040503050406030204" pitchFamily="18" charset="0"/>
                          </a:rPr>
                          <m:t>𝑎</m:t>
                        </m:r>
                        <m:r>
                          <a:rPr lang="en-US" altLang="zh-CN" i="1" dirty="0" err="1" smtClean="0">
                            <a:solidFill>
                              <a:schemeClr val="bg2"/>
                            </a:solidFill>
                            <a:latin typeface="Cambria Math" panose="02040503050406030204" pitchFamily="18" charset="0"/>
                          </a:rPr>
                          <m:t>,</m:t>
                        </m:r>
                        <m:r>
                          <a:rPr lang="en-US" altLang="zh-CN" i="1" dirty="0" err="1" smtClean="0">
                            <a:solidFill>
                              <a:schemeClr val="bg2"/>
                            </a:solidFill>
                            <a:latin typeface="Cambria Math" panose="02040503050406030204" pitchFamily="18" charset="0"/>
                          </a:rPr>
                          <m:t>𝑜</m:t>
                        </m:r>
                      </m:e>
                    </m:d>
                  </m:oMath>
                </a14:m>
                <a:r>
                  <a:rPr lang="en-US" altLang="zh-CN" dirty="0"/>
                  <a:t> and repeat </a:t>
                </a:r>
              </a:p>
              <a:p>
                <a:pPr lvl="1"/>
                <a:r>
                  <a:rPr lang="en-US" altLang="zh-CN" dirty="0"/>
                  <a:t>SE = State Estimation</a:t>
                </a:r>
              </a:p>
            </p:txBody>
          </p:sp>
        </mc:Choice>
        <mc:Fallback xmlns="">
          <p:sp>
            <p:nvSpPr>
              <p:cNvPr id="106498" name="Rectangle 3"/>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6CD2E857-F17D-4D4D-8B05-0AA7D0D1CD88}"/>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802C9527-D636-A8F8-7BE0-4E92F905B866}"/>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53F4CBBC-8886-7A4D-8050-2C55921EF6A7}"/>
              </a:ext>
            </a:extLst>
          </p:cNvPr>
          <p:cNvSpPr>
            <a:spLocks noGrp="1"/>
          </p:cNvSpPr>
          <p:nvPr>
            <p:ph type="sldNum" sz="quarter" idx="4"/>
          </p:nvPr>
        </p:nvSpPr>
        <p:spPr/>
        <p:txBody>
          <a:bodyPr/>
          <a:lstStyle/>
          <a:p>
            <a:fld id="{8077513E-630B-6E40-977F-70BD54E2A5D3}" type="slidenum">
              <a:rPr lang="de-DE" smtClean="0"/>
              <a:pPr/>
              <a:t>6</a:t>
            </a:fld>
            <a:endParaRPr lang="de-DE"/>
          </a:p>
        </p:txBody>
      </p:sp>
      <p:grpSp>
        <p:nvGrpSpPr>
          <p:cNvPr id="49" name="Group 48">
            <a:extLst>
              <a:ext uri="{FF2B5EF4-FFF2-40B4-BE49-F238E27FC236}">
                <a16:creationId xmlns:a16="http://schemas.microsoft.com/office/drawing/2014/main" id="{D1F8AF18-6411-1A49-A57C-2BAC77FB2020}"/>
              </a:ext>
            </a:extLst>
          </p:cNvPr>
          <p:cNvGrpSpPr/>
          <p:nvPr/>
        </p:nvGrpSpPr>
        <p:grpSpPr>
          <a:xfrm>
            <a:off x="3025574" y="3913968"/>
            <a:ext cx="5095988" cy="1991946"/>
            <a:chOff x="2072846" y="1584961"/>
            <a:chExt cx="5095988" cy="1991946"/>
          </a:xfrm>
        </p:grpSpPr>
        <p:sp>
          <p:nvSpPr>
            <p:cNvPr id="106500" name="Rectangle 6"/>
            <p:cNvSpPr>
              <a:spLocks noChangeArrowheads="1"/>
            </p:cNvSpPr>
            <p:nvPr/>
          </p:nvSpPr>
          <p:spPr bwMode="auto">
            <a:xfrm>
              <a:off x="3440548" y="2225040"/>
              <a:ext cx="2840182" cy="135186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endParaRPr lang="zh-CN" altLang="en-US">
                <a:solidFill>
                  <a:srgbClr val="000000"/>
                </a:solidFill>
                <a:cs typeface="SimSun" charset="0"/>
              </a:endParaRPr>
            </a:p>
          </p:txBody>
        </p:sp>
        <p:sp>
          <p:nvSpPr>
            <p:cNvPr id="106501" name="Rectangle 7"/>
            <p:cNvSpPr>
              <a:spLocks noChangeArrowheads="1"/>
            </p:cNvSpPr>
            <p:nvPr/>
          </p:nvSpPr>
          <p:spPr bwMode="auto">
            <a:xfrm>
              <a:off x="3992060" y="2587268"/>
              <a:ext cx="402674" cy="369332"/>
            </a:xfrm>
            <a:prstGeom prst="rect">
              <a:avLst/>
            </a:prstGeom>
            <a:solidFill>
              <a:schemeClr val="bg1"/>
            </a:solidFill>
            <a:ln w="9525">
              <a:solidFill>
                <a:schemeClr val="bg2"/>
              </a:solidFill>
              <a:miter lim="800000"/>
              <a:headEnd/>
              <a:tailEnd/>
            </a:ln>
          </p:spPr>
          <p:txBody>
            <a:bodyPr wrap="square" anchor="ctr">
              <a:spAutoFit/>
            </a:bodyPr>
            <a:lstStyle/>
            <a:p>
              <a:pPr algn="ctr" eaLnBrk="1" hangingPunct="1"/>
              <a:r>
                <a:rPr lang="en-US" altLang="zh-CN" dirty="0">
                  <a:solidFill>
                    <a:schemeClr val="bg2"/>
                  </a:solidFill>
                  <a:cs typeface="SimSun" charset="0"/>
                </a:rPr>
                <a:t>SE</a:t>
              </a:r>
            </a:p>
          </p:txBody>
        </p:sp>
        <mc:AlternateContent xmlns:mc="http://schemas.openxmlformats.org/markup-compatibility/2006" xmlns:a14="http://schemas.microsoft.com/office/drawing/2010/main">
          <mc:Choice Requires="a14">
            <p:sp>
              <p:nvSpPr>
                <p:cNvPr id="106502" name="Rectangle 9"/>
                <p:cNvSpPr>
                  <a:spLocks noChangeArrowheads="1"/>
                </p:cNvSpPr>
                <p:nvPr/>
              </p:nvSpPr>
              <p:spPr bwMode="auto">
                <a:xfrm>
                  <a:off x="5418477" y="2587268"/>
                  <a:ext cx="378757" cy="369332"/>
                </a:xfrm>
                <a:prstGeom prst="rect">
                  <a:avLst/>
                </a:prstGeom>
                <a:solidFill>
                  <a:schemeClr val="bg1"/>
                </a:solidFill>
                <a:ln w="9525">
                  <a:solidFill>
                    <a:schemeClr val="bg2"/>
                  </a:solidFill>
                  <a:miter lim="800000"/>
                  <a:headEnd/>
                  <a:tailEnd/>
                </a:ln>
              </p:spPr>
              <p:txBody>
                <a:bodyPr wrap="none" anchor="ctr">
                  <a:spAutoFit/>
                </a:bodyPr>
                <a:lstStyle/>
                <a:p>
                  <a:pPr algn="ctr" eaLnBrk="1" hangingPunct="1"/>
                  <a14:m>
                    <m:oMathPara xmlns:m="http://schemas.openxmlformats.org/officeDocument/2006/math">
                      <m:oMathParaPr>
                        <m:jc m:val="center"/>
                      </m:oMathParaPr>
                      <m:oMath xmlns:m="http://schemas.openxmlformats.org/officeDocument/2006/math">
                        <m:r>
                          <a:rPr lang="zh-CN" altLang="en-US" i="1">
                            <a:solidFill>
                              <a:schemeClr val="bg2"/>
                            </a:solidFill>
                            <a:latin typeface="Cambria Math" panose="02040503050406030204" pitchFamily="18" charset="0"/>
                            <a:cs typeface="SimSun" charset="0"/>
                          </a:rPr>
                          <m:t>𝜋</m:t>
                        </m:r>
                      </m:oMath>
                    </m:oMathPara>
                  </a14:m>
                  <a:endParaRPr lang="zh-CN" altLang="en-US" dirty="0">
                    <a:solidFill>
                      <a:schemeClr val="bg2"/>
                    </a:solidFill>
                    <a:cs typeface="SimSun" charset="0"/>
                  </a:endParaRPr>
                </a:p>
              </p:txBody>
            </p:sp>
          </mc:Choice>
          <mc:Fallback xmlns="">
            <p:sp>
              <p:nvSpPr>
                <p:cNvPr id="106502" name="Rectangle 9"/>
                <p:cNvSpPr>
                  <a:spLocks noRot="1" noChangeAspect="1" noMove="1" noResize="1" noEditPoints="1" noAdjustHandles="1" noChangeArrowheads="1" noChangeShapeType="1" noTextEdit="1"/>
                </p:cNvSpPr>
                <p:nvPr/>
              </p:nvSpPr>
              <p:spPr bwMode="auto">
                <a:xfrm>
                  <a:off x="5418477" y="2587268"/>
                  <a:ext cx="378757" cy="369332"/>
                </a:xfrm>
                <a:prstGeom prst="rect">
                  <a:avLst/>
                </a:prstGeom>
                <a:blipFill>
                  <a:blip r:embed="rId4"/>
                  <a:stretch>
                    <a:fillRect/>
                  </a:stretch>
                </a:blipFill>
                <a:ln w="9525">
                  <a:solidFill>
                    <a:schemeClr val="bg2"/>
                  </a:solidFill>
                  <a:miter lim="800000"/>
                  <a:headEnd/>
                  <a:tailEnd/>
                </a:ln>
              </p:spPr>
              <p:txBody>
                <a:bodyPr/>
                <a:lstStyle/>
                <a:p>
                  <a:r>
                    <a:rPr lang="en-GB">
                      <a:noFill/>
                    </a:rPr>
                    <a:t> </a:t>
                  </a:r>
                </a:p>
              </p:txBody>
            </p:sp>
          </mc:Fallback>
        </mc:AlternateContent>
        <p:sp>
          <p:nvSpPr>
            <p:cNvPr id="106504" name="Text Box 11"/>
            <p:cNvSpPr txBox="1">
              <a:spLocks noChangeArrowheads="1"/>
            </p:cNvSpPr>
            <p:nvPr/>
          </p:nvSpPr>
          <p:spPr bwMode="auto">
            <a:xfrm>
              <a:off x="4517032" y="3240357"/>
              <a:ext cx="685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en-US" altLang="zh-CN" sz="1600" i="0" dirty="0">
                  <a:solidFill>
                    <a:schemeClr val="bg1"/>
                  </a:solidFill>
                  <a:latin typeface="+mn-lt"/>
                  <a:cs typeface="SimSun" charset="0"/>
                </a:rPr>
                <a:t>Agent</a:t>
              </a:r>
            </a:p>
          </p:txBody>
        </p:sp>
        <p:sp>
          <p:nvSpPr>
            <p:cNvPr id="106505" name="Oval 12"/>
            <p:cNvSpPr>
              <a:spLocks noChangeArrowheads="1"/>
            </p:cNvSpPr>
            <p:nvPr/>
          </p:nvSpPr>
          <p:spPr bwMode="auto">
            <a:xfrm>
              <a:off x="4198156" y="1584961"/>
              <a:ext cx="1371600" cy="457200"/>
            </a:xfrm>
            <a:prstGeom prst="ellipse">
              <a:avLst/>
            </a:prstGeom>
            <a:noFill/>
            <a:ln w="28575">
              <a:solidFill>
                <a:schemeClr val="accent5"/>
              </a:solidFill>
              <a:round/>
              <a:headEnd/>
              <a:tailEnd/>
            </a:ln>
          </p:spPr>
          <p:txBody>
            <a:bodyPr wrap="none" anchor="ctr"/>
            <a:lstStyle/>
            <a:p>
              <a:pPr algn="ctr" eaLnBrk="1" hangingPunct="1"/>
              <a:r>
                <a:rPr lang="en-US" altLang="zh-CN" dirty="0">
                  <a:solidFill>
                    <a:schemeClr val="accent5"/>
                  </a:solidFill>
                  <a:cs typeface="SimSun" charset="0"/>
                </a:rPr>
                <a:t>World</a:t>
              </a:r>
            </a:p>
          </p:txBody>
        </p:sp>
        <mc:AlternateContent xmlns:mc="http://schemas.openxmlformats.org/markup-compatibility/2006" xmlns:a14="http://schemas.microsoft.com/office/drawing/2010/main">
          <mc:Choice Requires="a14">
            <p:sp>
              <p:nvSpPr>
                <p:cNvPr id="106513" name="Text Box 20"/>
                <p:cNvSpPr txBox="1">
                  <a:spLocks noChangeArrowheads="1"/>
                </p:cNvSpPr>
                <p:nvPr/>
              </p:nvSpPr>
              <p:spPr bwMode="auto">
                <a:xfrm>
                  <a:off x="2072846" y="1813559"/>
                  <a:ext cx="1666199" cy="40011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ct val="50000"/>
                    </a:spcBef>
                  </a:pPr>
                  <a:r>
                    <a:rPr lang="en-US" altLang="zh-CN" sz="2000" i="0" dirty="0">
                      <a:solidFill>
                        <a:schemeClr val="bg2"/>
                      </a:solidFill>
                      <a:latin typeface="+mn-lt"/>
                      <a:cs typeface="SimSun" charset="0"/>
                    </a:rPr>
                    <a:t>Observation </a:t>
                  </a:r>
                  <a14:m>
                    <m:oMath xmlns:m="http://schemas.openxmlformats.org/officeDocument/2006/math">
                      <m:r>
                        <a:rPr lang="de-DE" altLang="zh-CN" sz="2000">
                          <a:solidFill>
                            <a:schemeClr val="bg2"/>
                          </a:solidFill>
                          <a:latin typeface="Cambria Math" panose="02040503050406030204" pitchFamily="18" charset="0"/>
                        </a:rPr>
                        <m:t>𝑜</m:t>
                      </m:r>
                    </m:oMath>
                  </a14:m>
                  <a:endParaRPr lang="en-US" altLang="zh-CN" sz="2000" i="0" dirty="0">
                    <a:solidFill>
                      <a:schemeClr val="bg2"/>
                    </a:solidFill>
                    <a:latin typeface="+mn-lt"/>
                    <a:cs typeface="SimSun" charset="0"/>
                  </a:endParaRPr>
                </a:p>
              </p:txBody>
            </p:sp>
          </mc:Choice>
          <mc:Fallback xmlns="">
            <p:sp>
              <p:nvSpPr>
                <p:cNvPr id="106513" name="Text Box 20"/>
                <p:cNvSpPr txBox="1">
                  <a:spLocks noRot="1" noChangeAspect="1" noMove="1" noResize="1" noEditPoints="1" noAdjustHandles="1" noChangeArrowheads="1" noChangeShapeType="1" noTextEdit="1"/>
                </p:cNvSpPr>
                <p:nvPr/>
              </p:nvSpPr>
              <p:spPr bwMode="auto">
                <a:xfrm>
                  <a:off x="2072846" y="1813559"/>
                  <a:ext cx="1666199" cy="400110"/>
                </a:xfrm>
                <a:prstGeom prst="rect">
                  <a:avLst/>
                </a:prstGeom>
                <a:blipFill>
                  <a:blip r:embed="rId5"/>
                  <a:stretch>
                    <a:fillRect l="-3788" t="-9677" b="-25806"/>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514" name="Text Box 21"/>
                <p:cNvSpPr txBox="1">
                  <a:spLocks noChangeArrowheads="1"/>
                </p:cNvSpPr>
                <p:nvPr/>
              </p:nvSpPr>
              <p:spPr bwMode="auto">
                <a:xfrm>
                  <a:off x="6086486" y="1813559"/>
                  <a:ext cx="1082348" cy="400110"/>
                </a:xfrm>
                <a:prstGeom prst="rect">
                  <a:avLst/>
                </a:prstGeom>
                <a:noFill/>
                <a:ln>
                  <a:noFill/>
                </a:ln>
                <a:extLst>
                  <a:ext uri="{91240B29-F687-4f45-9708-019B960494DF}">
                    <a14:hiddenLine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ct val="50000"/>
                    </a:spcBef>
                  </a:pPr>
                  <a:r>
                    <a:rPr lang="en-US" altLang="zh-CN" sz="2000" i="0" dirty="0">
                      <a:solidFill>
                        <a:schemeClr val="bg2"/>
                      </a:solidFill>
                      <a:latin typeface="+mn-lt"/>
                      <a:cs typeface="SimSun" charset="0"/>
                    </a:rPr>
                    <a:t>Action </a:t>
                  </a:r>
                  <a14:m>
                    <m:oMath xmlns:m="http://schemas.openxmlformats.org/officeDocument/2006/math">
                      <m:r>
                        <a:rPr lang="de-DE" altLang="zh-CN" sz="2000">
                          <a:solidFill>
                            <a:schemeClr val="bg2"/>
                          </a:solidFill>
                          <a:latin typeface="Cambria Math" panose="02040503050406030204" pitchFamily="18" charset="0"/>
                        </a:rPr>
                        <m:t>𝑎</m:t>
                      </m:r>
                    </m:oMath>
                  </a14:m>
                  <a:endParaRPr lang="en-US" altLang="zh-CN" sz="2000" i="0" dirty="0">
                    <a:solidFill>
                      <a:schemeClr val="bg2"/>
                    </a:solidFill>
                    <a:latin typeface="+mn-lt"/>
                    <a:cs typeface="SimSun" charset="0"/>
                  </a:endParaRPr>
                </a:p>
              </p:txBody>
            </p:sp>
          </mc:Choice>
          <mc:Fallback xmlns="">
            <p:sp>
              <p:nvSpPr>
                <p:cNvPr id="106514" name="Text Box 21"/>
                <p:cNvSpPr txBox="1">
                  <a:spLocks noRot="1" noChangeAspect="1" noMove="1" noResize="1" noEditPoints="1" noAdjustHandles="1" noChangeArrowheads="1" noChangeShapeType="1" noTextEdit="1"/>
                </p:cNvSpPr>
                <p:nvPr/>
              </p:nvSpPr>
              <p:spPr bwMode="auto">
                <a:xfrm>
                  <a:off x="6086486" y="1813559"/>
                  <a:ext cx="1082348" cy="400110"/>
                </a:xfrm>
                <a:prstGeom prst="rect">
                  <a:avLst/>
                </a:prstGeom>
                <a:blipFill>
                  <a:blip r:embed="rId6"/>
                  <a:stretch>
                    <a:fillRect l="-5814" t="-9677" b="-25806"/>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523" name="Text Box 30"/>
                <p:cNvSpPr txBox="1">
                  <a:spLocks noChangeArrowheads="1"/>
                </p:cNvSpPr>
                <p:nvPr/>
              </p:nvSpPr>
              <p:spPr bwMode="auto">
                <a:xfrm>
                  <a:off x="4716106" y="2343686"/>
                  <a:ext cx="380999" cy="338554"/>
                </a:xfrm>
                <a:prstGeom prst="rect">
                  <a:avLst/>
                </a:prstGeom>
                <a:solidFill>
                  <a:schemeClr val="accent1">
                    <a:lumMod val="20000"/>
                    <a:lumOff val="80000"/>
                  </a:schemeClr>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Para xmlns:m="http://schemas.openxmlformats.org/officeDocument/2006/math">
                      <m:oMathParaPr>
                        <m:jc m:val="centerGroup"/>
                      </m:oMathParaPr>
                      <m:oMath xmlns:m="http://schemas.openxmlformats.org/officeDocument/2006/math">
                        <m:r>
                          <a:rPr lang="en-US" altLang="zh-CN" sz="1600" dirty="0">
                            <a:solidFill>
                              <a:schemeClr val="bg2"/>
                            </a:solidFill>
                            <a:latin typeface="Cambria Math" panose="02040503050406030204" pitchFamily="18" charset="0"/>
                            <a:cs typeface="SimSun" charset="0"/>
                          </a:rPr>
                          <m:t>𝑏</m:t>
                        </m:r>
                      </m:oMath>
                    </m:oMathPara>
                  </a14:m>
                  <a:endParaRPr lang="en-US" altLang="zh-CN" sz="1600" i="0" dirty="0">
                    <a:latin typeface="+mn-lt"/>
                    <a:cs typeface="SimSun" charset="0"/>
                  </a:endParaRPr>
                </a:p>
              </p:txBody>
            </p:sp>
          </mc:Choice>
          <mc:Fallback xmlns="">
            <p:sp>
              <p:nvSpPr>
                <p:cNvPr id="106523" name="Text Box 30"/>
                <p:cNvSpPr txBox="1">
                  <a:spLocks noRot="1" noChangeAspect="1" noMove="1" noResize="1" noEditPoints="1" noAdjustHandles="1" noChangeArrowheads="1" noChangeShapeType="1" noTextEdit="1"/>
                </p:cNvSpPr>
                <p:nvPr/>
              </p:nvSpPr>
              <p:spPr bwMode="auto">
                <a:xfrm>
                  <a:off x="4716106" y="2343686"/>
                  <a:ext cx="380999" cy="338554"/>
                </a:xfrm>
                <a:prstGeom prst="rect">
                  <a:avLst/>
                </a:prstGeom>
                <a:blipFill>
                  <a:blip r:embed="rId7"/>
                  <a:stretch>
                    <a:fillRect/>
                  </a:stretch>
                </a:blipFill>
                <a:ln>
                  <a:headEnd/>
                  <a:tailEnd/>
                </a:ln>
              </p:spPr>
              <p:txBody>
                <a:bodyPr/>
                <a:lstStyle/>
                <a:p>
                  <a:r>
                    <a:rPr lang="en-GB">
                      <a:noFill/>
                    </a:rPr>
                    <a:t> </a:t>
                  </a:r>
                </a:p>
              </p:txBody>
            </p:sp>
          </mc:Fallback>
        </mc:AlternateContent>
        <p:cxnSp>
          <p:nvCxnSpPr>
            <p:cNvPr id="5" name="Elbow Connector 4">
              <a:extLst>
                <a:ext uri="{FF2B5EF4-FFF2-40B4-BE49-F238E27FC236}">
                  <a16:creationId xmlns:a16="http://schemas.microsoft.com/office/drawing/2014/main" id="{83E987E8-F47B-0643-B112-7F42ADF0C4EF}"/>
                </a:ext>
              </a:extLst>
            </p:cNvPr>
            <p:cNvCxnSpPr>
              <a:cxnSpLocks/>
              <a:stCxn id="106505" idx="2"/>
              <a:endCxn id="106501" idx="1"/>
            </p:cNvCxnSpPr>
            <p:nvPr/>
          </p:nvCxnSpPr>
          <p:spPr>
            <a:xfrm rot="10800000" flipV="1">
              <a:off x="3992060" y="1813560"/>
              <a:ext cx="206096" cy="958373"/>
            </a:xfrm>
            <a:prstGeom prst="bentConnector3">
              <a:avLst>
                <a:gd name="adj1" fmla="val 208678"/>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FC5A33A6-7C41-FE45-85F6-54517CC245F5}"/>
                </a:ext>
              </a:extLst>
            </p:cNvPr>
            <p:cNvCxnSpPr>
              <a:cxnSpLocks/>
              <a:stCxn id="106502" idx="3"/>
              <a:endCxn id="106505" idx="6"/>
            </p:cNvCxnSpPr>
            <p:nvPr/>
          </p:nvCxnSpPr>
          <p:spPr>
            <a:xfrm flipH="1" flipV="1">
              <a:off x="5569756" y="1813561"/>
              <a:ext cx="227478" cy="958373"/>
            </a:xfrm>
            <a:prstGeom prst="bentConnector3">
              <a:avLst>
                <a:gd name="adj1" fmla="val -100493"/>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0D0664E9-A950-F349-AE19-440A944D603B}"/>
                </a:ext>
              </a:extLst>
            </p:cNvPr>
            <p:cNvCxnSpPr>
              <a:cxnSpLocks/>
            </p:cNvCxnSpPr>
            <p:nvPr/>
          </p:nvCxnSpPr>
          <p:spPr>
            <a:xfrm flipH="1">
              <a:off x="3992060" y="2845822"/>
              <a:ext cx="1805174" cy="12700"/>
            </a:xfrm>
            <a:prstGeom prst="bentConnector5">
              <a:avLst>
                <a:gd name="adj1" fmla="val -12664"/>
                <a:gd name="adj2" fmla="val 3254063"/>
                <a:gd name="adj3" fmla="val 112664"/>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617C376-F61C-D148-ACC0-C6D4E67C8B99}"/>
                </a:ext>
              </a:extLst>
            </p:cNvPr>
            <p:cNvCxnSpPr>
              <a:cxnSpLocks/>
              <a:stCxn id="106501" idx="3"/>
              <a:endCxn id="106502" idx="1"/>
            </p:cNvCxnSpPr>
            <p:nvPr/>
          </p:nvCxnSpPr>
          <p:spPr>
            <a:xfrm>
              <a:off x="4394734" y="2771934"/>
              <a:ext cx="1023743"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FDAE9160-AF9F-EB43-98AA-9138FD30999C}"/>
                </a:ext>
              </a:extLst>
            </p:cNvPr>
            <p:cNvCxnSpPr>
              <a:cxnSpLocks/>
            </p:cNvCxnSpPr>
            <p:nvPr/>
          </p:nvCxnSpPr>
          <p:spPr>
            <a:xfrm flipH="1">
              <a:off x="3992060" y="2928950"/>
              <a:ext cx="402674" cy="12700"/>
            </a:xfrm>
            <a:prstGeom prst="bentConnector5">
              <a:avLst>
                <a:gd name="adj1" fmla="val -56770"/>
                <a:gd name="adj2" fmla="val 1254063"/>
                <a:gd name="adj3" fmla="val 13842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9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en-US" altLang="zh-CN" dirty="0"/>
              <a:t>Belief State &amp; Update</a:t>
            </a:r>
          </a:p>
        </p:txBody>
      </p:sp>
      <mc:AlternateContent xmlns:mc="http://schemas.openxmlformats.org/markup-compatibility/2006" xmlns:a14="http://schemas.microsoft.com/office/drawing/2010/main">
        <mc:Choice Requires="a14">
          <p:sp>
            <p:nvSpPr>
              <p:cNvPr id="108546" name="Rectangle 3"/>
              <p:cNvSpPr>
                <a:spLocks noGrp="1" noChangeArrowheads="1"/>
              </p:cNvSpPr>
              <p:nvPr>
                <p:ph idx="1"/>
              </p:nvPr>
            </p:nvSpPr>
            <p:spPr/>
            <p:txBody>
              <a:bodyPr>
                <a:normAutofit/>
              </a:bodyPr>
              <a:lstStyle/>
              <a:p>
                <a:r>
                  <a:rPr lang="en-US" altLang="zh-CN" dirty="0"/>
                  <a:t>Belief state </a:t>
                </a:r>
                <a14:m>
                  <m:oMath xmlns:m="http://schemas.openxmlformats.org/officeDocument/2006/math">
                    <m:r>
                      <a:rPr lang="en-US" altLang="zh-CN" dirty="0" smtClean="0">
                        <a:latin typeface="Cambria Math" panose="02040503050406030204" pitchFamily="18" charset="0"/>
                      </a:rPr>
                      <m:t>𝑏</m:t>
                    </m:r>
                    <m:d>
                      <m:dPr>
                        <m:ctrlPr>
                          <a:rPr lang="en-US" altLang="zh-CN" i="1" dirty="0" smtClean="0">
                            <a:latin typeface="Cambria Math" panose="02040503050406030204" pitchFamily="18" charset="0"/>
                          </a:rPr>
                        </m:ctrlPr>
                      </m:dPr>
                      <m:e>
                        <m:r>
                          <a:rPr lang="en-US" altLang="zh-CN" dirty="0" smtClean="0">
                            <a:latin typeface="Cambria Math" panose="02040503050406030204" pitchFamily="18" charset="0"/>
                          </a:rPr>
                          <m:t>𝑠</m:t>
                        </m:r>
                      </m:e>
                    </m:d>
                  </m:oMath>
                </a14:m>
                <a:r>
                  <a:rPr lang="en-US" altLang="zh-CN" dirty="0"/>
                  <a:t> is the probability assigned to the actual state </a:t>
                </a:r>
                <a14:m>
                  <m:oMath xmlns:m="http://schemas.openxmlformats.org/officeDocument/2006/math">
                    <m:r>
                      <a:rPr lang="en-US" altLang="zh-CN" dirty="0" smtClean="0">
                        <a:latin typeface="Cambria Math" panose="02040503050406030204" pitchFamily="18" charset="0"/>
                      </a:rPr>
                      <m:t>𝑠</m:t>
                    </m:r>
                  </m:oMath>
                </a14:m>
                <a:r>
                  <a:rPr lang="en-US" altLang="zh-CN" dirty="0"/>
                  <a:t> by belief state </a:t>
                </a:r>
                <a14:m>
                  <m:oMath xmlns:m="http://schemas.openxmlformats.org/officeDocument/2006/math">
                    <m:r>
                      <a:rPr lang="en-US" altLang="zh-CN" dirty="0" smtClean="0">
                        <a:latin typeface="Cambria Math" panose="02040503050406030204" pitchFamily="18" charset="0"/>
                      </a:rPr>
                      <m:t>𝑏</m:t>
                    </m:r>
                  </m:oMath>
                </a14:m>
                <a:endParaRPr lang="de-DE" altLang="zh-CN" dirty="0"/>
              </a:p>
              <a:p>
                <a:r>
                  <a:rPr lang="en-US" altLang="zh-CN" dirty="0"/>
                  <a:t>Initial belief state</a:t>
                </a:r>
              </a:p>
              <a:p>
                <a:pPr lvl="1"/>
                <a:r>
                  <a:rPr lang="en-US" altLang="zh-CN" dirty="0"/>
                  <a:t>Probability of </a:t>
                </a:r>
                <a14:m>
                  <m:oMath xmlns:m="http://schemas.openxmlformats.org/officeDocument/2006/math">
                    <m:r>
                      <a:rPr lang="de-DE" altLang="zh-CN" dirty="0">
                        <a:latin typeface="Cambria Math" panose="02040503050406030204" pitchFamily="18" charset="0"/>
                      </a:rPr>
                      <m:t>0</m:t>
                    </m:r>
                  </m:oMath>
                </a14:m>
                <a:r>
                  <a:rPr lang="en-US" altLang="zh-CN" dirty="0"/>
                  <a:t> for terminal states</a:t>
                </a:r>
              </a:p>
              <a:p>
                <a:pPr lvl="1"/>
                <a:r>
                  <a:rPr lang="en-US" altLang="zh-CN" dirty="0"/>
                  <a:t>Uniform distribution for rest </a:t>
                </a:r>
              </a:p>
              <a:p>
                <a:pPr lvl="1"/>
                <a:r>
                  <a:rPr lang="en-US" altLang="zh-CN" dirty="0"/>
                  <a:t>Robot navigation example:</a:t>
                </a:r>
              </a:p>
              <a:p>
                <a:pPr lvl="2"/>
                <a14:m>
                  <m:oMath xmlns:m="http://schemas.openxmlformats.org/officeDocument/2006/math">
                    <m:r>
                      <a:rPr lang="en-US" altLang="zh-CN" dirty="0">
                        <a:latin typeface="Cambria Math" panose="02040503050406030204" pitchFamily="18" charset="0"/>
                      </a:rPr>
                      <m:t>𝑏</m:t>
                    </m:r>
                    <m:r>
                      <a:rPr lang="de-DE" altLang="zh-CN" dirty="0">
                        <a:latin typeface="Cambria Math" panose="02040503050406030204" pitchFamily="18" charset="0"/>
                      </a:rPr>
                      <m:t>=</m:t>
                    </m:r>
                    <m:d>
                      <m:dPr>
                        <m:ctrlPr>
                          <a:rPr lang="de-DE" altLang="zh-CN" i="1" dirty="0">
                            <a:latin typeface="Cambria Math" panose="02040503050406030204" pitchFamily="18" charset="0"/>
                          </a:rPr>
                        </m:ctrlPr>
                      </m:dPr>
                      <m:e>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m:t>
                        </m:r>
                        <m:f>
                          <m:fPr>
                            <m:ctrlPr>
                              <a:rPr lang="de-DE" altLang="zh-CN" i="1" dirty="0">
                                <a:latin typeface="Cambria Math" panose="02040503050406030204" pitchFamily="18" charset="0"/>
                              </a:rPr>
                            </m:ctrlPr>
                          </m:fPr>
                          <m:num>
                            <m:r>
                              <a:rPr lang="de-DE" altLang="zh-CN" dirty="0">
                                <a:latin typeface="Cambria Math" panose="02040503050406030204" pitchFamily="18" charset="0"/>
                              </a:rPr>
                              <m:t>1</m:t>
                            </m:r>
                          </m:num>
                          <m:den>
                            <m:r>
                              <a:rPr lang="de-DE" altLang="zh-CN" dirty="0">
                                <a:latin typeface="Cambria Math" panose="02040503050406030204" pitchFamily="18" charset="0"/>
                              </a:rPr>
                              <m:t>9</m:t>
                            </m:r>
                          </m:den>
                        </m:f>
                        <m:r>
                          <a:rPr lang="de-DE" altLang="zh-CN" dirty="0">
                            <a:latin typeface="Cambria Math" panose="02040503050406030204" pitchFamily="18" charset="0"/>
                          </a:rPr>
                          <m:t>,0,0</m:t>
                        </m:r>
                      </m:e>
                    </m:d>
                  </m:oMath>
                </a14:m>
                <a:endParaRPr lang="en-US" altLang="zh-CN" dirty="0"/>
              </a:p>
              <a:p>
                <a:pPr lvl="3"/>
                <a:endParaRPr lang="en-US" altLang="zh-CN" dirty="0"/>
              </a:p>
            </p:txBody>
          </p:sp>
        </mc:Choice>
        <mc:Fallback xmlns="">
          <p:sp>
            <p:nvSpPr>
              <p:cNvPr id="108546" name="Rectangle 3"/>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D35F7878-FAD7-D742-B377-AFDBB1C132BF}"/>
              </a:ext>
            </a:extLst>
          </p:cNvPr>
          <p:cNvSpPr>
            <a:spLocks noGrp="1"/>
          </p:cNvSpPr>
          <p:nvPr>
            <p:ph type="dt" sz="half" idx="2"/>
          </p:nvPr>
        </p:nvSpPr>
        <p:spPr/>
        <p:txBody>
          <a:bodyPr/>
          <a:lstStyle/>
          <a:p>
            <a:r>
              <a:rPr lang="de-DE"/>
              <a:t>Decision Extensions</a:t>
            </a:r>
            <a:endParaRPr lang="de-DE" dirty="0"/>
          </a:p>
        </p:txBody>
      </p:sp>
      <p:sp>
        <p:nvSpPr>
          <p:cNvPr id="5" name="Footer Placeholder 4">
            <a:extLst>
              <a:ext uri="{FF2B5EF4-FFF2-40B4-BE49-F238E27FC236}">
                <a16:creationId xmlns:a16="http://schemas.microsoft.com/office/drawing/2014/main" id="{1771C337-E72F-EBB9-9F70-27E5952E3CB5}"/>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81185B0E-589D-4C40-B1D8-F6700A42E09A}"/>
              </a:ext>
            </a:extLst>
          </p:cNvPr>
          <p:cNvSpPr>
            <a:spLocks noGrp="1"/>
          </p:cNvSpPr>
          <p:nvPr>
            <p:ph type="sldNum" sz="quarter" idx="4"/>
          </p:nvPr>
        </p:nvSpPr>
        <p:spPr/>
        <p:txBody>
          <a:bodyPr/>
          <a:lstStyle/>
          <a:p>
            <a:fld id="{D775CDE1-6279-D04C-BBD3-C28256CBA5D4}" type="slidenum">
              <a:rPr lang="de-DE" smtClean="0"/>
              <a:pPr/>
              <a:t>7</a:t>
            </a:fld>
            <a:endParaRPr lang="de-DE"/>
          </a:p>
        </p:txBody>
      </p:sp>
      <p:grpSp>
        <p:nvGrpSpPr>
          <p:cNvPr id="4" name="Group 3">
            <a:extLst>
              <a:ext uri="{FF2B5EF4-FFF2-40B4-BE49-F238E27FC236}">
                <a16:creationId xmlns:a16="http://schemas.microsoft.com/office/drawing/2014/main" id="{D203D6BF-A088-6C40-97EA-3B3DC22F201D}"/>
              </a:ext>
            </a:extLst>
          </p:cNvPr>
          <p:cNvGrpSpPr/>
          <p:nvPr/>
        </p:nvGrpSpPr>
        <p:grpSpPr>
          <a:xfrm>
            <a:off x="9025229" y="3720428"/>
            <a:ext cx="2806408" cy="2185072"/>
            <a:chOff x="542038" y="4165280"/>
            <a:chExt cx="2806408" cy="2185072"/>
          </a:xfrm>
        </p:grpSpPr>
        <p:grpSp>
          <p:nvGrpSpPr>
            <p:cNvPr id="20" name="Group 3">
              <a:extLst>
                <a:ext uri="{FF2B5EF4-FFF2-40B4-BE49-F238E27FC236}">
                  <a16:creationId xmlns:a16="http://schemas.microsoft.com/office/drawing/2014/main" id="{EFFEF0AE-DCDE-D141-B859-F54E334709F2}"/>
                </a:ext>
              </a:extLst>
            </p:cNvPr>
            <p:cNvGrpSpPr>
              <a:grpSpLocks/>
            </p:cNvGrpSpPr>
            <p:nvPr/>
          </p:nvGrpSpPr>
          <p:grpSpPr bwMode="auto">
            <a:xfrm>
              <a:off x="910045" y="4165283"/>
              <a:ext cx="2438400" cy="1828800"/>
              <a:chOff x="960" y="1152"/>
              <a:chExt cx="1536" cy="1152"/>
            </a:xfrm>
          </p:grpSpPr>
          <p:sp>
            <p:nvSpPr>
              <p:cNvPr id="21" name="Rectangle 4">
                <a:extLst>
                  <a:ext uri="{FF2B5EF4-FFF2-40B4-BE49-F238E27FC236}">
                    <a16:creationId xmlns:a16="http://schemas.microsoft.com/office/drawing/2014/main" id="{6A89ED8F-90D8-CC4F-92D7-3E0F7314B65E}"/>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2" name="Line 5">
                <a:extLst>
                  <a:ext uri="{FF2B5EF4-FFF2-40B4-BE49-F238E27FC236}">
                    <a16:creationId xmlns:a16="http://schemas.microsoft.com/office/drawing/2014/main" id="{4F1FF7FD-5E64-7245-AD47-3D25838DCE43}"/>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3" name="Line 6">
                <a:extLst>
                  <a:ext uri="{FF2B5EF4-FFF2-40B4-BE49-F238E27FC236}">
                    <a16:creationId xmlns:a16="http://schemas.microsoft.com/office/drawing/2014/main" id="{DBF48E33-0C6F-7F4E-BCB6-677D28EC91AC}"/>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4" name="Line 7">
                <a:extLst>
                  <a:ext uri="{FF2B5EF4-FFF2-40B4-BE49-F238E27FC236}">
                    <a16:creationId xmlns:a16="http://schemas.microsoft.com/office/drawing/2014/main" id="{DE90E9AA-4013-2940-9C51-A906F1844002}"/>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5" name="Line 8">
                <a:extLst>
                  <a:ext uri="{FF2B5EF4-FFF2-40B4-BE49-F238E27FC236}">
                    <a16:creationId xmlns:a16="http://schemas.microsoft.com/office/drawing/2014/main" id="{C281815C-B876-E947-AA45-C4C50820D8A8}"/>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26" name="Line 9">
                <a:extLst>
                  <a:ext uri="{FF2B5EF4-FFF2-40B4-BE49-F238E27FC236}">
                    <a16:creationId xmlns:a16="http://schemas.microsoft.com/office/drawing/2014/main" id="{8D920EA1-1508-EB42-8CDE-4E5EF32885FA}"/>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27" name="Rectangle 10">
                <a:extLst>
                  <a:ext uri="{FF2B5EF4-FFF2-40B4-BE49-F238E27FC236}">
                    <a16:creationId xmlns:a16="http://schemas.microsoft.com/office/drawing/2014/main" id="{33574E01-CA07-7745-AC49-667296AE58BC}"/>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68309C9-B055-2F40-9023-13D1684F1C21}"/>
                    </a:ext>
                  </a:extLst>
                </p:cNvPr>
                <p:cNvSpPr>
                  <a:spLocks noChangeArrowheads="1"/>
                </p:cNvSpPr>
                <p:nvPr/>
              </p:nvSpPr>
              <p:spPr bwMode="auto">
                <a:xfrm>
                  <a:off x="2738846" y="4165280"/>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GB" i="1" dirty="0" smtClean="0">
                            <a:solidFill>
                              <a:schemeClr val="accent6"/>
                            </a:solidFill>
                            <a:latin typeface="Cambria Math" panose="02040503050406030204" pitchFamily="18" charset="0"/>
                          </a:rPr>
                          <m:t>0.</m:t>
                        </m:r>
                        <m:r>
                          <a:rPr lang="de-DE"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28" name="Rectangle 27">
                  <a:extLst>
                    <a:ext uri="{FF2B5EF4-FFF2-40B4-BE49-F238E27FC236}">
                      <a16:creationId xmlns:a16="http://schemas.microsoft.com/office/drawing/2014/main" id="{B68309C9-B055-2F40-9023-13D1684F1C21}"/>
                    </a:ext>
                  </a:extLst>
                </p:cNvPr>
                <p:cNvSpPr>
                  <a:spLocks noRot="1" noChangeAspect="1" noMove="1" noResize="1" noEditPoints="1" noAdjustHandles="1" noChangeArrowheads="1" noChangeShapeType="1" noTextEdit="1"/>
                </p:cNvSpPr>
                <p:nvPr/>
              </p:nvSpPr>
              <p:spPr bwMode="auto">
                <a:xfrm>
                  <a:off x="2738846" y="4165280"/>
                  <a:ext cx="609600" cy="609600"/>
                </a:xfrm>
                <a:prstGeom prst="rect">
                  <a:avLst/>
                </a:prstGeom>
                <a:blipFill>
                  <a:blip r:embed="rId4"/>
                  <a:stretch>
                    <a:fillRect/>
                  </a:stretch>
                </a:blipFill>
                <a:ln w="9525">
                  <a:solidFill>
                    <a:schemeClr val="tx1"/>
                  </a:solidFill>
                  <a:miter lim="800000"/>
                  <a:headEnd/>
                  <a:tailEnd/>
                </a:ln>
              </p:spPr>
              <p:txBody>
                <a:bodyPr/>
                <a:lstStyle/>
                <a:p>
                  <a:r>
                    <a:rPr lang="en-DE">
                      <a:noFill/>
                    </a:rPr>
                    <a:t> </a:t>
                  </a:r>
                </a:p>
              </p:txBody>
            </p:sp>
          </mc:Fallback>
        </mc:AlternateContent>
        <p:sp>
          <p:nvSpPr>
            <p:cNvPr id="29" name="Text Box 18">
              <a:extLst>
                <a:ext uri="{FF2B5EF4-FFF2-40B4-BE49-F238E27FC236}">
                  <a16:creationId xmlns:a16="http://schemas.microsoft.com/office/drawing/2014/main" id="{C6D74DB5-88ED-C745-BB57-1CB0776E1198}"/>
                </a:ext>
              </a:extLst>
            </p:cNvPr>
            <p:cNvSpPr txBox="1">
              <a:spLocks noChangeArrowheads="1"/>
            </p:cNvSpPr>
            <p:nvPr/>
          </p:nvSpPr>
          <p:spPr bwMode="auto">
            <a:xfrm>
              <a:off x="542038" y="49142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30" name="Text Box 19">
              <a:extLst>
                <a:ext uri="{FF2B5EF4-FFF2-40B4-BE49-F238E27FC236}">
                  <a16:creationId xmlns:a16="http://schemas.microsoft.com/office/drawing/2014/main" id="{44A0F440-9B54-544E-B029-F6F905CDBF71}"/>
                </a:ext>
              </a:extLst>
            </p:cNvPr>
            <p:cNvSpPr txBox="1">
              <a:spLocks noChangeArrowheads="1"/>
            </p:cNvSpPr>
            <p:nvPr/>
          </p:nvSpPr>
          <p:spPr bwMode="auto">
            <a:xfrm>
              <a:off x="542038" y="43046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31" name="Text Box 20">
              <a:extLst>
                <a:ext uri="{FF2B5EF4-FFF2-40B4-BE49-F238E27FC236}">
                  <a16:creationId xmlns:a16="http://schemas.microsoft.com/office/drawing/2014/main" id="{460A3403-0210-8449-B87A-0AC72EBFEE71}"/>
                </a:ext>
              </a:extLst>
            </p:cNvPr>
            <p:cNvSpPr txBox="1">
              <a:spLocks noChangeArrowheads="1"/>
            </p:cNvSpPr>
            <p:nvPr/>
          </p:nvSpPr>
          <p:spPr bwMode="auto">
            <a:xfrm>
              <a:off x="542038" y="54476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32" name="Text Box 21">
              <a:extLst>
                <a:ext uri="{FF2B5EF4-FFF2-40B4-BE49-F238E27FC236}">
                  <a16:creationId xmlns:a16="http://schemas.microsoft.com/office/drawing/2014/main" id="{8400BB5A-1A15-CD46-8267-78506476FFA1}"/>
                </a:ext>
              </a:extLst>
            </p:cNvPr>
            <p:cNvSpPr txBox="1">
              <a:spLocks noChangeArrowheads="1"/>
            </p:cNvSpPr>
            <p:nvPr/>
          </p:nvSpPr>
          <p:spPr bwMode="auto">
            <a:xfrm>
              <a:off x="2904238" y="59810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33" name="Text Box 22">
              <a:extLst>
                <a:ext uri="{FF2B5EF4-FFF2-40B4-BE49-F238E27FC236}">
                  <a16:creationId xmlns:a16="http://schemas.microsoft.com/office/drawing/2014/main" id="{15B456CF-541D-7B4D-A63E-29ECC9C713AE}"/>
                </a:ext>
              </a:extLst>
            </p:cNvPr>
            <p:cNvSpPr txBox="1">
              <a:spLocks noChangeArrowheads="1"/>
            </p:cNvSpPr>
            <p:nvPr/>
          </p:nvSpPr>
          <p:spPr bwMode="auto">
            <a:xfrm>
              <a:off x="2294638" y="59810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34" name="Text Box 23">
              <a:extLst>
                <a:ext uri="{FF2B5EF4-FFF2-40B4-BE49-F238E27FC236}">
                  <a16:creationId xmlns:a16="http://schemas.microsoft.com/office/drawing/2014/main" id="{C610D709-2DCE-B749-BCA8-D0558AEAE488}"/>
                </a:ext>
              </a:extLst>
            </p:cNvPr>
            <p:cNvSpPr txBox="1">
              <a:spLocks noChangeArrowheads="1"/>
            </p:cNvSpPr>
            <p:nvPr/>
          </p:nvSpPr>
          <p:spPr bwMode="auto">
            <a:xfrm>
              <a:off x="1685038" y="59810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35" name="Text Box 24">
              <a:extLst>
                <a:ext uri="{FF2B5EF4-FFF2-40B4-BE49-F238E27FC236}">
                  <a16:creationId xmlns:a16="http://schemas.microsoft.com/office/drawing/2014/main" id="{DA9B3ACD-7456-CE42-AEE2-EAED098C5DBB}"/>
                </a:ext>
              </a:extLst>
            </p:cNvPr>
            <p:cNvSpPr txBox="1">
              <a:spLocks noChangeArrowheads="1"/>
            </p:cNvSpPr>
            <p:nvPr/>
          </p:nvSpPr>
          <p:spPr bwMode="auto">
            <a:xfrm>
              <a:off x="1075438" y="5981020"/>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412C935-4A72-1545-8DEB-786085BFB821}"/>
                    </a:ext>
                  </a:extLst>
                </p:cNvPr>
                <p:cNvSpPr>
                  <a:spLocks noChangeArrowheads="1"/>
                </p:cNvSpPr>
                <p:nvPr/>
              </p:nvSpPr>
              <p:spPr bwMode="auto">
                <a:xfrm>
                  <a:off x="2738842" y="4774880"/>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US" i="1" dirty="0">
                            <a:solidFill>
                              <a:srgbClr val="FFC000"/>
                            </a:solidFill>
                            <a:latin typeface="Cambria Math" panose="02040503050406030204" pitchFamily="18" charset="0"/>
                          </a:rPr>
                          <m:t>0.0</m:t>
                        </m:r>
                      </m:oMath>
                    </m:oMathPara>
                  </a14:m>
                  <a:endParaRPr lang="en-US" sz="1400" i="1" dirty="0">
                    <a:solidFill>
                      <a:srgbClr val="FFC000"/>
                    </a:solidFill>
                  </a:endParaRPr>
                </a:p>
              </p:txBody>
            </p:sp>
          </mc:Choice>
          <mc:Fallback xmlns="">
            <p:sp>
              <p:nvSpPr>
                <p:cNvPr id="36" name="Rectangle 35">
                  <a:extLst>
                    <a:ext uri="{FF2B5EF4-FFF2-40B4-BE49-F238E27FC236}">
                      <a16:creationId xmlns:a16="http://schemas.microsoft.com/office/drawing/2014/main" id="{8412C935-4A72-1545-8DEB-786085BFB821}"/>
                    </a:ext>
                  </a:extLst>
                </p:cNvPr>
                <p:cNvSpPr>
                  <a:spLocks noRot="1" noChangeAspect="1" noMove="1" noResize="1" noEditPoints="1" noAdjustHandles="1" noChangeArrowheads="1" noChangeShapeType="1" noTextEdit="1"/>
                </p:cNvSpPr>
                <p:nvPr/>
              </p:nvSpPr>
              <p:spPr bwMode="auto">
                <a:xfrm>
                  <a:off x="2738842" y="4774880"/>
                  <a:ext cx="609600" cy="609600"/>
                </a:xfrm>
                <a:prstGeom prst="rect">
                  <a:avLst/>
                </a:prstGeom>
                <a:blipFill>
                  <a:blip r:embed="rId5"/>
                  <a:stretch>
                    <a:fillRect/>
                  </a:stretch>
                </a:blipFill>
                <a:ln w="9525">
                  <a:solidFill>
                    <a:schemeClr val="tx1"/>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7D07CEA-4A79-D240-97FD-7003A3B82AA0}"/>
                    </a:ext>
                  </a:extLst>
                </p:cNvPr>
                <p:cNvSpPr txBox="1"/>
                <p:nvPr/>
              </p:nvSpPr>
              <p:spPr>
                <a:xfrm>
                  <a:off x="950913" y="4311461"/>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37" name="TextBox 36">
                  <a:extLst>
                    <a:ext uri="{FF2B5EF4-FFF2-40B4-BE49-F238E27FC236}">
                      <a16:creationId xmlns:a16="http://schemas.microsoft.com/office/drawing/2014/main" id="{67D07CEA-4A79-D240-97FD-7003A3B82AA0}"/>
                    </a:ext>
                  </a:extLst>
                </p:cNvPr>
                <p:cNvSpPr txBox="1">
                  <a:spLocks noRot="1" noChangeAspect="1" noMove="1" noResize="1" noEditPoints="1" noAdjustHandles="1" noChangeArrowheads="1" noChangeShapeType="1" noTextEdit="1"/>
                </p:cNvSpPr>
                <p:nvPr/>
              </p:nvSpPr>
              <p:spPr>
                <a:xfrm>
                  <a:off x="950913" y="4311461"/>
                  <a:ext cx="580608" cy="36990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D35BCDE-7039-FE4D-985A-549200AAC46C}"/>
                    </a:ext>
                  </a:extLst>
                </p:cNvPr>
                <p:cNvSpPr txBox="1"/>
                <p:nvPr/>
              </p:nvSpPr>
              <p:spPr>
                <a:xfrm>
                  <a:off x="1534640" y="428891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38" name="TextBox 37">
                  <a:extLst>
                    <a:ext uri="{FF2B5EF4-FFF2-40B4-BE49-F238E27FC236}">
                      <a16:creationId xmlns:a16="http://schemas.microsoft.com/office/drawing/2014/main" id="{9D35BCDE-7039-FE4D-985A-549200AAC46C}"/>
                    </a:ext>
                  </a:extLst>
                </p:cNvPr>
                <p:cNvSpPr txBox="1">
                  <a:spLocks noRot="1" noChangeAspect="1" noMove="1" noResize="1" noEditPoints="1" noAdjustHandles="1" noChangeArrowheads="1" noChangeShapeType="1" noTextEdit="1"/>
                </p:cNvSpPr>
                <p:nvPr/>
              </p:nvSpPr>
              <p:spPr>
                <a:xfrm>
                  <a:off x="1534640" y="4288918"/>
                  <a:ext cx="580608" cy="36990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AAED2E4-C4F6-5D42-9DB7-635938FC7238}"/>
                    </a:ext>
                  </a:extLst>
                </p:cNvPr>
                <p:cNvSpPr txBox="1"/>
                <p:nvPr/>
              </p:nvSpPr>
              <p:spPr>
                <a:xfrm>
                  <a:off x="2170953" y="429086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39" name="TextBox 38">
                  <a:extLst>
                    <a:ext uri="{FF2B5EF4-FFF2-40B4-BE49-F238E27FC236}">
                      <a16:creationId xmlns:a16="http://schemas.microsoft.com/office/drawing/2014/main" id="{AAAED2E4-C4F6-5D42-9DB7-635938FC7238}"/>
                    </a:ext>
                  </a:extLst>
                </p:cNvPr>
                <p:cNvSpPr txBox="1">
                  <a:spLocks noRot="1" noChangeAspect="1" noMove="1" noResize="1" noEditPoints="1" noAdjustHandles="1" noChangeArrowheads="1" noChangeShapeType="1" noTextEdit="1"/>
                </p:cNvSpPr>
                <p:nvPr/>
              </p:nvSpPr>
              <p:spPr>
                <a:xfrm>
                  <a:off x="2170953" y="4290869"/>
                  <a:ext cx="580608" cy="36990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D856530-0C4E-F646-A063-E3D84D529E86}"/>
                    </a:ext>
                  </a:extLst>
                </p:cNvPr>
                <p:cNvSpPr txBox="1"/>
                <p:nvPr/>
              </p:nvSpPr>
              <p:spPr>
                <a:xfrm>
                  <a:off x="950334" y="5477314"/>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0" name="TextBox 39">
                  <a:extLst>
                    <a:ext uri="{FF2B5EF4-FFF2-40B4-BE49-F238E27FC236}">
                      <a16:creationId xmlns:a16="http://schemas.microsoft.com/office/drawing/2014/main" id="{DD856530-0C4E-F646-A063-E3D84D529E86}"/>
                    </a:ext>
                  </a:extLst>
                </p:cNvPr>
                <p:cNvSpPr txBox="1">
                  <a:spLocks noRot="1" noChangeAspect="1" noMove="1" noResize="1" noEditPoints="1" noAdjustHandles="1" noChangeArrowheads="1" noChangeShapeType="1" noTextEdit="1"/>
                </p:cNvSpPr>
                <p:nvPr/>
              </p:nvSpPr>
              <p:spPr>
                <a:xfrm>
                  <a:off x="950334" y="5477314"/>
                  <a:ext cx="580608" cy="36990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4632925-219F-854B-9A49-D6D7AFA3820B}"/>
                    </a:ext>
                  </a:extLst>
                </p:cNvPr>
                <p:cNvSpPr txBox="1"/>
                <p:nvPr/>
              </p:nvSpPr>
              <p:spPr>
                <a:xfrm>
                  <a:off x="1533416" y="547181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1" name="TextBox 40">
                  <a:extLst>
                    <a:ext uri="{FF2B5EF4-FFF2-40B4-BE49-F238E27FC236}">
                      <a16:creationId xmlns:a16="http://schemas.microsoft.com/office/drawing/2014/main" id="{34632925-219F-854B-9A49-D6D7AFA3820B}"/>
                    </a:ext>
                  </a:extLst>
                </p:cNvPr>
                <p:cNvSpPr txBox="1">
                  <a:spLocks noRot="1" noChangeAspect="1" noMove="1" noResize="1" noEditPoints="1" noAdjustHandles="1" noChangeArrowheads="1" noChangeShapeType="1" noTextEdit="1"/>
                </p:cNvSpPr>
                <p:nvPr/>
              </p:nvSpPr>
              <p:spPr>
                <a:xfrm>
                  <a:off x="1533416" y="5471819"/>
                  <a:ext cx="580608" cy="36990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45BBE8D-5872-6941-BA97-03116E8B334A}"/>
                    </a:ext>
                  </a:extLst>
                </p:cNvPr>
                <p:cNvSpPr txBox="1"/>
                <p:nvPr/>
              </p:nvSpPr>
              <p:spPr>
                <a:xfrm>
                  <a:off x="2169729" y="5473770"/>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2" name="TextBox 41">
                  <a:extLst>
                    <a:ext uri="{FF2B5EF4-FFF2-40B4-BE49-F238E27FC236}">
                      <a16:creationId xmlns:a16="http://schemas.microsoft.com/office/drawing/2014/main" id="{645BBE8D-5872-6941-BA97-03116E8B334A}"/>
                    </a:ext>
                  </a:extLst>
                </p:cNvPr>
                <p:cNvSpPr txBox="1">
                  <a:spLocks noRot="1" noChangeAspect="1" noMove="1" noResize="1" noEditPoints="1" noAdjustHandles="1" noChangeArrowheads="1" noChangeShapeType="1" noTextEdit="1"/>
                </p:cNvSpPr>
                <p:nvPr/>
              </p:nvSpPr>
              <p:spPr>
                <a:xfrm>
                  <a:off x="2169729" y="5473770"/>
                  <a:ext cx="580608" cy="36990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59FB29E-CF81-954F-9EE5-656BC4429CD0}"/>
                    </a:ext>
                  </a:extLst>
                </p:cNvPr>
                <p:cNvSpPr txBox="1"/>
                <p:nvPr/>
              </p:nvSpPr>
              <p:spPr>
                <a:xfrm>
                  <a:off x="950334" y="4890825"/>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3" name="TextBox 42">
                  <a:extLst>
                    <a:ext uri="{FF2B5EF4-FFF2-40B4-BE49-F238E27FC236}">
                      <a16:creationId xmlns:a16="http://schemas.microsoft.com/office/drawing/2014/main" id="{259FB29E-CF81-954F-9EE5-656BC4429CD0}"/>
                    </a:ext>
                  </a:extLst>
                </p:cNvPr>
                <p:cNvSpPr txBox="1">
                  <a:spLocks noRot="1" noChangeAspect="1" noMove="1" noResize="1" noEditPoints="1" noAdjustHandles="1" noChangeArrowheads="1" noChangeShapeType="1" noTextEdit="1"/>
                </p:cNvSpPr>
                <p:nvPr/>
              </p:nvSpPr>
              <p:spPr>
                <a:xfrm>
                  <a:off x="950334" y="4890825"/>
                  <a:ext cx="580608" cy="369909"/>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2018C4E-490C-C843-8507-2D748E2F9652}"/>
                    </a:ext>
                  </a:extLst>
                </p:cNvPr>
                <p:cNvSpPr txBox="1"/>
                <p:nvPr/>
              </p:nvSpPr>
              <p:spPr>
                <a:xfrm>
                  <a:off x="2761749" y="547181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4" name="TextBox 43">
                  <a:extLst>
                    <a:ext uri="{FF2B5EF4-FFF2-40B4-BE49-F238E27FC236}">
                      <a16:creationId xmlns:a16="http://schemas.microsoft.com/office/drawing/2014/main" id="{52018C4E-490C-C843-8507-2D748E2F9652}"/>
                    </a:ext>
                  </a:extLst>
                </p:cNvPr>
                <p:cNvSpPr txBox="1">
                  <a:spLocks noRot="1" noChangeAspect="1" noMove="1" noResize="1" noEditPoints="1" noAdjustHandles="1" noChangeArrowheads="1" noChangeShapeType="1" noTextEdit="1"/>
                </p:cNvSpPr>
                <p:nvPr/>
              </p:nvSpPr>
              <p:spPr>
                <a:xfrm>
                  <a:off x="2761749" y="5471819"/>
                  <a:ext cx="580608" cy="36990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442E659-818B-7442-8041-BAAEAD563A00}"/>
                    </a:ext>
                  </a:extLst>
                </p:cNvPr>
                <p:cNvSpPr txBox="1"/>
                <p:nvPr/>
              </p:nvSpPr>
              <p:spPr>
                <a:xfrm>
                  <a:off x="2169729" y="4887281"/>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45" name="TextBox 44">
                  <a:extLst>
                    <a:ext uri="{FF2B5EF4-FFF2-40B4-BE49-F238E27FC236}">
                      <a16:creationId xmlns:a16="http://schemas.microsoft.com/office/drawing/2014/main" id="{C442E659-818B-7442-8041-BAAEAD563A00}"/>
                    </a:ext>
                  </a:extLst>
                </p:cNvPr>
                <p:cNvSpPr txBox="1">
                  <a:spLocks noRot="1" noChangeAspect="1" noMove="1" noResize="1" noEditPoints="1" noAdjustHandles="1" noChangeArrowheads="1" noChangeShapeType="1" noTextEdit="1"/>
                </p:cNvSpPr>
                <p:nvPr/>
              </p:nvSpPr>
              <p:spPr>
                <a:xfrm>
                  <a:off x="2169729" y="4887281"/>
                  <a:ext cx="580608" cy="369909"/>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127754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tLang="zh-CN" dirty="0"/>
              <a:t>Belief State &amp; Update</a:t>
            </a:r>
          </a:p>
        </p:txBody>
      </p:sp>
      <mc:AlternateContent xmlns:mc="http://schemas.openxmlformats.org/markup-compatibility/2006" xmlns:a14="http://schemas.microsoft.com/office/drawing/2010/main">
        <mc:Choice Requires="a14">
          <p:sp>
            <p:nvSpPr>
              <p:cNvPr id="110594" name="Rectangle 3"/>
              <p:cNvSpPr>
                <a:spLocks noGrp="1" noChangeArrowheads="1"/>
              </p:cNvSpPr>
              <p:nvPr>
                <p:ph idx="1"/>
              </p:nvPr>
            </p:nvSpPr>
            <p:spPr/>
            <p:txBody>
              <a:bodyPr>
                <a:normAutofit/>
              </a:bodyPr>
              <a:lstStyle/>
              <a:p>
                <a:r>
                  <a:rPr lang="en-US" altLang="zh-CN" dirty="0"/>
                  <a:t>Update </a:t>
                </a:r>
                <a14:m>
                  <m:oMath xmlns:m="http://schemas.openxmlformats.org/officeDocument/2006/math">
                    <m:sSup>
                      <m:sSupPr>
                        <m:ctrlPr>
                          <a:rPr lang="de-DE" altLang="zh-CN" i="1">
                            <a:latin typeface="Cambria Math" panose="02040503050406030204" pitchFamily="18" charset="0"/>
                          </a:rPr>
                        </m:ctrlPr>
                      </m:sSupPr>
                      <m:e>
                        <m:r>
                          <a:rPr lang="de-DE" altLang="zh-CN" i="1">
                            <a:latin typeface="Cambria Math" panose="02040503050406030204" pitchFamily="18" charset="0"/>
                          </a:rPr>
                          <m:t>𝑏</m:t>
                        </m:r>
                      </m:e>
                      <m:sup>
                        <m:r>
                          <a:rPr lang="de-DE" altLang="zh-CN" i="1">
                            <a:latin typeface="Cambria Math" panose="02040503050406030204" pitchFamily="18" charset="0"/>
                          </a:rPr>
                          <m:t>′</m:t>
                        </m:r>
                      </m:sup>
                    </m:sSup>
                    <m:r>
                      <a:rPr lang="de-DE" altLang="zh-CN" i="1">
                        <a:latin typeface="Cambria Math" panose="02040503050406030204" pitchFamily="18" charset="0"/>
                      </a:rPr>
                      <m:t>=</m:t>
                    </m:r>
                    <m:r>
                      <a:rPr lang="de-DE" altLang="zh-CN" i="1">
                        <a:latin typeface="Cambria Math" panose="02040503050406030204" pitchFamily="18" charset="0"/>
                      </a:rPr>
                      <m:t>𝑆𝐸</m:t>
                    </m:r>
                    <m:d>
                      <m:dPr>
                        <m:ctrlPr>
                          <a:rPr lang="de-DE" altLang="zh-CN" i="1">
                            <a:latin typeface="Cambria Math" panose="02040503050406030204" pitchFamily="18" charset="0"/>
                          </a:rPr>
                        </m:ctrlPr>
                      </m:dPr>
                      <m:e>
                        <m:r>
                          <a:rPr lang="de-DE" altLang="zh-CN" i="1">
                            <a:latin typeface="Cambria Math" panose="02040503050406030204" pitchFamily="18" charset="0"/>
                          </a:rPr>
                          <m:t>𝑏</m:t>
                        </m:r>
                        <m:r>
                          <a:rPr lang="de-DE" altLang="zh-CN" i="1">
                            <a:latin typeface="Cambria Math" panose="02040503050406030204" pitchFamily="18" charset="0"/>
                          </a:rPr>
                          <m:t>,</m:t>
                        </m:r>
                        <m:r>
                          <a:rPr lang="de-DE" altLang="zh-CN" i="1">
                            <a:latin typeface="Cambria Math" panose="02040503050406030204" pitchFamily="18" charset="0"/>
                          </a:rPr>
                          <m:t>𝑎</m:t>
                        </m:r>
                        <m:r>
                          <a:rPr lang="de-DE" altLang="zh-CN" i="1">
                            <a:latin typeface="Cambria Math" panose="02040503050406030204" pitchFamily="18" charset="0"/>
                          </a:rPr>
                          <m:t>,</m:t>
                        </m:r>
                        <m:r>
                          <a:rPr lang="de-DE" altLang="zh-CN" i="1">
                            <a:latin typeface="Cambria Math" panose="02040503050406030204" pitchFamily="18" charset="0"/>
                          </a:rPr>
                          <m:t>𝑜</m:t>
                        </m:r>
                      </m:e>
                    </m:d>
                  </m:oMath>
                </a14:m>
                <a:endParaRPr lang="de-DE" altLang="zh-CN" i="1" dirty="0">
                  <a:latin typeface="Cambria Math" panose="02040503050406030204" pitchFamily="18" charset="0"/>
                </a:endParaRPr>
              </a:p>
              <a:p>
                <a:pPr marL="7938" lvl="1" indent="0">
                  <a:buNone/>
                </a:pPr>
                <a14:m>
                  <m:oMathPara xmlns:m="http://schemas.openxmlformats.org/officeDocument/2006/math">
                    <m:oMathParaPr>
                      <m:jc m:val="centerGroup"/>
                    </m:oMathParaPr>
                    <m:oMath xmlns:m="http://schemas.openxmlformats.org/officeDocument/2006/math">
                      <m:sSup>
                        <m:sSupPr>
                          <m:ctrlPr>
                            <a:rPr lang="de-DE" altLang="zh-CN" sz="2300" i="1">
                              <a:latin typeface="Cambria Math" panose="02040503050406030204" pitchFamily="18" charset="0"/>
                            </a:rPr>
                          </m:ctrlPr>
                        </m:sSupPr>
                        <m:e>
                          <m:r>
                            <a:rPr lang="de-DE" altLang="zh-CN" sz="2300" i="1">
                              <a:latin typeface="Cambria Math" panose="02040503050406030204" pitchFamily="18" charset="0"/>
                            </a:rPr>
                            <m:t>𝑏</m:t>
                          </m:r>
                        </m:e>
                        <m:sup>
                          <m:r>
                            <a:rPr lang="de-DE" altLang="zh-CN" sz="2300" i="1">
                              <a:latin typeface="Cambria Math" panose="02040503050406030204" pitchFamily="18" charset="0"/>
                            </a:rPr>
                            <m:t>′</m:t>
                          </m:r>
                        </m:sup>
                      </m:sSup>
                      <m:d>
                        <m:dPr>
                          <m:ctrlPr>
                            <a:rPr lang="de-DE" altLang="zh-CN" sz="2300" i="1">
                              <a:latin typeface="Cambria Math" panose="02040503050406030204" pitchFamily="18" charset="0"/>
                            </a:rPr>
                          </m:ctrlPr>
                        </m:dPr>
                        <m:e>
                          <m:sSup>
                            <m:sSupPr>
                              <m:ctrlPr>
                                <a:rPr lang="de-DE" altLang="zh-CN" sz="2300" b="0" i="1" smtClean="0">
                                  <a:latin typeface="Cambria Math" panose="02040503050406030204" pitchFamily="18" charset="0"/>
                                </a:rPr>
                              </m:ctrlPr>
                            </m:sSupPr>
                            <m:e>
                              <m:r>
                                <a:rPr lang="de-DE" altLang="zh-CN" sz="2300" b="0" i="1" smtClean="0">
                                  <a:latin typeface="Cambria Math" panose="02040503050406030204" pitchFamily="18" charset="0"/>
                                </a:rPr>
                                <m:t>𝑠</m:t>
                              </m:r>
                            </m:e>
                            <m:sup>
                              <m:r>
                                <a:rPr lang="de-DE" altLang="zh-CN" sz="2300" b="0" i="1" smtClean="0">
                                  <a:latin typeface="Cambria Math" panose="02040503050406030204" pitchFamily="18" charset="0"/>
                                </a:rPr>
                                <m:t>′</m:t>
                              </m:r>
                            </m:sup>
                          </m:sSup>
                        </m:e>
                      </m:d>
                      <m:r>
                        <a:rPr lang="de-DE" altLang="zh-CN" sz="2300" i="1">
                          <a:latin typeface="Cambria Math" panose="02040503050406030204" pitchFamily="18" charset="0"/>
                        </a:rPr>
                        <m:t>=</m:t>
                      </m:r>
                      <m:r>
                        <a:rPr lang="de-DE" altLang="zh-CN" sz="2300" i="1">
                          <a:latin typeface="Cambria Math" panose="02040503050406030204" pitchFamily="18" charset="0"/>
                        </a:rPr>
                        <m:t>𝑃</m:t>
                      </m:r>
                      <m:d>
                        <m:dPr>
                          <m:ctrlPr>
                            <a:rPr lang="de-DE" altLang="zh-CN" sz="2300" b="0" i="1" smtClean="0">
                              <a:latin typeface="Cambria Math" panose="02040503050406030204" pitchFamily="18" charset="0"/>
                            </a:rPr>
                          </m:ctrlPr>
                        </m:dPr>
                        <m:e>
                          <m:sSup>
                            <m:sSupPr>
                              <m:ctrlPr>
                                <a:rPr lang="de-DE" altLang="zh-CN" sz="2300" b="0" i="1" smtClean="0">
                                  <a:latin typeface="Cambria Math" panose="02040503050406030204" pitchFamily="18" charset="0"/>
                                </a:rPr>
                              </m:ctrlPr>
                            </m:sSupPr>
                            <m:e>
                              <m:r>
                                <a:rPr lang="de-DE" altLang="zh-CN" sz="2300" b="0" i="1" smtClean="0">
                                  <a:latin typeface="Cambria Math" panose="02040503050406030204" pitchFamily="18" charset="0"/>
                                </a:rPr>
                                <m:t>𝑠</m:t>
                              </m:r>
                            </m:e>
                            <m:sup>
                              <m:r>
                                <a:rPr lang="de-DE" altLang="zh-CN" sz="2300" b="0" i="1" smtClean="0">
                                  <a:latin typeface="Cambria Math" panose="02040503050406030204" pitchFamily="18" charset="0"/>
                                </a:rPr>
                                <m:t>′</m:t>
                              </m:r>
                            </m:sup>
                          </m:sSup>
                        </m:e>
                        <m:e>
                          <m:r>
                            <a:rPr lang="de-DE" altLang="zh-CN" sz="2300" b="0" i="1" smtClean="0">
                              <a:latin typeface="Cambria Math" panose="02040503050406030204" pitchFamily="18" charset="0"/>
                            </a:rPr>
                            <m:t>𝑜</m:t>
                          </m:r>
                          <m:r>
                            <a:rPr lang="de-DE" altLang="zh-CN" sz="2300" b="0" i="1" smtClean="0">
                              <a:latin typeface="Cambria Math" panose="02040503050406030204" pitchFamily="18" charset="0"/>
                            </a:rPr>
                            <m:t>,</m:t>
                          </m:r>
                          <m:r>
                            <a:rPr lang="de-DE" altLang="zh-CN" sz="2300" b="0" i="1" smtClean="0">
                              <a:latin typeface="Cambria Math" panose="02040503050406030204" pitchFamily="18" charset="0"/>
                            </a:rPr>
                            <m:t>𝑎</m:t>
                          </m:r>
                          <m:r>
                            <a:rPr lang="de-DE" altLang="zh-CN" sz="2300" b="0" i="1" smtClean="0">
                              <a:latin typeface="Cambria Math" panose="02040503050406030204" pitchFamily="18" charset="0"/>
                            </a:rPr>
                            <m:t>,</m:t>
                          </m:r>
                          <m:r>
                            <a:rPr lang="de-DE" altLang="zh-CN" sz="2300" b="0" i="1" smtClean="0">
                              <a:latin typeface="Cambria Math" panose="02040503050406030204" pitchFamily="18" charset="0"/>
                            </a:rPr>
                            <m:t>𝑏</m:t>
                          </m:r>
                        </m:e>
                      </m:d>
                      <m:r>
                        <a:rPr lang="de-DE" altLang="zh-CN" sz="2300" i="1">
                          <a:latin typeface="Cambria Math" panose="02040503050406030204" pitchFamily="18" charset="0"/>
                        </a:rPr>
                        <m:t>=</m:t>
                      </m:r>
                      <m:f>
                        <m:fPr>
                          <m:ctrlPr>
                            <a:rPr lang="de-DE" altLang="zh-CN" sz="2300" i="1">
                              <a:latin typeface="Cambria Math" panose="02040503050406030204" pitchFamily="18" charset="0"/>
                            </a:rPr>
                          </m:ctrlPr>
                        </m:fPr>
                        <m:num>
                          <m:r>
                            <a:rPr lang="de-DE" altLang="zh-CN" sz="2300" i="1">
                              <a:solidFill>
                                <a:schemeClr val="accent1"/>
                              </a:solidFill>
                              <a:latin typeface="Cambria Math" panose="02040503050406030204" pitchFamily="18" charset="0"/>
                            </a:rPr>
                            <m:t>𝑃</m:t>
                          </m:r>
                          <m:d>
                            <m:dPr>
                              <m:ctrlPr>
                                <a:rPr lang="de-DE" altLang="zh-CN" sz="2300" b="0" i="1" smtClean="0">
                                  <a:solidFill>
                                    <a:schemeClr val="accent1"/>
                                  </a:solidFill>
                                  <a:latin typeface="Cambria Math" panose="02040503050406030204" pitchFamily="18" charset="0"/>
                                </a:rPr>
                              </m:ctrlPr>
                            </m:dPr>
                            <m:e>
                              <m:r>
                                <a:rPr lang="de-DE" altLang="zh-CN" sz="2300" b="0" i="1" smtClean="0">
                                  <a:solidFill>
                                    <a:schemeClr val="accent1"/>
                                  </a:solidFill>
                                  <a:latin typeface="Cambria Math" panose="02040503050406030204" pitchFamily="18" charset="0"/>
                                </a:rPr>
                                <m:t>𝑜</m:t>
                              </m:r>
                            </m:e>
                            <m:e>
                              <m:sSup>
                                <m:sSupPr>
                                  <m:ctrlPr>
                                    <a:rPr lang="de-DE" altLang="zh-CN" sz="2300" b="0" i="1" smtClean="0">
                                      <a:solidFill>
                                        <a:schemeClr val="accent1"/>
                                      </a:solidFill>
                                      <a:latin typeface="Cambria Math" panose="02040503050406030204" pitchFamily="18" charset="0"/>
                                    </a:rPr>
                                  </m:ctrlPr>
                                </m:sSupPr>
                                <m:e>
                                  <m:r>
                                    <a:rPr lang="de-DE" altLang="zh-CN" sz="2300" b="0" i="1" smtClean="0">
                                      <a:solidFill>
                                        <a:schemeClr val="accent1"/>
                                      </a:solidFill>
                                      <a:latin typeface="Cambria Math" panose="02040503050406030204" pitchFamily="18" charset="0"/>
                                    </a:rPr>
                                    <m:t>𝑠</m:t>
                                  </m:r>
                                </m:e>
                                <m:sup>
                                  <m:r>
                                    <a:rPr lang="de-DE" altLang="zh-CN" sz="2300" b="0" i="1" smtClean="0">
                                      <a:solidFill>
                                        <a:schemeClr val="accent1"/>
                                      </a:solidFill>
                                      <a:latin typeface="Cambria Math" panose="02040503050406030204" pitchFamily="18" charset="0"/>
                                    </a:rPr>
                                    <m:t>′</m:t>
                                  </m:r>
                                </m:sup>
                              </m:sSup>
                              <m:r>
                                <a:rPr lang="de-DE" altLang="zh-CN" sz="2300" b="0" i="1" smtClean="0">
                                  <a:solidFill>
                                    <a:schemeClr val="accent1"/>
                                  </a:solidFill>
                                  <a:latin typeface="Cambria Math" panose="02040503050406030204" pitchFamily="18" charset="0"/>
                                </a:rPr>
                                <m:t>,</m:t>
                              </m:r>
                              <m:r>
                                <a:rPr lang="de-DE" altLang="zh-CN" sz="2300" b="0" i="1" smtClean="0">
                                  <a:solidFill>
                                    <a:schemeClr val="accent1"/>
                                  </a:solidFill>
                                  <a:latin typeface="Cambria Math" panose="02040503050406030204" pitchFamily="18" charset="0"/>
                                </a:rPr>
                                <m:t>𝑎</m:t>
                              </m:r>
                            </m:e>
                          </m:d>
                          <m:nary>
                            <m:naryPr>
                              <m:chr m:val="∑"/>
                              <m:limLoc m:val="subSup"/>
                              <m:supHide m:val="on"/>
                              <m:ctrlPr>
                                <a:rPr lang="de-DE" altLang="zh-CN" sz="2300" i="1">
                                  <a:solidFill>
                                    <a:srgbClr val="FFC000"/>
                                  </a:solidFill>
                                  <a:latin typeface="Cambria Math" panose="02040503050406030204" pitchFamily="18" charset="0"/>
                                </a:rPr>
                              </m:ctrlPr>
                            </m:naryPr>
                            <m:sub>
                              <m:r>
                                <m:rPr>
                                  <m:brk m:alnAt="9"/>
                                </m:rPr>
                                <a:rPr lang="de-DE" altLang="zh-CN" sz="2300" b="0" i="1" smtClean="0">
                                  <a:solidFill>
                                    <a:srgbClr val="FFC000"/>
                                  </a:solidFill>
                                  <a:latin typeface="Cambria Math" panose="02040503050406030204" pitchFamily="18" charset="0"/>
                                </a:rPr>
                                <m:t>𝑠</m:t>
                              </m:r>
                              <m:r>
                                <a:rPr lang="de-DE" altLang="zh-CN" sz="2300" i="1">
                                  <a:solidFill>
                                    <a:srgbClr val="FFC000"/>
                                  </a:solidFill>
                                  <a:latin typeface="Cambria Math" panose="02040503050406030204" pitchFamily="18" charset="0"/>
                                  <a:ea typeface="Cambria Math" panose="02040503050406030204" pitchFamily="18" charset="0"/>
                                </a:rPr>
                                <m:t>∈</m:t>
                              </m:r>
                              <m:r>
                                <m:rPr>
                                  <m:sty m:val="p"/>
                                  <m:brk m:alnAt="9"/>
                                </m:rPr>
                                <a:rPr lang="de-DE" altLang="zh-CN" sz="2300" b="0" i="0" smtClean="0">
                                  <a:solidFill>
                                    <a:srgbClr val="FFC000"/>
                                  </a:solidFill>
                                  <a:latin typeface="Cambria Math" panose="02040503050406030204" pitchFamily="18" charset="0"/>
                                  <a:ea typeface="Cambria Math" panose="02040503050406030204" pitchFamily="18" charset="0"/>
                                </a:rPr>
                                <m:t>d</m:t>
                              </m:r>
                              <m:r>
                                <m:rPr>
                                  <m:sty m:val="p"/>
                                </m:rPr>
                                <a:rPr lang="de-DE" altLang="zh-CN" sz="2300" b="0" i="0" smtClean="0">
                                  <a:solidFill>
                                    <a:srgbClr val="FFC000"/>
                                  </a:solidFill>
                                  <a:latin typeface="Cambria Math" panose="02040503050406030204" pitchFamily="18" charset="0"/>
                                  <a:ea typeface="Cambria Math" panose="02040503050406030204" pitchFamily="18" charset="0"/>
                                </a:rPr>
                                <m:t>om</m:t>
                              </m:r>
                              <m:d>
                                <m:dPr>
                                  <m:ctrlPr>
                                    <a:rPr lang="de-DE" altLang="zh-CN" sz="2300" b="0" i="1" smtClean="0">
                                      <a:solidFill>
                                        <a:srgbClr val="FFC000"/>
                                      </a:solidFill>
                                      <a:latin typeface="Cambria Math" panose="02040503050406030204" pitchFamily="18" charset="0"/>
                                      <a:ea typeface="Cambria Math" panose="02040503050406030204" pitchFamily="18" charset="0"/>
                                    </a:rPr>
                                  </m:ctrlPr>
                                </m:dPr>
                                <m:e>
                                  <m:r>
                                    <a:rPr lang="de-DE" altLang="zh-CN" sz="2300" i="1">
                                      <a:solidFill>
                                        <a:srgbClr val="FFC000"/>
                                      </a:solidFill>
                                      <a:latin typeface="Cambria Math" panose="02040503050406030204" pitchFamily="18" charset="0"/>
                                      <a:ea typeface="Cambria Math" panose="02040503050406030204" pitchFamily="18" charset="0"/>
                                    </a:rPr>
                                    <m:t>𝑆</m:t>
                                  </m:r>
                                </m:e>
                              </m:d>
                            </m:sub>
                            <m:sup/>
                            <m:e>
                              <m:r>
                                <a:rPr lang="de-DE" altLang="zh-CN" sz="2300" i="1">
                                  <a:solidFill>
                                    <a:srgbClr val="FFC000"/>
                                  </a:solidFill>
                                  <a:latin typeface="Cambria Math" panose="02040503050406030204" pitchFamily="18" charset="0"/>
                                </a:rPr>
                                <m:t>𝑃</m:t>
                              </m:r>
                              <m:d>
                                <m:dPr>
                                  <m:ctrlPr>
                                    <a:rPr lang="de-DE" altLang="zh-CN" sz="2300" b="0" i="1" smtClean="0">
                                      <a:solidFill>
                                        <a:srgbClr val="FFC000"/>
                                      </a:solidFill>
                                      <a:latin typeface="Cambria Math" panose="02040503050406030204" pitchFamily="18" charset="0"/>
                                    </a:rPr>
                                  </m:ctrlPr>
                                </m:dPr>
                                <m:e>
                                  <m:sSup>
                                    <m:sSupPr>
                                      <m:ctrlPr>
                                        <a:rPr lang="de-DE" altLang="zh-CN" sz="2300" b="0" i="1" smtClean="0">
                                          <a:solidFill>
                                            <a:srgbClr val="FFC000"/>
                                          </a:solidFill>
                                          <a:latin typeface="Cambria Math" panose="02040503050406030204" pitchFamily="18" charset="0"/>
                                        </a:rPr>
                                      </m:ctrlPr>
                                    </m:sSupPr>
                                    <m:e>
                                      <m:r>
                                        <a:rPr lang="de-DE" altLang="zh-CN" sz="2300" b="0" i="1" smtClean="0">
                                          <a:solidFill>
                                            <a:srgbClr val="FFC000"/>
                                          </a:solidFill>
                                          <a:latin typeface="Cambria Math" panose="02040503050406030204" pitchFamily="18" charset="0"/>
                                        </a:rPr>
                                        <m:t>𝑠</m:t>
                                      </m:r>
                                    </m:e>
                                    <m:sup>
                                      <m:r>
                                        <a:rPr lang="de-DE" altLang="zh-CN" sz="2300" b="0" i="1" smtClean="0">
                                          <a:solidFill>
                                            <a:srgbClr val="FFC000"/>
                                          </a:solidFill>
                                          <a:latin typeface="Cambria Math" panose="02040503050406030204" pitchFamily="18" charset="0"/>
                                        </a:rPr>
                                        <m:t>′</m:t>
                                      </m:r>
                                    </m:sup>
                                  </m:sSup>
                                </m:e>
                                <m:e>
                                  <m:r>
                                    <a:rPr lang="de-DE" altLang="zh-CN" sz="2300" b="0" i="1" smtClean="0">
                                      <a:solidFill>
                                        <a:srgbClr val="FFC000"/>
                                      </a:solidFill>
                                      <a:latin typeface="Cambria Math" panose="02040503050406030204" pitchFamily="18" charset="0"/>
                                    </a:rPr>
                                    <m:t>𝑠</m:t>
                                  </m:r>
                                  <m:r>
                                    <a:rPr lang="de-DE" altLang="zh-CN" sz="2300" b="0" i="1" smtClean="0">
                                      <a:solidFill>
                                        <a:srgbClr val="FFC000"/>
                                      </a:solidFill>
                                      <a:latin typeface="Cambria Math" panose="02040503050406030204" pitchFamily="18" charset="0"/>
                                    </a:rPr>
                                    <m:t>,</m:t>
                                  </m:r>
                                  <m:r>
                                    <a:rPr lang="de-DE" altLang="zh-CN" sz="2300" b="0" i="1" smtClean="0">
                                      <a:solidFill>
                                        <a:srgbClr val="FFC000"/>
                                      </a:solidFill>
                                      <a:latin typeface="Cambria Math" panose="02040503050406030204" pitchFamily="18" charset="0"/>
                                    </a:rPr>
                                    <m:t>𝑎</m:t>
                                  </m:r>
                                </m:e>
                              </m:d>
                              <m:r>
                                <a:rPr lang="de-DE" altLang="zh-CN" sz="2300" i="1">
                                  <a:solidFill>
                                    <a:srgbClr val="FFC000"/>
                                  </a:solidFill>
                                  <a:latin typeface="Cambria Math" panose="02040503050406030204" pitchFamily="18" charset="0"/>
                                </a:rPr>
                                <m:t>𝑏</m:t>
                              </m:r>
                              <m:d>
                                <m:dPr>
                                  <m:ctrlPr>
                                    <a:rPr lang="de-DE" altLang="zh-CN" sz="2300" i="1">
                                      <a:solidFill>
                                        <a:srgbClr val="FFC000"/>
                                      </a:solidFill>
                                      <a:latin typeface="Cambria Math" panose="02040503050406030204" pitchFamily="18" charset="0"/>
                                    </a:rPr>
                                  </m:ctrlPr>
                                </m:dPr>
                                <m:e>
                                  <m:r>
                                    <a:rPr lang="de-DE" altLang="zh-CN" sz="2300" b="0" i="1" smtClean="0">
                                      <a:solidFill>
                                        <a:srgbClr val="FFC000"/>
                                      </a:solidFill>
                                      <a:latin typeface="Cambria Math" panose="02040503050406030204" pitchFamily="18" charset="0"/>
                                    </a:rPr>
                                    <m:t>𝑠</m:t>
                                  </m:r>
                                </m:e>
                              </m:d>
                            </m:e>
                          </m:nary>
                        </m:num>
                        <m:den>
                          <m:nary>
                            <m:naryPr>
                              <m:chr m:val="∑"/>
                              <m:limLoc m:val="subSup"/>
                              <m:supHide m:val="on"/>
                              <m:ctrlPr>
                                <a:rPr lang="de-DE" altLang="zh-CN" sz="2300" i="1">
                                  <a:latin typeface="Cambria Math" panose="02040503050406030204" pitchFamily="18" charset="0"/>
                                </a:rPr>
                              </m:ctrlPr>
                            </m:naryPr>
                            <m:sub>
                              <m:sSup>
                                <m:sSupPr>
                                  <m:ctrlPr>
                                    <a:rPr lang="de-DE" altLang="zh-CN" sz="2300" b="0" i="1" smtClean="0">
                                      <a:latin typeface="Cambria Math" panose="02040503050406030204" pitchFamily="18" charset="0"/>
                                    </a:rPr>
                                  </m:ctrlPr>
                                </m:sSupPr>
                                <m:e>
                                  <m:r>
                                    <m:rPr>
                                      <m:brk m:alnAt="9"/>
                                    </m:rPr>
                                    <a:rPr lang="de-DE" altLang="zh-CN" sz="2300" b="0" i="1" smtClean="0">
                                      <a:latin typeface="Cambria Math" panose="02040503050406030204" pitchFamily="18" charset="0"/>
                                    </a:rPr>
                                    <m:t>𝑠</m:t>
                                  </m:r>
                                </m:e>
                                <m:sup>
                                  <m:r>
                                    <a:rPr lang="de-DE" altLang="zh-CN" sz="2300" b="0" i="1" smtClean="0">
                                      <a:latin typeface="Cambria Math" panose="02040503050406030204" pitchFamily="18" charset="0"/>
                                    </a:rPr>
                                    <m:t>′</m:t>
                                  </m:r>
                                  <m:r>
                                    <m:rPr>
                                      <m:brk m:alnAt="9"/>
                                    </m:rPr>
                                    <a:rPr lang="de-DE" altLang="zh-CN" sz="2300" b="0" i="1" smtClean="0">
                                      <a:latin typeface="Cambria Math" panose="02040503050406030204" pitchFamily="18" charset="0"/>
                                    </a:rPr>
                                    <m:t>′</m:t>
                                  </m:r>
                                </m:sup>
                              </m:sSup>
                              <m:r>
                                <m:rPr>
                                  <m:brk m:alnAt="9"/>
                                </m:rPr>
                                <a:rPr lang="de-DE" altLang="zh-CN" sz="2300" i="1">
                                  <a:latin typeface="Cambria Math" panose="02040503050406030204" pitchFamily="18" charset="0"/>
                                  <a:ea typeface="Cambria Math" panose="02040503050406030204" pitchFamily="18" charset="0"/>
                                </a:rPr>
                                <m:t>∈</m:t>
                              </m:r>
                              <m:r>
                                <m:rPr>
                                  <m:sty m:val="p"/>
                                  <m:brk m:alnAt="9"/>
                                </m:rPr>
                                <a:rPr lang="de-DE" altLang="zh-CN" sz="2300" b="0" i="0" smtClean="0">
                                  <a:latin typeface="Cambria Math" panose="02040503050406030204" pitchFamily="18" charset="0"/>
                                  <a:ea typeface="Cambria Math" panose="02040503050406030204" pitchFamily="18" charset="0"/>
                                </a:rPr>
                                <m:t>d</m:t>
                              </m:r>
                              <m:r>
                                <m:rPr>
                                  <m:sty m:val="p"/>
                                </m:rPr>
                                <a:rPr lang="de-DE" altLang="zh-CN" sz="2300" b="0" i="0" smtClean="0">
                                  <a:latin typeface="Cambria Math" panose="02040503050406030204" pitchFamily="18" charset="0"/>
                                  <a:ea typeface="Cambria Math" panose="02040503050406030204" pitchFamily="18" charset="0"/>
                                </a:rPr>
                                <m:t>om</m:t>
                              </m:r>
                              <m:d>
                                <m:dPr>
                                  <m:ctrlPr>
                                    <a:rPr lang="de-DE" altLang="zh-CN" sz="2300" b="0" i="1" smtClean="0">
                                      <a:latin typeface="Cambria Math" panose="02040503050406030204" pitchFamily="18" charset="0"/>
                                      <a:ea typeface="Cambria Math" panose="02040503050406030204" pitchFamily="18" charset="0"/>
                                    </a:rPr>
                                  </m:ctrlPr>
                                </m:dPr>
                                <m:e>
                                  <m:r>
                                    <a:rPr lang="de-DE" altLang="zh-CN" sz="2300" i="1">
                                      <a:latin typeface="Cambria Math" panose="02040503050406030204" pitchFamily="18" charset="0"/>
                                      <a:ea typeface="Cambria Math" panose="02040503050406030204" pitchFamily="18" charset="0"/>
                                    </a:rPr>
                                    <m:t>𝑆</m:t>
                                  </m:r>
                                </m:e>
                              </m:d>
                            </m:sub>
                            <m:sup/>
                            <m:e>
                              <m:r>
                                <a:rPr lang="de-DE" altLang="zh-CN" sz="2300" i="1">
                                  <a:latin typeface="Cambria Math" panose="02040503050406030204" pitchFamily="18" charset="0"/>
                                </a:rPr>
                                <m:t>𝑃</m:t>
                              </m:r>
                              <m:d>
                                <m:dPr>
                                  <m:ctrlPr>
                                    <a:rPr lang="de-DE" altLang="zh-CN" sz="2300" b="0" i="1" smtClean="0">
                                      <a:latin typeface="Cambria Math" panose="02040503050406030204" pitchFamily="18" charset="0"/>
                                    </a:rPr>
                                  </m:ctrlPr>
                                </m:dPr>
                                <m:e>
                                  <m:r>
                                    <a:rPr lang="de-DE" altLang="zh-CN" sz="2300" b="0" i="1" smtClean="0">
                                      <a:latin typeface="Cambria Math" panose="02040503050406030204" pitchFamily="18" charset="0"/>
                                    </a:rPr>
                                    <m:t>𝑜</m:t>
                                  </m:r>
                                </m:e>
                                <m:e>
                                  <m:sSup>
                                    <m:sSupPr>
                                      <m:ctrlPr>
                                        <a:rPr lang="de-DE" altLang="zh-CN" sz="2300" b="0" i="1" smtClean="0">
                                          <a:latin typeface="Cambria Math" panose="02040503050406030204" pitchFamily="18" charset="0"/>
                                        </a:rPr>
                                      </m:ctrlPr>
                                    </m:sSupPr>
                                    <m:e>
                                      <m:r>
                                        <a:rPr lang="de-DE" altLang="zh-CN" sz="2300" b="0" i="1" smtClean="0">
                                          <a:latin typeface="Cambria Math" panose="02040503050406030204" pitchFamily="18" charset="0"/>
                                        </a:rPr>
                                        <m:t>𝑠</m:t>
                                      </m:r>
                                    </m:e>
                                    <m:sup>
                                      <m:r>
                                        <a:rPr lang="de-DE" altLang="zh-CN" sz="2300" b="0" i="1" smtClean="0">
                                          <a:latin typeface="Cambria Math" panose="02040503050406030204" pitchFamily="18" charset="0"/>
                                        </a:rPr>
                                        <m:t>′′</m:t>
                                      </m:r>
                                    </m:sup>
                                  </m:sSup>
                                  <m:r>
                                    <a:rPr lang="de-DE" altLang="zh-CN" sz="2300" b="0" i="1" smtClean="0">
                                      <a:latin typeface="Cambria Math" panose="02040503050406030204" pitchFamily="18" charset="0"/>
                                    </a:rPr>
                                    <m:t>,</m:t>
                                  </m:r>
                                  <m:r>
                                    <a:rPr lang="de-DE" altLang="zh-CN" sz="2300" b="0" i="1" smtClean="0">
                                      <a:latin typeface="Cambria Math" panose="02040503050406030204" pitchFamily="18" charset="0"/>
                                    </a:rPr>
                                    <m:t>𝑎</m:t>
                                  </m:r>
                                </m:e>
                              </m:d>
                            </m:e>
                          </m:nary>
                          <m:nary>
                            <m:naryPr>
                              <m:chr m:val="∑"/>
                              <m:limLoc m:val="subSup"/>
                              <m:supHide m:val="on"/>
                              <m:ctrlPr>
                                <a:rPr lang="de-DE" altLang="zh-CN" sz="2300" i="1">
                                  <a:latin typeface="Cambria Math" panose="02040503050406030204" pitchFamily="18" charset="0"/>
                                </a:rPr>
                              </m:ctrlPr>
                            </m:naryPr>
                            <m:sub>
                              <m:r>
                                <m:rPr>
                                  <m:brk m:alnAt="9"/>
                                </m:rPr>
                                <a:rPr lang="de-DE" altLang="zh-CN" sz="2300" b="0" i="1" smtClean="0">
                                  <a:latin typeface="Cambria Math" panose="02040503050406030204" pitchFamily="18" charset="0"/>
                                </a:rPr>
                                <m:t>𝑠</m:t>
                              </m:r>
                              <m:r>
                                <a:rPr lang="de-DE" altLang="zh-CN" sz="2300" i="1">
                                  <a:latin typeface="Cambria Math" panose="02040503050406030204" pitchFamily="18" charset="0"/>
                                  <a:ea typeface="Cambria Math" panose="02040503050406030204" pitchFamily="18" charset="0"/>
                                </a:rPr>
                                <m:t>∈</m:t>
                              </m:r>
                              <m:r>
                                <m:rPr>
                                  <m:sty m:val="p"/>
                                  <m:brk m:alnAt="9"/>
                                </m:rPr>
                                <a:rPr lang="de-DE" altLang="zh-CN" sz="2300" b="0" i="0" smtClean="0">
                                  <a:latin typeface="Cambria Math" panose="02040503050406030204" pitchFamily="18" charset="0"/>
                                  <a:ea typeface="Cambria Math" panose="02040503050406030204" pitchFamily="18" charset="0"/>
                                </a:rPr>
                                <m:t>d</m:t>
                              </m:r>
                              <m:r>
                                <m:rPr>
                                  <m:sty m:val="p"/>
                                </m:rPr>
                                <a:rPr lang="de-DE" altLang="zh-CN" sz="2300" b="0" i="0" smtClean="0">
                                  <a:latin typeface="Cambria Math" panose="02040503050406030204" pitchFamily="18" charset="0"/>
                                  <a:ea typeface="Cambria Math" panose="02040503050406030204" pitchFamily="18" charset="0"/>
                                </a:rPr>
                                <m:t>om</m:t>
                              </m:r>
                              <m:d>
                                <m:dPr>
                                  <m:ctrlPr>
                                    <a:rPr lang="de-DE" altLang="zh-CN" sz="2300" b="0" i="1" smtClean="0">
                                      <a:latin typeface="Cambria Math" panose="02040503050406030204" pitchFamily="18" charset="0"/>
                                      <a:ea typeface="Cambria Math" panose="02040503050406030204" pitchFamily="18" charset="0"/>
                                    </a:rPr>
                                  </m:ctrlPr>
                                </m:dPr>
                                <m:e>
                                  <m:r>
                                    <a:rPr lang="de-DE" altLang="zh-CN" sz="2300" i="1">
                                      <a:latin typeface="Cambria Math" panose="02040503050406030204" pitchFamily="18" charset="0"/>
                                      <a:ea typeface="Cambria Math" panose="02040503050406030204" pitchFamily="18" charset="0"/>
                                    </a:rPr>
                                    <m:t>𝑆</m:t>
                                  </m:r>
                                </m:e>
                              </m:d>
                            </m:sub>
                            <m:sup/>
                            <m:e>
                              <m:r>
                                <a:rPr lang="de-DE" altLang="zh-CN" sz="2300" i="1">
                                  <a:latin typeface="Cambria Math" panose="02040503050406030204" pitchFamily="18" charset="0"/>
                                </a:rPr>
                                <m:t>𝑃</m:t>
                              </m:r>
                              <m:d>
                                <m:dPr>
                                  <m:ctrlPr>
                                    <a:rPr lang="de-DE" altLang="zh-CN" sz="2300" b="0" i="1" smtClean="0">
                                      <a:latin typeface="Cambria Math" panose="02040503050406030204" pitchFamily="18" charset="0"/>
                                    </a:rPr>
                                  </m:ctrlPr>
                                </m:dPr>
                                <m:e>
                                  <m:sSup>
                                    <m:sSupPr>
                                      <m:ctrlPr>
                                        <a:rPr lang="de-DE" altLang="zh-CN" sz="2300" b="0" i="1" smtClean="0">
                                          <a:latin typeface="Cambria Math" panose="02040503050406030204" pitchFamily="18" charset="0"/>
                                        </a:rPr>
                                      </m:ctrlPr>
                                    </m:sSupPr>
                                    <m:e>
                                      <m:r>
                                        <a:rPr lang="de-DE" altLang="zh-CN" sz="2300" b="0" i="1" smtClean="0">
                                          <a:latin typeface="Cambria Math" panose="02040503050406030204" pitchFamily="18" charset="0"/>
                                        </a:rPr>
                                        <m:t>𝑠</m:t>
                                      </m:r>
                                    </m:e>
                                    <m:sup>
                                      <m:r>
                                        <a:rPr lang="de-DE" altLang="zh-CN" sz="2300" b="0" i="1" smtClean="0">
                                          <a:latin typeface="Cambria Math" panose="02040503050406030204" pitchFamily="18" charset="0"/>
                                        </a:rPr>
                                        <m:t>′′</m:t>
                                      </m:r>
                                    </m:sup>
                                  </m:sSup>
                                </m:e>
                                <m:e>
                                  <m:r>
                                    <a:rPr lang="de-DE" altLang="zh-CN" sz="2300" b="0" i="1" smtClean="0">
                                      <a:latin typeface="Cambria Math" panose="02040503050406030204" pitchFamily="18" charset="0"/>
                                    </a:rPr>
                                    <m:t>𝑠</m:t>
                                  </m:r>
                                  <m:r>
                                    <a:rPr lang="de-DE" altLang="zh-CN" sz="2300" b="0" i="1" smtClean="0">
                                      <a:latin typeface="Cambria Math" panose="02040503050406030204" pitchFamily="18" charset="0"/>
                                    </a:rPr>
                                    <m:t>,</m:t>
                                  </m:r>
                                  <m:r>
                                    <a:rPr lang="de-DE" altLang="zh-CN" sz="2300" b="0" i="1" smtClean="0">
                                      <a:latin typeface="Cambria Math" panose="02040503050406030204" pitchFamily="18" charset="0"/>
                                    </a:rPr>
                                    <m:t>𝑎</m:t>
                                  </m:r>
                                </m:e>
                              </m:d>
                              <m:r>
                                <a:rPr lang="de-DE" altLang="zh-CN" sz="2300" i="1">
                                  <a:latin typeface="Cambria Math" panose="02040503050406030204" pitchFamily="18" charset="0"/>
                                </a:rPr>
                                <m:t>𝑏</m:t>
                              </m:r>
                              <m:d>
                                <m:dPr>
                                  <m:ctrlPr>
                                    <a:rPr lang="de-DE" altLang="zh-CN" sz="2300" i="1">
                                      <a:latin typeface="Cambria Math" panose="02040503050406030204" pitchFamily="18" charset="0"/>
                                    </a:rPr>
                                  </m:ctrlPr>
                                </m:dPr>
                                <m:e>
                                  <m:r>
                                    <a:rPr lang="de-DE" altLang="zh-CN" sz="2300" b="0" i="1" smtClean="0">
                                      <a:latin typeface="Cambria Math" panose="02040503050406030204" pitchFamily="18" charset="0"/>
                                    </a:rPr>
                                    <m:t>𝑠</m:t>
                                  </m:r>
                                </m:e>
                              </m:d>
                            </m:e>
                          </m:nary>
                        </m:den>
                      </m:f>
                    </m:oMath>
                  </m:oMathPara>
                </a14:m>
                <a:endParaRPr lang="en-GB" altLang="zh-CN" sz="2300" dirty="0">
                  <a:sym typeface="Symbol" charset="0"/>
                </a:endParaRPr>
              </a:p>
              <a:p>
                <a:pPr lvl="1"/>
                <a:r>
                  <a:rPr lang="en-US" altLang="zh-CN" dirty="0"/>
                  <a:t>Consider as two-stage update:   (1) Update for the </a:t>
                </a:r>
                <a:r>
                  <a:rPr lang="en-US" altLang="zh-CN" dirty="0">
                    <a:solidFill>
                      <a:srgbClr val="FFC000"/>
                    </a:solidFill>
                  </a:rPr>
                  <a:t>action   </a:t>
                </a:r>
                <a:r>
                  <a:rPr lang="en-US" altLang="zh-CN" dirty="0"/>
                  <a:t>(2) Update for the </a:t>
                </a:r>
                <a:r>
                  <a:rPr lang="en-US" altLang="zh-CN" dirty="0">
                    <a:solidFill>
                      <a:schemeClr val="accent1"/>
                    </a:solidFill>
                  </a:rPr>
                  <a:t>observation</a:t>
                </a:r>
                <a:endParaRPr lang="de-DE" altLang="zh-CN" i="1" dirty="0">
                  <a:solidFill>
                    <a:schemeClr val="accent1"/>
                  </a:solidFill>
                  <a:latin typeface="Cambria Math" panose="02040503050406030204" pitchFamily="18" charset="0"/>
                </a:endParaRPr>
              </a:p>
            </p:txBody>
          </p:sp>
        </mc:Choice>
        <mc:Fallback xmlns="">
          <p:sp>
            <p:nvSpPr>
              <p:cNvPr id="110594" name="Rectangle 3"/>
              <p:cNvSpPr>
                <a:spLocks noGrp="1" noRot="1" noChangeAspect="1" noMove="1" noResize="1" noEditPoints="1" noAdjustHandles="1" noChangeArrowheads="1" noChangeShapeType="1" noTextEdit="1"/>
              </p:cNvSpPr>
              <p:nvPr>
                <p:ph idx="1"/>
              </p:nvPr>
            </p:nvSpPr>
            <p:spPr>
              <a:blipFill>
                <a:blip r:embed="rId3"/>
                <a:stretch>
                  <a:fillRect l="-1549" t="-8358"/>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6DBB5FE5-86B1-6A4B-8891-B1187FC19409}"/>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E010676C-E724-D2B1-E5AA-8EAA5333F072}"/>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C6DB847E-6B76-C04D-88C2-B763C26B65DC}"/>
              </a:ext>
            </a:extLst>
          </p:cNvPr>
          <p:cNvSpPr>
            <a:spLocks noGrp="1"/>
          </p:cNvSpPr>
          <p:nvPr>
            <p:ph type="sldNum" sz="quarter" idx="4"/>
          </p:nvPr>
        </p:nvSpPr>
        <p:spPr/>
        <p:txBody>
          <a:bodyPr/>
          <a:lstStyle/>
          <a:p>
            <a:fld id="{67C9959E-8E6B-B04C-9955-EA096F41CA7A}" type="slidenum">
              <a:rPr lang="en-GB" smtClean="0"/>
              <a:pPr/>
              <a:t>8</a:t>
            </a:fld>
            <a:endParaRPr lang="en-GB" dirty="0"/>
          </a:p>
        </p:txBody>
      </p:sp>
      <p:sp>
        <p:nvSpPr>
          <p:cNvPr id="110641" name="Text Box 51"/>
          <p:cNvSpPr txBox="1">
            <a:spLocks noChangeArrowheads="1"/>
          </p:cNvSpPr>
          <p:nvPr/>
        </p:nvSpPr>
        <p:spPr bwMode="auto">
          <a:xfrm>
            <a:off x="3260937" y="4315164"/>
            <a:ext cx="13804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dirty="0">
                <a:latin typeface="+mn-lt"/>
                <a:cs typeface="SimSun" charset="0"/>
              </a:rPr>
              <a:t>Move </a:t>
            </a:r>
            <a:r>
              <a:rPr lang="en-US" altLang="zh-CN" sz="1800" i="0" dirty="0">
                <a:solidFill>
                  <a:srgbClr val="FFC000"/>
                </a:solidFill>
                <a:latin typeface="+mn-lt"/>
                <a:cs typeface="SimSun" charset="0"/>
              </a:rPr>
              <a:t>L</a:t>
            </a:r>
            <a:r>
              <a:rPr lang="en-US" altLang="zh-CN" sz="1800" i="0" dirty="0">
                <a:latin typeface="+mn-lt"/>
                <a:cs typeface="SimSun" charset="0"/>
              </a:rPr>
              <a:t> once</a:t>
            </a:r>
          </a:p>
        </p:txBody>
      </p:sp>
      <p:grpSp>
        <p:nvGrpSpPr>
          <p:cNvPr id="7" name="Group 6">
            <a:extLst>
              <a:ext uri="{FF2B5EF4-FFF2-40B4-BE49-F238E27FC236}">
                <a16:creationId xmlns:a16="http://schemas.microsoft.com/office/drawing/2014/main" id="{84AAB53D-8E50-4E28-3C09-70EAD94A59BB}"/>
              </a:ext>
            </a:extLst>
          </p:cNvPr>
          <p:cNvGrpSpPr/>
          <p:nvPr/>
        </p:nvGrpSpPr>
        <p:grpSpPr>
          <a:xfrm>
            <a:off x="4688839" y="3356777"/>
            <a:ext cx="2806408" cy="2549137"/>
            <a:chOff x="4612728" y="3757464"/>
            <a:chExt cx="2806408" cy="2549137"/>
          </a:xfrm>
        </p:grpSpPr>
        <mc:AlternateContent xmlns:mc="http://schemas.openxmlformats.org/markup-compatibility/2006" xmlns:a14="http://schemas.microsoft.com/office/drawing/2010/main">
          <mc:Choice Requires="a14">
            <p:sp>
              <p:nvSpPr>
                <p:cNvPr id="41" name="Text Box 52">
                  <a:extLst>
                    <a:ext uri="{FF2B5EF4-FFF2-40B4-BE49-F238E27FC236}">
                      <a16:creationId xmlns:a16="http://schemas.microsoft.com/office/drawing/2014/main" id="{97C7A877-514B-924B-AA35-D3ABD87E07DD}"/>
                    </a:ext>
                  </a:extLst>
                </p:cNvPr>
                <p:cNvSpPr txBox="1">
                  <a:spLocks noChangeArrowheads="1"/>
                </p:cNvSpPr>
                <p:nvPr/>
              </p:nvSpPr>
              <p:spPr bwMode="auto">
                <a:xfrm>
                  <a:off x="4997417" y="3757464"/>
                  <a:ext cx="628377" cy="387927"/>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 xmlns:m="http://schemas.openxmlformats.org/officeDocument/2006/math">
                      <m:sSup>
                        <m:sSupPr>
                          <m:ctrlPr>
                            <a:rPr lang="de-DE" altLang="zh-CN" sz="1800" i="1" dirty="0">
                              <a:latin typeface="Cambria Math" panose="02040503050406030204" pitchFamily="18" charset="0"/>
                              <a:cs typeface="SimSun" charset="0"/>
                            </a:rPr>
                          </m:ctrlPr>
                        </m:sSupPr>
                        <m:e>
                          <m:r>
                            <a:rPr lang="en-US" altLang="zh-CN" sz="1800" dirty="0">
                              <a:latin typeface="Cambria Math" panose="02040503050406030204" pitchFamily="18" charset="0"/>
                              <a:cs typeface="SimSun" charset="0"/>
                            </a:rPr>
                            <m:t>𝑏</m:t>
                          </m:r>
                        </m:e>
                        <m:sup>
                          <m:d>
                            <m:dPr>
                              <m:ctrlPr>
                                <a:rPr lang="de-DE" altLang="zh-CN" sz="1800" i="1" dirty="0">
                                  <a:latin typeface="Cambria Math" panose="02040503050406030204" pitchFamily="18" charset="0"/>
                                  <a:cs typeface="SimSun" charset="0"/>
                                </a:rPr>
                              </m:ctrlPr>
                            </m:dPr>
                            <m:e>
                              <m:r>
                                <a:rPr lang="de-DE" altLang="zh-CN" sz="1800" dirty="0">
                                  <a:latin typeface="Cambria Math" panose="02040503050406030204" pitchFamily="18" charset="0"/>
                                  <a:cs typeface="SimSun" charset="0"/>
                                </a:rPr>
                                <m:t>1</m:t>
                              </m:r>
                            </m:e>
                          </m:d>
                        </m:sup>
                      </m:sSup>
                    </m:oMath>
                  </a14:m>
                  <a:r>
                    <a:rPr lang="en-US" altLang="zh-CN" sz="1800" i="0" dirty="0">
                      <a:cs typeface="SimSun" charset="0"/>
                    </a:rPr>
                    <a:t> </a:t>
                  </a:r>
                </a:p>
              </p:txBody>
            </p:sp>
          </mc:Choice>
          <mc:Fallback xmlns="">
            <p:sp>
              <p:nvSpPr>
                <p:cNvPr id="41" name="Text Box 52">
                  <a:extLst>
                    <a:ext uri="{FF2B5EF4-FFF2-40B4-BE49-F238E27FC236}">
                      <a16:creationId xmlns:a16="http://schemas.microsoft.com/office/drawing/2014/main" id="{97C7A877-514B-924B-AA35-D3ABD87E07DD}"/>
                    </a:ext>
                  </a:extLst>
                </p:cNvPr>
                <p:cNvSpPr txBox="1">
                  <a:spLocks noRot="1" noChangeAspect="1" noMove="1" noResize="1" noEditPoints="1" noAdjustHandles="1" noChangeArrowheads="1" noChangeShapeType="1" noTextEdit="1"/>
                </p:cNvSpPr>
                <p:nvPr/>
              </p:nvSpPr>
              <p:spPr bwMode="auto">
                <a:xfrm>
                  <a:off x="4997417" y="3757464"/>
                  <a:ext cx="628377" cy="387927"/>
                </a:xfrm>
                <a:prstGeom prst="rect">
                  <a:avLst/>
                </a:prstGeom>
                <a:blipFill>
                  <a:blip r:embed="rId4"/>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42" name="Group 3">
              <a:extLst>
                <a:ext uri="{FF2B5EF4-FFF2-40B4-BE49-F238E27FC236}">
                  <a16:creationId xmlns:a16="http://schemas.microsoft.com/office/drawing/2014/main" id="{A1AF7200-5ED3-CF49-9216-85253EEA8917}"/>
                </a:ext>
              </a:extLst>
            </p:cNvPr>
            <p:cNvGrpSpPr>
              <a:grpSpLocks/>
            </p:cNvGrpSpPr>
            <p:nvPr/>
          </p:nvGrpSpPr>
          <p:grpSpPr bwMode="auto">
            <a:xfrm>
              <a:off x="4980735" y="4121532"/>
              <a:ext cx="2438400" cy="1828800"/>
              <a:chOff x="960" y="1152"/>
              <a:chExt cx="1536" cy="1152"/>
            </a:xfrm>
          </p:grpSpPr>
          <p:sp>
            <p:nvSpPr>
              <p:cNvPr id="43" name="Rectangle 4">
                <a:extLst>
                  <a:ext uri="{FF2B5EF4-FFF2-40B4-BE49-F238E27FC236}">
                    <a16:creationId xmlns:a16="http://schemas.microsoft.com/office/drawing/2014/main" id="{CBBBC139-0EFB-CB4E-8D7A-0EBD38451B64}"/>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4" name="Line 5">
                <a:extLst>
                  <a:ext uri="{FF2B5EF4-FFF2-40B4-BE49-F238E27FC236}">
                    <a16:creationId xmlns:a16="http://schemas.microsoft.com/office/drawing/2014/main" id="{20579FFD-400F-4647-A918-0CB14D118231}"/>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45" name="Line 6">
                <a:extLst>
                  <a:ext uri="{FF2B5EF4-FFF2-40B4-BE49-F238E27FC236}">
                    <a16:creationId xmlns:a16="http://schemas.microsoft.com/office/drawing/2014/main" id="{0826A633-2030-D840-98BF-79267BEEB387}"/>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46" name="Line 7">
                <a:extLst>
                  <a:ext uri="{FF2B5EF4-FFF2-40B4-BE49-F238E27FC236}">
                    <a16:creationId xmlns:a16="http://schemas.microsoft.com/office/drawing/2014/main" id="{FBF5285F-F30B-5A40-93BA-C47B08708757}"/>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47" name="Line 8">
                <a:extLst>
                  <a:ext uri="{FF2B5EF4-FFF2-40B4-BE49-F238E27FC236}">
                    <a16:creationId xmlns:a16="http://schemas.microsoft.com/office/drawing/2014/main" id="{26072521-77D6-BD4F-8808-3158307EC072}"/>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48" name="Line 9">
                <a:extLst>
                  <a:ext uri="{FF2B5EF4-FFF2-40B4-BE49-F238E27FC236}">
                    <a16:creationId xmlns:a16="http://schemas.microsoft.com/office/drawing/2014/main" id="{FB81DC20-E433-0A42-B9A6-821D29EA7AE5}"/>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49" name="Rectangle 10">
                <a:extLst>
                  <a:ext uri="{FF2B5EF4-FFF2-40B4-BE49-F238E27FC236}">
                    <a16:creationId xmlns:a16="http://schemas.microsoft.com/office/drawing/2014/main" id="{9373A251-FC92-0941-9AF5-F275B3144AE9}"/>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2AB157F-583E-3045-B709-D093365094F3}"/>
                    </a:ext>
                  </a:extLst>
                </p:cNvPr>
                <p:cNvSpPr>
                  <a:spLocks noChangeArrowheads="1"/>
                </p:cNvSpPr>
                <p:nvPr/>
              </p:nvSpPr>
              <p:spPr bwMode="auto">
                <a:xfrm>
                  <a:off x="6809536" y="4121529"/>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left"/>
                      </m:oMathParaPr>
                      <m:oMath xmlns:m="http://schemas.openxmlformats.org/officeDocument/2006/math">
                        <m:r>
                          <a:rPr lang="en-GB" i="1" dirty="0" smtClean="0">
                            <a:solidFill>
                              <a:schemeClr val="accent6"/>
                            </a:solidFill>
                            <a:latin typeface="Cambria Math" panose="02040503050406030204" pitchFamily="18" charset="0"/>
                          </a:rPr>
                          <m:t>0.</m:t>
                        </m:r>
                        <m:r>
                          <a:rPr lang="de-DE"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50" name="Rectangle 49">
                  <a:extLst>
                    <a:ext uri="{FF2B5EF4-FFF2-40B4-BE49-F238E27FC236}">
                      <a16:creationId xmlns:a16="http://schemas.microsoft.com/office/drawing/2014/main" id="{72AB157F-583E-3045-B709-D093365094F3}"/>
                    </a:ext>
                  </a:extLst>
                </p:cNvPr>
                <p:cNvSpPr>
                  <a:spLocks noRot="1" noChangeAspect="1" noMove="1" noResize="1" noEditPoints="1" noAdjustHandles="1" noChangeArrowheads="1" noChangeShapeType="1" noTextEdit="1"/>
                </p:cNvSpPr>
                <p:nvPr/>
              </p:nvSpPr>
              <p:spPr bwMode="auto">
                <a:xfrm>
                  <a:off x="6809536" y="4121529"/>
                  <a:ext cx="609600" cy="609600"/>
                </a:xfrm>
                <a:prstGeom prst="rect">
                  <a:avLst/>
                </a:prstGeom>
                <a:blipFill>
                  <a:blip r:embed="rId5"/>
                  <a:stretch>
                    <a:fillRect/>
                  </a:stretch>
                </a:blipFill>
                <a:ln w="9525">
                  <a:solidFill>
                    <a:schemeClr val="tx1"/>
                  </a:solidFill>
                  <a:miter lim="800000"/>
                  <a:headEnd/>
                  <a:tailEnd/>
                </a:ln>
              </p:spPr>
              <p:txBody>
                <a:bodyPr/>
                <a:lstStyle/>
                <a:p>
                  <a:r>
                    <a:rPr lang="en-DE">
                      <a:noFill/>
                    </a:rPr>
                    <a:t> </a:t>
                  </a:r>
                </a:p>
              </p:txBody>
            </p:sp>
          </mc:Fallback>
        </mc:AlternateContent>
        <p:sp>
          <p:nvSpPr>
            <p:cNvPr id="51" name="Text Box 18">
              <a:extLst>
                <a:ext uri="{FF2B5EF4-FFF2-40B4-BE49-F238E27FC236}">
                  <a16:creationId xmlns:a16="http://schemas.microsoft.com/office/drawing/2014/main" id="{F1B81023-062D-D64A-883B-D22858739BF5}"/>
                </a:ext>
              </a:extLst>
            </p:cNvPr>
            <p:cNvSpPr txBox="1">
              <a:spLocks noChangeArrowheads="1"/>
            </p:cNvSpPr>
            <p:nvPr/>
          </p:nvSpPr>
          <p:spPr bwMode="auto">
            <a:xfrm>
              <a:off x="4612728" y="48704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52" name="Text Box 19">
              <a:extLst>
                <a:ext uri="{FF2B5EF4-FFF2-40B4-BE49-F238E27FC236}">
                  <a16:creationId xmlns:a16="http://schemas.microsoft.com/office/drawing/2014/main" id="{9130CC18-0D91-7D49-9814-7B17770F2F91}"/>
                </a:ext>
              </a:extLst>
            </p:cNvPr>
            <p:cNvSpPr txBox="1">
              <a:spLocks noChangeArrowheads="1"/>
            </p:cNvSpPr>
            <p:nvPr/>
          </p:nvSpPr>
          <p:spPr bwMode="auto">
            <a:xfrm>
              <a:off x="4612728" y="42608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53" name="Text Box 20">
              <a:extLst>
                <a:ext uri="{FF2B5EF4-FFF2-40B4-BE49-F238E27FC236}">
                  <a16:creationId xmlns:a16="http://schemas.microsoft.com/office/drawing/2014/main" id="{8DE527B1-0FFE-B54D-9414-A4D54A061147}"/>
                </a:ext>
              </a:extLst>
            </p:cNvPr>
            <p:cNvSpPr txBox="1">
              <a:spLocks noChangeArrowheads="1"/>
            </p:cNvSpPr>
            <p:nvPr/>
          </p:nvSpPr>
          <p:spPr bwMode="auto">
            <a:xfrm>
              <a:off x="4612728" y="54038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54" name="Text Box 21">
              <a:extLst>
                <a:ext uri="{FF2B5EF4-FFF2-40B4-BE49-F238E27FC236}">
                  <a16:creationId xmlns:a16="http://schemas.microsoft.com/office/drawing/2014/main" id="{60754734-A003-0843-891E-83BC7CC1AF1A}"/>
                </a:ext>
              </a:extLst>
            </p:cNvPr>
            <p:cNvSpPr txBox="1">
              <a:spLocks noChangeArrowheads="1"/>
            </p:cNvSpPr>
            <p:nvPr/>
          </p:nvSpPr>
          <p:spPr bwMode="auto">
            <a:xfrm>
              <a:off x="6974928" y="59372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55" name="Text Box 22">
              <a:extLst>
                <a:ext uri="{FF2B5EF4-FFF2-40B4-BE49-F238E27FC236}">
                  <a16:creationId xmlns:a16="http://schemas.microsoft.com/office/drawing/2014/main" id="{BDB65ABB-3626-AB43-AE68-1311D6B95305}"/>
                </a:ext>
              </a:extLst>
            </p:cNvPr>
            <p:cNvSpPr txBox="1">
              <a:spLocks noChangeArrowheads="1"/>
            </p:cNvSpPr>
            <p:nvPr/>
          </p:nvSpPr>
          <p:spPr bwMode="auto">
            <a:xfrm>
              <a:off x="6365328" y="59372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56" name="Text Box 23">
              <a:extLst>
                <a:ext uri="{FF2B5EF4-FFF2-40B4-BE49-F238E27FC236}">
                  <a16:creationId xmlns:a16="http://schemas.microsoft.com/office/drawing/2014/main" id="{72137A2F-7FC4-A845-AB59-8F309EB36887}"/>
                </a:ext>
              </a:extLst>
            </p:cNvPr>
            <p:cNvSpPr txBox="1">
              <a:spLocks noChangeArrowheads="1"/>
            </p:cNvSpPr>
            <p:nvPr/>
          </p:nvSpPr>
          <p:spPr bwMode="auto">
            <a:xfrm>
              <a:off x="5755728" y="59372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57" name="Text Box 24">
              <a:extLst>
                <a:ext uri="{FF2B5EF4-FFF2-40B4-BE49-F238E27FC236}">
                  <a16:creationId xmlns:a16="http://schemas.microsoft.com/office/drawing/2014/main" id="{16AF4EE9-F291-1A46-8EC0-FC2D3C196908}"/>
                </a:ext>
              </a:extLst>
            </p:cNvPr>
            <p:cNvSpPr txBox="1">
              <a:spLocks noChangeArrowheads="1"/>
            </p:cNvSpPr>
            <p:nvPr/>
          </p:nvSpPr>
          <p:spPr bwMode="auto">
            <a:xfrm>
              <a:off x="5146128" y="5937269"/>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39BBB75B-1A06-434B-B311-79CFBEAA9F17}"/>
                    </a:ext>
                  </a:extLst>
                </p:cNvPr>
                <p:cNvSpPr>
                  <a:spLocks noChangeArrowheads="1"/>
                </p:cNvSpPr>
                <p:nvPr/>
              </p:nvSpPr>
              <p:spPr bwMode="auto">
                <a:xfrm>
                  <a:off x="6809532" y="4731129"/>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
                      </m:oMathParaPr>
                      <m:oMath xmlns:m="http://schemas.openxmlformats.org/officeDocument/2006/math">
                        <m:r>
                          <a:rPr lang="en-GB" i="1" dirty="0">
                            <a:solidFill>
                              <a:srgbClr val="FFC000"/>
                            </a:solidFill>
                            <a:latin typeface="Cambria Math" panose="02040503050406030204" pitchFamily="18" charset="0"/>
                          </a:rPr>
                          <m:t>0.</m:t>
                        </m:r>
                        <m:r>
                          <a:rPr lang="de-DE" i="1" dirty="0">
                            <a:solidFill>
                              <a:srgbClr val="FFC000"/>
                            </a:solidFill>
                            <a:latin typeface="Cambria Math" panose="02040503050406030204" pitchFamily="18" charset="0"/>
                          </a:rPr>
                          <m:t>0</m:t>
                        </m:r>
                        <m:acc>
                          <m:accPr>
                            <m:chr m:val="̅"/>
                            <m:ctrlPr>
                              <a:rPr lang="en-GB" i="1" dirty="0">
                                <a:solidFill>
                                  <a:srgbClr val="FFC000"/>
                                </a:solidFill>
                                <a:latin typeface="Cambria Math" panose="02040503050406030204" pitchFamily="18" charset="0"/>
                              </a:rPr>
                            </m:ctrlPr>
                          </m:accPr>
                          <m:e>
                            <m:r>
                              <a:rPr lang="de-DE" i="1" dirty="0">
                                <a:solidFill>
                                  <a:srgbClr val="FFC000"/>
                                </a:solidFill>
                                <a:latin typeface="Cambria Math" panose="02040503050406030204" pitchFamily="18" charset="0"/>
                              </a:rPr>
                              <m:t>1</m:t>
                            </m:r>
                          </m:e>
                        </m:acc>
                      </m:oMath>
                    </m:oMathPara>
                  </a14:m>
                  <a:endParaRPr lang="en-GB" dirty="0">
                    <a:solidFill>
                      <a:srgbClr val="FFC000"/>
                    </a:solidFill>
                  </a:endParaRPr>
                </a:p>
              </p:txBody>
            </p:sp>
          </mc:Choice>
          <mc:Fallback xmlns="">
            <p:sp>
              <p:nvSpPr>
                <p:cNvPr id="58" name="Rectangle 57">
                  <a:extLst>
                    <a:ext uri="{FF2B5EF4-FFF2-40B4-BE49-F238E27FC236}">
                      <a16:creationId xmlns:a16="http://schemas.microsoft.com/office/drawing/2014/main" id="{39BBB75B-1A06-434B-B311-79CFBEAA9F17}"/>
                    </a:ext>
                  </a:extLst>
                </p:cNvPr>
                <p:cNvSpPr>
                  <a:spLocks noRot="1" noChangeAspect="1" noMove="1" noResize="1" noEditPoints="1" noAdjustHandles="1" noChangeArrowheads="1" noChangeShapeType="1" noTextEdit="1"/>
                </p:cNvSpPr>
                <p:nvPr/>
              </p:nvSpPr>
              <p:spPr bwMode="auto">
                <a:xfrm>
                  <a:off x="6809532" y="4731129"/>
                  <a:ext cx="609600" cy="609600"/>
                </a:xfrm>
                <a:prstGeom prst="rect">
                  <a:avLst/>
                </a:prstGeom>
                <a:blipFill>
                  <a:blip r:embed="rId6"/>
                  <a:stretch>
                    <a:fillRect l="-2000"/>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8FCC745-DD9B-7147-9916-FDB571E5D7F9}"/>
                    </a:ext>
                  </a:extLst>
                </p:cNvPr>
                <p:cNvSpPr txBox="1"/>
                <p:nvPr/>
              </p:nvSpPr>
              <p:spPr>
                <a:xfrm>
                  <a:off x="4996121" y="4250662"/>
                  <a:ext cx="5421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0.2</m:t>
                        </m:r>
                      </m:oMath>
                    </m:oMathPara>
                  </a14:m>
                  <a:endParaRPr lang="en-GB" dirty="0">
                    <a:solidFill>
                      <a:schemeClr val="accent1"/>
                    </a:solidFill>
                  </a:endParaRPr>
                </a:p>
              </p:txBody>
            </p:sp>
          </mc:Choice>
          <mc:Fallback xmlns="">
            <p:sp>
              <p:nvSpPr>
                <p:cNvPr id="59" name="TextBox 58">
                  <a:extLst>
                    <a:ext uri="{FF2B5EF4-FFF2-40B4-BE49-F238E27FC236}">
                      <a16:creationId xmlns:a16="http://schemas.microsoft.com/office/drawing/2014/main" id="{C8FCC745-DD9B-7147-9916-FDB571E5D7F9}"/>
                    </a:ext>
                  </a:extLst>
                </p:cNvPr>
                <p:cNvSpPr txBox="1">
                  <a:spLocks noRot="1" noChangeAspect="1" noMove="1" noResize="1" noEditPoints="1" noAdjustHandles="1" noChangeArrowheads="1" noChangeShapeType="1" noTextEdit="1"/>
                </p:cNvSpPr>
                <p:nvPr/>
              </p:nvSpPr>
              <p:spPr>
                <a:xfrm>
                  <a:off x="4996121" y="4250662"/>
                  <a:ext cx="542136" cy="369332"/>
                </a:xfrm>
                <a:prstGeom prst="rect">
                  <a:avLst/>
                </a:prstGeom>
                <a:blipFill>
                  <a:blip r:embed="rId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FD15401-689C-7542-9641-E70524E43EF6}"/>
                    </a:ext>
                  </a:extLst>
                </p:cNvPr>
                <p:cNvSpPr txBox="1"/>
                <p:nvPr/>
              </p:nvSpPr>
              <p:spPr>
                <a:xfrm>
                  <a:off x="5579203" y="424516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0" name="TextBox 59">
                  <a:extLst>
                    <a:ext uri="{FF2B5EF4-FFF2-40B4-BE49-F238E27FC236}">
                      <a16:creationId xmlns:a16="http://schemas.microsoft.com/office/drawing/2014/main" id="{6FD15401-689C-7542-9641-E70524E43EF6}"/>
                    </a:ext>
                  </a:extLst>
                </p:cNvPr>
                <p:cNvSpPr txBox="1">
                  <a:spLocks noRot="1" noChangeAspect="1" noMove="1" noResize="1" noEditPoints="1" noAdjustHandles="1" noChangeArrowheads="1" noChangeShapeType="1" noTextEdit="1"/>
                </p:cNvSpPr>
                <p:nvPr/>
              </p:nvSpPr>
              <p:spPr>
                <a:xfrm>
                  <a:off x="5579203" y="4245168"/>
                  <a:ext cx="580608" cy="369909"/>
                </a:xfrm>
                <a:prstGeom prst="rect">
                  <a:avLst/>
                </a:prstGeom>
                <a:blipFill>
                  <a:blip r:embed="rId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59C991A7-74DD-A540-A3D4-57716F81E7BA}"/>
                    </a:ext>
                  </a:extLst>
                </p:cNvPr>
                <p:cNvSpPr txBox="1"/>
                <p:nvPr/>
              </p:nvSpPr>
              <p:spPr>
                <a:xfrm>
                  <a:off x="6215516" y="4247119"/>
                  <a:ext cx="670376"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r>
                          <a:rPr lang="de-DE"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2</m:t>
                            </m:r>
                          </m:e>
                        </m:acc>
                      </m:oMath>
                    </m:oMathPara>
                  </a14:m>
                  <a:endParaRPr lang="en-GB" dirty="0">
                    <a:solidFill>
                      <a:schemeClr val="accent1"/>
                    </a:solidFill>
                  </a:endParaRPr>
                </a:p>
              </p:txBody>
            </p:sp>
          </mc:Choice>
          <mc:Fallback xmlns="">
            <p:sp>
              <p:nvSpPr>
                <p:cNvPr id="61" name="TextBox 60">
                  <a:extLst>
                    <a:ext uri="{FF2B5EF4-FFF2-40B4-BE49-F238E27FC236}">
                      <a16:creationId xmlns:a16="http://schemas.microsoft.com/office/drawing/2014/main" id="{59C991A7-74DD-A540-A3D4-57716F81E7BA}"/>
                    </a:ext>
                  </a:extLst>
                </p:cNvPr>
                <p:cNvSpPr txBox="1">
                  <a:spLocks noRot="1" noChangeAspect="1" noMove="1" noResize="1" noEditPoints="1" noAdjustHandles="1" noChangeArrowheads="1" noChangeShapeType="1" noTextEdit="1"/>
                </p:cNvSpPr>
                <p:nvPr/>
              </p:nvSpPr>
              <p:spPr>
                <a:xfrm>
                  <a:off x="6215516" y="4247119"/>
                  <a:ext cx="670376" cy="369909"/>
                </a:xfrm>
                <a:prstGeom prst="rect">
                  <a:avLst/>
                </a:prstGeom>
                <a:blipFill>
                  <a:blip r:embed="rId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DBE7FEC-1AC7-294A-BE5F-D3A89B96A037}"/>
                    </a:ext>
                  </a:extLst>
                </p:cNvPr>
                <p:cNvSpPr txBox="1"/>
                <p:nvPr/>
              </p:nvSpPr>
              <p:spPr>
                <a:xfrm>
                  <a:off x="4994897" y="5433563"/>
                  <a:ext cx="5421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0.2</m:t>
                        </m:r>
                      </m:oMath>
                    </m:oMathPara>
                  </a14:m>
                  <a:endParaRPr lang="en-GB" dirty="0">
                    <a:solidFill>
                      <a:schemeClr val="accent1"/>
                    </a:solidFill>
                  </a:endParaRPr>
                </a:p>
              </p:txBody>
            </p:sp>
          </mc:Choice>
          <mc:Fallback xmlns="">
            <p:sp>
              <p:nvSpPr>
                <p:cNvPr id="62" name="TextBox 61">
                  <a:extLst>
                    <a:ext uri="{FF2B5EF4-FFF2-40B4-BE49-F238E27FC236}">
                      <a16:creationId xmlns:a16="http://schemas.microsoft.com/office/drawing/2014/main" id="{3DBE7FEC-1AC7-294A-BE5F-D3A89B96A037}"/>
                    </a:ext>
                  </a:extLst>
                </p:cNvPr>
                <p:cNvSpPr txBox="1">
                  <a:spLocks noRot="1" noChangeAspect="1" noMove="1" noResize="1" noEditPoints="1" noAdjustHandles="1" noChangeArrowheads="1" noChangeShapeType="1" noTextEdit="1"/>
                </p:cNvSpPr>
                <p:nvPr/>
              </p:nvSpPr>
              <p:spPr>
                <a:xfrm>
                  <a:off x="4994897" y="5433563"/>
                  <a:ext cx="542136" cy="369332"/>
                </a:xfrm>
                <a:prstGeom prst="rect">
                  <a:avLst/>
                </a:prstGeom>
                <a:blipFill>
                  <a:blip r:embed="rId1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26A87C8-9B90-2549-BDE7-691FB3B3724A}"/>
                    </a:ext>
                  </a:extLst>
                </p:cNvPr>
                <p:cNvSpPr txBox="1"/>
                <p:nvPr/>
              </p:nvSpPr>
              <p:spPr>
                <a:xfrm>
                  <a:off x="5577979" y="542806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3" name="TextBox 62">
                  <a:extLst>
                    <a:ext uri="{FF2B5EF4-FFF2-40B4-BE49-F238E27FC236}">
                      <a16:creationId xmlns:a16="http://schemas.microsoft.com/office/drawing/2014/main" id="{E26A87C8-9B90-2549-BDE7-691FB3B3724A}"/>
                    </a:ext>
                  </a:extLst>
                </p:cNvPr>
                <p:cNvSpPr txBox="1">
                  <a:spLocks noRot="1" noChangeAspect="1" noMove="1" noResize="1" noEditPoints="1" noAdjustHandles="1" noChangeArrowheads="1" noChangeShapeType="1" noTextEdit="1"/>
                </p:cNvSpPr>
                <p:nvPr/>
              </p:nvSpPr>
              <p:spPr>
                <a:xfrm>
                  <a:off x="5577979" y="5428069"/>
                  <a:ext cx="580608" cy="369909"/>
                </a:xfrm>
                <a:prstGeom prst="rect">
                  <a:avLst/>
                </a:prstGeom>
                <a:blipFill>
                  <a:blip r:embed="rId1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3E345DD-E25F-A644-A03D-6A29FD826257}"/>
                    </a:ext>
                  </a:extLst>
                </p:cNvPr>
                <p:cNvSpPr txBox="1"/>
                <p:nvPr/>
              </p:nvSpPr>
              <p:spPr>
                <a:xfrm>
                  <a:off x="6214292" y="5430020"/>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4" name="TextBox 63">
                  <a:extLst>
                    <a:ext uri="{FF2B5EF4-FFF2-40B4-BE49-F238E27FC236}">
                      <a16:creationId xmlns:a16="http://schemas.microsoft.com/office/drawing/2014/main" id="{A3E345DD-E25F-A644-A03D-6A29FD826257}"/>
                    </a:ext>
                  </a:extLst>
                </p:cNvPr>
                <p:cNvSpPr txBox="1">
                  <a:spLocks noRot="1" noChangeAspect="1" noMove="1" noResize="1" noEditPoints="1" noAdjustHandles="1" noChangeArrowheads="1" noChangeShapeType="1" noTextEdit="1"/>
                </p:cNvSpPr>
                <p:nvPr/>
              </p:nvSpPr>
              <p:spPr>
                <a:xfrm>
                  <a:off x="6214292" y="5430020"/>
                  <a:ext cx="580608" cy="369909"/>
                </a:xfrm>
                <a:prstGeom prst="rect">
                  <a:avLst/>
                </a:prstGeom>
                <a:blipFill>
                  <a:blip r:embed="rId1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C7CF54C-AD9D-1846-B450-CB0F087A3CCC}"/>
                    </a:ext>
                  </a:extLst>
                </p:cNvPr>
                <p:cNvSpPr txBox="1"/>
                <p:nvPr/>
              </p:nvSpPr>
              <p:spPr>
                <a:xfrm>
                  <a:off x="4994897" y="4847075"/>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5" name="TextBox 64">
                  <a:extLst>
                    <a:ext uri="{FF2B5EF4-FFF2-40B4-BE49-F238E27FC236}">
                      <a16:creationId xmlns:a16="http://schemas.microsoft.com/office/drawing/2014/main" id="{4C7CF54C-AD9D-1846-B450-CB0F087A3CCC}"/>
                    </a:ext>
                  </a:extLst>
                </p:cNvPr>
                <p:cNvSpPr txBox="1">
                  <a:spLocks noRot="1" noChangeAspect="1" noMove="1" noResize="1" noEditPoints="1" noAdjustHandles="1" noChangeArrowheads="1" noChangeShapeType="1" noTextEdit="1"/>
                </p:cNvSpPr>
                <p:nvPr/>
              </p:nvSpPr>
              <p:spPr>
                <a:xfrm>
                  <a:off x="4994897" y="4847075"/>
                  <a:ext cx="580608" cy="369909"/>
                </a:xfrm>
                <a:prstGeom prst="rect">
                  <a:avLst/>
                </a:prstGeom>
                <a:blipFill>
                  <a:blip r:embed="rId1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4C36523-679C-2F4F-BD7C-53391B756B42}"/>
                    </a:ext>
                  </a:extLst>
                </p:cNvPr>
                <p:cNvSpPr txBox="1"/>
                <p:nvPr/>
              </p:nvSpPr>
              <p:spPr>
                <a:xfrm>
                  <a:off x="6744926" y="5428066"/>
                  <a:ext cx="670376"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r>
                          <a:rPr lang="de-DE"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6" name="TextBox 65">
                  <a:extLst>
                    <a:ext uri="{FF2B5EF4-FFF2-40B4-BE49-F238E27FC236}">
                      <a16:creationId xmlns:a16="http://schemas.microsoft.com/office/drawing/2014/main" id="{34C36523-679C-2F4F-BD7C-53391B756B42}"/>
                    </a:ext>
                  </a:extLst>
                </p:cNvPr>
                <p:cNvSpPr txBox="1">
                  <a:spLocks noRot="1" noChangeAspect="1" noMove="1" noResize="1" noEditPoints="1" noAdjustHandles="1" noChangeArrowheads="1" noChangeShapeType="1" noTextEdit="1"/>
                </p:cNvSpPr>
                <p:nvPr/>
              </p:nvSpPr>
              <p:spPr>
                <a:xfrm>
                  <a:off x="6744926" y="5428066"/>
                  <a:ext cx="670376" cy="369909"/>
                </a:xfrm>
                <a:prstGeom prst="rect">
                  <a:avLst/>
                </a:prstGeom>
                <a:blipFill>
                  <a:blip r:embed="rId14"/>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9FFAF8D-2F04-4F40-9069-BBA501237885}"/>
                    </a:ext>
                  </a:extLst>
                </p:cNvPr>
                <p:cNvSpPr txBox="1"/>
                <p:nvPr/>
              </p:nvSpPr>
              <p:spPr>
                <a:xfrm>
                  <a:off x="6214292" y="4843531"/>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67" name="TextBox 66">
                  <a:extLst>
                    <a:ext uri="{FF2B5EF4-FFF2-40B4-BE49-F238E27FC236}">
                      <a16:creationId xmlns:a16="http://schemas.microsoft.com/office/drawing/2014/main" id="{B9FFAF8D-2F04-4F40-9069-BBA501237885}"/>
                    </a:ext>
                  </a:extLst>
                </p:cNvPr>
                <p:cNvSpPr txBox="1">
                  <a:spLocks noRot="1" noChangeAspect="1" noMove="1" noResize="1" noEditPoints="1" noAdjustHandles="1" noChangeArrowheads="1" noChangeShapeType="1" noTextEdit="1"/>
                </p:cNvSpPr>
                <p:nvPr/>
              </p:nvSpPr>
              <p:spPr>
                <a:xfrm>
                  <a:off x="6214292" y="4843531"/>
                  <a:ext cx="580608" cy="369909"/>
                </a:xfrm>
                <a:prstGeom prst="rect">
                  <a:avLst/>
                </a:prstGeom>
                <a:blipFill>
                  <a:blip r:embed="rId15"/>
                  <a:stretch>
                    <a:fillRect/>
                  </a:stretch>
                </a:blipFill>
              </p:spPr>
              <p:txBody>
                <a:bodyPr/>
                <a:lstStyle/>
                <a:p>
                  <a:r>
                    <a:rPr lang="en-DE">
                      <a:noFill/>
                    </a:rPr>
                    <a:t> </a:t>
                  </a:r>
                </a:p>
              </p:txBody>
            </p:sp>
          </mc:Fallback>
        </mc:AlternateContent>
      </p:grpSp>
      <p:sp>
        <p:nvSpPr>
          <p:cNvPr id="6" name="Down Arrow 5">
            <a:extLst>
              <a:ext uri="{FF2B5EF4-FFF2-40B4-BE49-F238E27FC236}">
                <a16:creationId xmlns:a16="http://schemas.microsoft.com/office/drawing/2014/main" id="{F2CAFD15-272E-3342-AA85-BA6849A55BCE}"/>
              </a:ext>
            </a:extLst>
          </p:cNvPr>
          <p:cNvSpPr/>
          <p:nvPr/>
        </p:nvSpPr>
        <p:spPr>
          <a:xfrm rot="16200000">
            <a:off x="3790025" y="4422818"/>
            <a:ext cx="317375" cy="729493"/>
          </a:xfrm>
          <a:prstGeom prst="down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95" name="Text Box 51">
            <a:extLst>
              <a:ext uri="{FF2B5EF4-FFF2-40B4-BE49-F238E27FC236}">
                <a16:creationId xmlns:a16="http://schemas.microsoft.com/office/drawing/2014/main" id="{AD4AC33C-F5B8-F040-A954-D089E6709E26}"/>
              </a:ext>
            </a:extLst>
          </p:cNvPr>
          <p:cNvSpPr txBox="1">
            <a:spLocks noChangeArrowheads="1"/>
          </p:cNvSpPr>
          <p:nvPr/>
        </p:nvSpPr>
        <p:spPr bwMode="auto">
          <a:xfrm>
            <a:off x="7496162" y="4309880"/>
            <a:ext cx="15760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dirty="0">
                <a:latin typeface="+mn-lt"/>
                <a:cs typeface="SimSun" charset="0"/>
              </a:rPr>
              <a:t>Perceive </a:t>
            </a:r>
            <a:r>
              <a:rPr lang="en-US" altLang="zh-CN" sz="1800" i="0" dirty="0">
                <a:solidFill>
                  <a:schemeClr val="accent1"/>
                </a:solidFill>
                <a:latin typeface="+mn-lt"/>
                <a:cs typeface="SimSun" charset="0"/>
              </a:rPr>
              <a:t>1</a:t>
            </a:r>
            <a:r>
              <a:rPr lang="en-US" altLang="zh-CN" sz="1800" i="0" dirty="0">
                <a:latin typeface="+mn-lt"/>
                <a:cs typeface="SimSun" charset="0"/>
              </a:rPr>
              <a:t> wall</a:t>
            </a:r>
          </a:p>
        </p:txBody>
      </p:sp>
      <p:sp>
        <p:nvSpPr>
          <p:cNvPr id="96" name="Down Arrow 95">
            <a:extLst>
              <a:ext uri="{FF2B5EF4-FFF2-40B4-BE49-F238E27FC236}">
                <a16:creationId xmlns:a16="http://schemas.microsoft.com/office/drawing/2014/main" id="{6D8E5B24-F8D8-9142-8544-02AAD7544B7C}"/>
              </a:ext>
            </a:extLst>
          </p:cNvPr>
          <p:cNvSpPr/>
          <p:nvPr/>
        </p:nvSpPr>
        <p:spPr>
          <a:xfrm rot="16200000">
            <a:off x="8122394" y="4421338"/>
            <a:ext cx="317375" cy="72949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A4C54A4-482E-D3C3-3727-3EDDEC47C833}"/>
              </a:ext>
            </a:extLst>
          </p:cNvPr>
          <p:cNvGrpSpPr/>
          <p:nvPr/>
        </p:nvGrpSpPr>
        <p:grpSpPr>
          <a:xfrm>
            <a:off x="355445" y="3360676"/>
            <a:ext cx="2806408" cy="2549132"/>
            <a:chOff x="1636443" y="3757466"/>
            <a:chExt cx="2806408" cy="2549132"/>
          </a:xfrm>
        </p:grpSpPr>
        <mc:AlternateContent xmlns:mc="http://schemas.openxmlformats.org/markup-compatibility/2006" xmlns:a14="http://schemas.microsoft.com/office/drawing/2010/main">
          <mc:Choice Requires="a14">
            <p:sp>
              <p:nvSpPr>
                <p:cNvPr id="110642" name="Text Box 52"/>
                <p:cNvSpPr txBox="1">
                  <a:spLocks noChangeArrowheads="1"/>
                </p:cNvSpPr>
                <p:nvPr/>
              </p:nvSpPr>
              <p:spPr bwMode="auto">
                <a:xfrm>
                  <a:off x="1959488" y="3757466"/>
                  <a:ext cx="378886"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Para xmlns:m="http://schemas.openxmlformats.org/officeDocument/2006/math">
                      <m:oMathParaPr>
                        <m:jc m:val="centerGroup"/>
                      </m:oMathParaPr>
                      <m:oMath xmlns:m="http://schemas.openxmlformats.org/officeDocument/2006/math">
                        <m:r>
                          <a:rPr lang="en-US" altLang="zh-CN" sz="1800" dirty="0">
                            <a:latin typeface="Cambria Math" panose="02040503050406030204" pitchFamily="18" charset="0"/>
                            <a:cs typeface="SimSun" charset="0"/>
                          </a:rPr>
                          <m:t>𝑏</m:t>
                        </m:r>
                      </m:oMath>
                    </m:oMathPara>
                  </a14:m>
                  <a:endParaRPr lang="en-US" altLang="zh-CN" sz="1800" i="0" dirty="0">
                    <a:cs typeface="SimSun" charset="0"/>
                  </a:endParaRPr>
                </a:p>
              </p:txBody>
            </p:sp>
          </mc:Choice>
          <mc:Fallback xmlns="">
            <p:sp>
              <p:nvSpPr>
                <p:cNvPr id="110642" name="Text Box 52"/>
                <p:cNvSpPr txBox="1">
                  <a:spLocks noRot="1" noChangeAspect="1" noMove="1" noResize="1" noEditPoints="1" noAdjustHandles="1" noChangeArrowheads="1" noChangeShapeType="1" noTextEdit="1"/>
                </p:cNvSpPr>
                <p:nvPr/>
              </p:nvSpPr>
              <p:spPr bwMode="auto">
                <a:xfrm>
                  <a:off x="1959488" y="3757466"/>
                  <a:ext cx="378886" cy="369332"/>
                </a:xfrm>
                <a:prstGeom prst="rect">
                  <a:avLst/>
                </a:prstGeom>
                <a:blipFill>
                  <a:blip r:embed="rId16"/>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123" name="Group 3">
              <a:extLst>
                <a:ext uri="{FF2B5EF4-FFF2-40B4-BE49-F238E27FC236}">
                  <a16:creationId xmlns:a16="http://schemas.microsoft.com/office/drawing/2014/main" id="{1CD16044-AE85-9A46-B1FD-E59BF4F73EA7}"/>
                </a:ext>
              </a:extLst>
            </p:cNvPr>
            <p:cNvGrpSpPr>
              <a:grpSpLocks/>
            </p:cNvGrpSpPr>
            <p:nvPr/>
          </p:nvGrpSpPr>
          <p:grpSpPr bwMode="auto">
            <a:xfrm>
              <a:off x="2004450" y="4121529"/>
              <a:ext cx="2438400" cy="1828800"/>
              <a:chOff x="960" y="1152"/>
              <a:chExt cx="1536" cy="1152"/>
            </a:xfrm>
          </p:grpSpPr>
          <p:sp>
            <p:nvSpPr>
              <p:cNvPr id="124" name="Rectangle 4">
                <a:extLst>
                  <a:ext uri="{FF2B5EF4-FFF2-40B4-BE49-F238E27FC236}">
                    <a16:creationId xmlns:a16="http://schemas.microsoft.com/office/drawing/2014/main" id="{666D0518-D134-BB49-8526-31C903112FA1}"/>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5" name="Line 5">
                <a:extLst>
                  <a:ext uri="{FF2B5EF4-FFF2-40B4-BE49-F238E27FC236}">
                    <a16:creationId xmlns:a16="http://schemas.microsoft.com/office/drawing/2014/main" id="{9FF286D4-A4DC-9240-A7EF-CE1B26240ADB}"/>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26" name="Line 6">
                <a:extLst>
                  <a:ext uri="{FF2B5EF4-FFF2-40B4-BE49-F238E27FC236}">
                    <a16:creationId xmlns:a16="http://schemas.microsoft.com/office/drawing/2014/main" id="{EAB46CF7-1417-0D47-AD90-6F2F03215083}"/>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27" name="Line 7">
                <a:extLst>
                  <a:ext uri="{FF2B5EF4-FFF2-40B4-BE49-F238E27FC236}">
                    <a16:creationId xmlns:a16="http://schemas.microsoft.com/office/drawing/2014/main" id="{3935D5AB-407F-CB44-8347-5BD8E56AFBBB}"/>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28" name="Line 8">
                <a:extLst>
                  <a:ext uri="{FF2B5EF4-FFF2-40B4-BE49-F238E27FC236}">
                    <a16:creationId xmlns:a16="http://schemas.microsoft.com/office/drawing/2014/main" id="{F8673EE5-33C4-E640-A8C9-6048DD66A8D8}"/>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129" name="Line 9">
                <a:extLst>
                  <a:ext uri="{FF2B5EF4-FFF2-40B4-BE49-F238E27FC236}">
                    <a16:creationId xmlns:a16="http://schemas.microsoft.com/office/drawing/2014/main" id="{9F28020B-77DC-7D41-AF76-2498517C5456}"/>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30" name="Rectangle 10">
                <a:extLst>
                  <a:ext uri="{FF2B5EF4-FFF2-40B4-BE49-F238E27FC236}">
                    <a16:creationId xmlns:a16="http://schemas.microsoft.com/office/drawing/2014/main" id="{AE01914E-2BA9-084E-B25C-40F8ACB49CCA}"/>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AD8E8853-06E3-CB40-90D6-6E8572AB3C81}"/>
                    </a:ext>
                  </a:extLst>
                </p:cNvPr>
                <p:cNvSpPr>
                  <a:spLocks noChangeArrowheads="1"/>
                </p:cNvSpPr>
                <p:nvPr/>
              </p:nvSpPr>
              <p:spPr bwMode="auto">
                <a:xfrm>
                  <a:off x="3833251" y="4121526"/>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GB" i="1" dirty="0" smtClean="0">
                            <a:solidFill>
                              <a:schemeClr val="accent6"/>
                            </a:solidFill>
                            <a:latin typeface="Cambria Math" panose="02040503050406030204" pitchFamily="18" charset="0"/>
                          </a:rPr>
                          <m:t>0.</m:t>
                        </m:r>
                        <m:r>
                          <a:rPr lang="de-DE"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131" name="Rectangle 130">
                  <a:extLst>
                    <a:ext uri="{FF2B5EF4-FFF2-40B4-BE49-F238E27FC236}">
                      <a16:creationId xmlns:a16="http://schemas.microsoft.com/office/drawing/2014/main" id="{AD8E8853-06E3-CB40-90D6-6E8572AB3C81}"/>
                    </a:ext>
                  </a:extLst>
                </p:cNvPr>
                <p:cNvSpPr>
                  <a:spLocks noRot="1" noChangeAspect="1" noMove="1" noResize="1" noEditPoints="1" noAdjustHandles="1" noChangeArrowheads="1" noChangeShapeType="1" noTextEdit="1"/>
                </p:cNvSpPr>
                <p:nvPr/>
              </p:nvSpPr>
              <p:spPr bwMode="auto">
                <a:xfrm>
                  <a:off x="3833251" y="4121526"/>
                  <a:ext cx="609600" cy="609600"/>
                </a:xfrm>
                <a:prstGeom prst="rect">
                  <a:avLst/>
                </a:prstGeom>
                <a:blipFill>
                  <a:blip r:embed="rId17"/>
                  <a:stretch>
                    <a:fillRect/>
                  </a:stretch>
                </a:blipFill>
                <a:ln w="9525">
                  <a:solidFill>
                    <a:schemeClr val="tx1"/>
                  </a:solidFill>
                  <a:miter lim="800000"/>
                  <a:headEnd/>
                  <a:tailEnd/>
                </a:ln>
              </p:spPr>
              <p:txBody>
                <a:bodyPr/>
                <a:lstStyle/>
                <a:p>
                  <a:r>
                    <a:rPr lang="en-DE">
                      <a:noFill/>
                    </a:rPr>
                    <a:t> </a:t>
                  </a:r>
                </a:p>
              </p:txBody>
            </p:sp>
          </mc:Fallback>
        </mc:AlternateContent>
        <p:sp>
          <p:nvSpPr>
            <p:cNvPr id="132" name="Text Box 18">
              <a:extLst>
                <a:ext uri="{FF2B5EF4-FFF2-40B4-BE49-F238E27FC236}">
                  <a16:creationId xmlns:a16="http://schemas.microsoft.com/office/drawing/2014/main" id="{A2EB69EB-62F4-6C41-8C20-16BE72F5DCEF}"/>
                </a:ext>
              </a:extLst>
            </p:cNvPr>
            <p:cNvSpPr txBox="1">
              <a:spLocks noChangeArrowheads="1"/>
            </p:cNvSpPr>
            <p:nvPr/>
          </p:nvSpPr>
          <p:spPr bwMode="auto">
            <a:xfrm>
              <a:off x="1636443" y="48704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33" name="Text Box 19">
              <a:extLst>
                <a:ext uri="{FF2B5EF4-FFF2-40B4-BE49-F238E27FC236}">
                  <a16:creationId xmlns:a16="http://schemas.microsoft.com/office/drawing/2014/main" id="{60508516-D66B-AC42-AB58-0F6A29C675F1}"/>
                </a:ext>
              </a:extLst>
            </p:cNvPr>
            <p:cNvSpPr txBox="1">
              <a:spLocks noChangeArrowheads="1"/>
            </p:cNvSpPr>
            <p:nvPr/>
          </p:nvSpPr>
          <p:spPr bwMode="auto">
            <a:xfrm>
              <a:off x="1636443" y="42608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3</a:t>
              </a:r>
            </a:p>
          </p:txBody>
        </p:sp>
        <p:sp>
          <p:nvSpPr>
            <p:cNvPr id="134" name="Text Box 20">
              <a:extLst>
                <a:ext uri="{FF2B5EF4-FFF2-40B4-BE49-F238E27FC236}">
                  <a16:creationId xmlns:a16="http://schemas.microsoft.com/office/drawing/2014/main" id="{1BC36424-4592-B643-A837-293AE7EEE8A7}"/>
                </a:ext>
              </a:extLst>
            </p:cNvPr>
            <p:cNvSpPr txBox="1">
              <a:spLocks noChangeArrowheads="1"/>
            </p:cNvSpPr>
            <p:nvPr/>
          </p:nvSpPr>
          <p:spPr bwMode="auto">
            <a:xfrm>
              <a:off x="1636443" y="54038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35" name="Text Box 21">
              <a:extLst>
                <a:ext uri="{FF2B5EF4-FFF2-40B4-BE49-F238E27FC236}">
                  <a16:creationId xmlns:a16="http://schemas.microsoft.com/office/drawing/2014/main" id="{251908D2-70EF-8349-9DB0-4487D83E48F4}"/>
                </a:ext>
              </a:extLst>
            </p:cNvPr>
            <p:cNvSpPr txBox="1">
              <a:spLocks noChangeArrowheads="1"/>
            </p:cNvSpPr>
            <p:nvPr/>
          </p:nvSpPr>
          <p:spPr bwMode="auto">
            <a:xfrm>
              <a:off x="3998643" y="59372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36" name="Text Box 22">
              <a:extLst>
                <a:ext uri="{FF2B5EF4-FFF2-40B4-BE49-F238E27FC236}">
                  <a16:creationId xmlns:a16="http://schemas.microsoft.com/office/drawing/2014/main" id="{1A72F6AF-7EF1-1144-B9FB-ABF18FCE9F5F}"/>
                </a:ext>
              </a:extLst>
            </p:cNvPr>
            <p:cNvSpPr txBox="1">
              <a:spLocks noChangeArrowheads="1"/>
            </p:cNvSpPr>
            <p:nvPr/>
          </p:nvSpPr>
          <p:spPr bwMode="auto">
            <a:xfrm>
              <a:off x="3389043" y="59372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37" name="Text Box 23">
              <a:extLst>
                <a:ext uri="{FF2B5EF4-FFF2-40B4-BE49-F238E27FC236}">
                  <a16:creationId xmlns:a16="http://schemas.microsoft.com/office/drawing/2014/main" id="{01E7757B-D5C1-0840-A5D9-13A69F5FF03A}"/>
                </a:ext>
              </a:extLst>
            </p:cNvPr>
            <p:cNvSpPr txBox="1">
              <a:spLocks noChangeArrowheads="1"/>
            </p:cNvSpPr>
            <p:nvPr/>
          </p:nvSpPr>
          <p:spPr bwMode="auto">
            <a:xfrm>
              <a:off x="2779443" y="59372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38" name="Text Box 24">
              <a:extLst>
                <a:ext uri="{FF2B5EF4-FFF2-40B4-BE49-F238E27FC236}">
                  <a16:creationId xmlns:a16="http://schemas.microsoft.com/office/drawing/2014/main" id="{ED9CB168-2064-B040-8CFF-4D56F3FEA7E2}"/>
                </a:ext>
              </a:extLst>
            </p:cNvPr>
            <p:cNvSpPr txBox="1">
              <a:spLocks noChangeArrowheads="1"/>
            </p:cNvSpPr>
            <p:nvPr/>
          </p:nvSpPr>
          <p:spPr bwMode="auto">
            <a:xfrm>
              <a:off x="2169843" y="5937266"/>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3AC81C7A-0BEC-4245-921A-A97C0033DEE8}"/>
                    </a:ext>
                  </a:extLst>
                </p:cNvPr>
                <p:cNvSpPr>
                  <a:spLocks noChangeArrowheads="1"/>
                </p:cNvSpPr>
                <p:nvPr/>
              </p:nvSpPr>
              <p:spPr bwMode="auto">
                <a:xfrm>
                  <a:off x="3833247" y="4731126"/>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US" i="1" dirty="0">
                            <a:solidFill>
                              <a:srgbClr val="FFC000"/>
                            </a:solidFill>
                            <a:latin typeface="Cambria Math" panose="02040503050406030204" pitchFamily="18" charset="0"/>
                          </a:rPr>
                          <m:t>0.0</m:t>
                        </m:r>
                      </m:oMath>
                    </m:oMathPara>
                  </a14:m>
                  <a:endParaRPr lang="en-US" sz="1400" i="1" dirty="0">
                    <a:solidFill>
                      <a:srgbClr val="FFC000"/>
                    </a:solidFill>
                  </a:endParaRPr>
                </a:p>
              </p:txBody>
            </p:sp>
          </mc:Choice>
          <mc:Fallback xmlns="">
            <p:sp>
              <p:nvSpPr>
                <p:cNvPr id="139" name="Rectangle 138">
                  <a:extLst>
                    <a:ext uri="{FF2B5EF4-FFF2-40B4-BE49-F238E27FC236}">
                      <a16:creationId xmlns:a16="http://schemas.microsoft.com/office/drawing/2014/main" id="{3AC81C7A-0BEC-4245-921A-A97C0033DEE8}"/>
                    </a:ext>
                  </a:extLst>
                </p:cNvPr>
                <p:cNvSpPr>
                  <a:spLocks noRot="1" noChangeAspect="1" noMove="1" noResize="1" noEditPoints="1" noAdjustHandles="1" noChangeArrowheads="1" noChangeShapeType="1" noTextEdit="1"/>
                </p:cNvSpPr>
                <p:nvPr/>
              </p:nvSpPr>
              <p:spPr bwMode="auto">
                <a:xfrm>
                  <a:off x="3833247" y="4731126"/>
                  <a:ext cx="609600" cy="609600"/>
                </a:xfrm>
                <a:prstGeom prst="rect">
                  <a:avLst/>
                </a:prstGeom>
                <a:blipFill>
                  <a:blip r:embed="rId18"/>
                  <a:stretch>
                    <a:fillRect/>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9FAAB046-5AC1-E24A-9C90-4BF9F4653A0F}"/>
                    </a:ext>
                  </a:extLst>
                </p:cNvPr>
                <p:cNvSpPr txBox="1"/>
                <p:nvPr/>
              </p:nvSpPr>
              <p:spPr>
                <a:xfrm>
                  <a:off x="2045318" y="426770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0" name="TextBox 139">
                  <a:extLst>
                    <a:ext uri="{FF2B5EF4-FFF2-40B4-BE49-F238E27FC236}">
                      <a16:creationId xmlns:a16="http://schemas.microsoft.com/office/drawing/2014/main" id="{9FAAB046-5AC1-E24A-9C90-4BF9F4653A0F}"/>
                    </a:ext>
                  </a:extLst>
                </p:cNvPr>
                <p:cNvSpPr txBox="1">
                  <a:spLocks noRot="1" noChangeAspect="1" noMove="1" noResize="1" noEditPoints="1" noAdjustHandles="1" noChangeArrowheads="1" noChangeShapeType="1" noTextEdit="1"/>
                </p:cNvSpPr>
                <p:nvPr/>
              </p:nvSpPr>
              <p:spPr>
                <a:xfrm>
                  <a:off x="2045318" y="4267708"/>
                  <a:ext cx="580608" cy="369909"/>
                </a:xfrm>
                <a:prstGeom prst="rect">
                  <a:avLst/>
                </a:prstGeom>
                <a:blipFill>
                  <a:blip r:embed="rId1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C203BD2B-7D20-ED40-AA77-8688FF377049}"/>
                    </a:ext>
                  </a:extLst>
                </p:cNvPr>
                <p:cNvSpPr txBox="1"/>
                <p:nvPr/>
              </p:nvSpPr>
              <p:spPr>
                <a:xfrm>
                  <a:off x="2629045" y="4245165"/>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1" name="TextBox 140">
                  <a:extLst>
                    <a:ext uri="{FF2B5EF4-FFF2-40B4-BE49-F238E27FC236}">
                      <a16:creationId xmlns:a16="http://schemas.microsoft.com/office/drawing/2014/main" id="{C203BD2B-7D20-ED40-AA77-8688FF377049}"/>
                    </a:ext>
                  </a:extLst>
                </p:cNvPr>
                <p:cNvSpPr txBox="1">
                  <a:spLocks noRot="1" noChangeAspect="1" noMove="1" noResize="1" noEditPoints="1" noAdjustHandles="1" noChangeArrowheads="1" noChangeShapeType="1" noTextEdit="1"/>
                </p:cNvSpPr>
                <p:nvPr/>
              </p:nvSpPr>
              <p:spPr>
                <a:xfrm>
                  <a:off x="2629045" y="4245165"/>
                  <a:ext cx="580608" cy="369909"/>
                </a:xfrm>
                <a:prstGeom prst="rect">
                  <a:avLst/>
                </a:prstGeom>
                <a:blipFill>
                  <a:blip r:embed="rId2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D89C87B9-D6AF-5542-ACF0-6BB6A10D1674}"/>
                    </a:ext>
                  </a:extLst>
                </p:cNvPr>
                <p:cNvSpPr txBox="1"/>
                <p:nvPr/>
              </p:nvSpPr>
              <p:spPr>
                <a:xfrm>
                  <a:off x="3265358" y="4247116"/>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2" name="TextBox 141">
                  <a:extLst>
                    <a:ext uri="{FF2B5EF4-FFF2-40B4-BE49-F238E27FC236}">
                      <a16:creationId xmlns:a16="http://schemas.microsoft.com/office/drawing/2014/main" id="{D89C87B9-D6AF-5542-ACF0-6BB6A10D1674}"/>
                    </a:ext>
                  </a:extLst>
                </p:cNvPr>
                <p:cNvSpPr txBox="1">
                  <a:spLocks noRot="1" noChangeAspect="1" noMove="1" noResize="1" noEditPoints="1" noAdjustHandles="1" noChangeArrowheads="1" noChangeShapeType="1" noTextEdit="1"/>
                </p:cNvSpPr>
                <p:nvPr/>
              </p:nvSpPr>
              <p:spPr>
                <a:xfrm>
                  <a:off x="3265358" y="4247116"/>
                  <a:ext cx="580608" cy="369909"/>
                </a:xfrm>
                <a:prstGeom prst="rect">
                  <a:avLst/>
                </a:prstGeom>
                <a:blipFill>
                  <a:blip r:embed="rId2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1405710E-2091-7946-9A94-6A0F1A17F35F}"/>
                    </a:ext>
                  </a:extLst>
                </p:cNvPr>
                <p:cNvSpPr txBox="1"/>
                <p:nvPr/>
              </p:nvSpPr>
              <p:spPr>
                <a:xfrm>
                  <a:off x="2044739" y="5433561"/>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3" name="TextBox 142">
                  <a:extLst>
                    <a:ext uri="{FF2B5EF4-FFF2-40B4-BE49-F238E27FC236}">
                      <a16:creationId xmlns:a16="http://schemas.microsoft.com/office/drawing/2014/main" id="{1405710E-2091-7946-9A94-6A0F1A17F35F}"/>
                    </a:ext>
                  </a:extLst>
                </p:cNvPr>
                <p:cNvSpPr txBox="1">
                  <a:spLocks noRot="1" noChangeAspect="1" noMove="1" noResize="1" noEditPoints="1" noAdjustHandles="1" noChangeArrowheads="1" noChangeShapeType="1" noTextEdit="1"/>
                </p:cNvSpPr>
                <p:nvPr/>
              </p:nvSpPr>
              <p:spPr>
                <a:xfrm>
                  <a:off x="2044739" y="5433561"/>
                  <a:ext cx="580608" cy="369909"/>
                </a:xfrm>
                <a:prstGeom prst="rect">
                  <a:avLst/>
                </a:prstGeom>
                <a:blipFill>
                  <a:blip r:embed="rId2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443CF639-ACAA-3541-BE14-3221AC60AA9E}"/>
                    </a:ext>
                  </a:extLst>
                </p:cNvPr>
                <p:cNvSpPr txBox="1"/>
                <p:nvPr/>
              </p:nvSpPr>
              <p:spPr>
                <a:xfrm>
                  <a:off x="2627821" y="5428066"/>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4" name="TextBox 143">
                  <a:extLst>
                    <a:ext uri="{FF2B5EF4-FFF2-40B4-BE49-F238E27FC236}">
                      <a16:creationId xmlns:a16="http://schemas.microsoft.com/office/drawing/2014/main" id="{443CF639-ACAA-3541-BE14-3221AC60AA9E}"/>
                    </a:ext>
                  </a:extLst>
                </p:cNvPr>
                <p:cNvSpPr txBox="1">
                  <a:spLocks noRot="1" noChangeAspect="1" noMove="1" noResize="1" noEditPoints="1" noAdjustHandles="1" noChangeArrowheads="1" noChangeShapeType="1" noTextEdit="1"/>
                </p:cNvSpPr>
                <p:nvPr/>
              </p:nvSpPr>
              <p:spPr>
                <a:xfrm>
                  <a:off x="2627821" y="5428066"/>
                  <a:ext cx="580608" cy="369909"/>
                </a:xfrm>
                <a:prstGeom prst="rect">
                  <a:avLst/>
                </a:prstGeom>
                <a:blipFill>
                  <a:blip r:embed="rId2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E3709A8A-9C91-D14A-B037-A3FD025AA4D3}"/>
                    </a:ext>
                  </a:extLst>
                </p:cNvPr>
                <p:cNvSpPr txBox="1"/>
                <p:nvPr/>
              </p:nvSpPr>
              <p:spPr>
                <a:xfrm>
                  <a:off x="3264134" y="543001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5" name="TextBox 144">
                  <a:extLst>
                    <a:ext uri="{FF2B5EF4-FFF2-40B4-BE49-F238E27FC236}">
                      <a16:creationId xmlns:a16="http://schemas.microsoft.com/office/drawing/2014/main" id="{E3709A8A-9C91-D14A-B037-A3FD025AA4D3}"/>
                    </a:ext>
                  </a:extLst>
                </p:cNvPr>
                <p:cNvSpPr txBox="1">
                  <a:spLocks noRot="1" noChangeAspect="1" noMove="1" noResize="1" noEditPoints="1" noAdjustHandles="1" noChangeArrowheads="1" noChangeShapeType="1" noTextEdit="1"/>
                </p:cNvSpPr>
                <p:nvPr/>
              </p:nvSpPr>
              <p:spPr>
                <a:xfrm>
                  <a:off x="3264134" y="5430017"/>
                  <a:ext cx="580608" cy="369909"/>
                </a:xfrm>
                <a:prstGeom prst="rect">
                  <a:avLst/>
                </a:prstGeom>
                <a:blipFill>
                  <a:blip r:embed="rId24"/>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90CE7DF2-4567-2248-9FCC-CAD93DCF9331}"/>
                    </a:ext>
                  </a:extLst>
                </p:cNvPr>
                <p:cNvSpPr txBox="1"/>
                <p:nvPr/>
              </p:nvSpPr>
              <p:spPr>
                <a:xfrm>
                  <a:off x="2044739" y="4847072"/>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6" name="TextBox 145">
                  <a:extLst>
                    <a:ext uri="{FF2B5EF4-FFF2-40B4-BE49-F238E27FC236}">
                      <a16:creationId xmlns:a16="http://schemas.microsoft.com/office/drawing/2014/main" id="{90CE7DF2-4567-2248-9FCC-CAD93DCF9331}"/>
                    </a:ext>
                  </a:extLst>
                </p:cNvPr>
                <p:cNvSpPr txBox="1">
                  <a:spLocks noRot="1" noChangeAspect="1" noMove="1" noResize="1" noEditPoints="1" noAdjustHandles="1" noChangeArrowheads="1" noChangeShapeType="1" noTextEdit="1"/>
                </p:cNvSpPr>
                <p:nvPr/>
              </p:nvSpPr>
              <p:spPr>
                <a:xfrm>
                  <a:off x="2044739" y="4847072"/>
                  <a:ext cx="580608" cy="369909"/>
                </a:xfrm>
                <a:prstGeom prst="rect">
                  <a:avLst/>
                </a:prstGeom>
                <a:blipFill>
                  <a:blip r:embed="rId25"/>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43E38579-1970-2248-8368-485C149F36F6}"/>
                    </a:ext>
                  </a:extLst>
                </p:cNvPr>
                <p:cNvSpPr txBox="1"/>
                <p:nvPr/>
              </p:nvSpPr>
              <p:spPr>
                <a:xfrm>
                  <a:off x="3856154" y="5428066"/>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7" name="TextBox 146">
                  <a:extLst>
                    <a:ext uri="{FF2B5EF4-FFF2-40B4-BE49-F238E27FC236}">
                      <a16:creationId xmlns:a16="http://schemas.microsoft.com/office/drawing/2014/main" id="{43E38579-1970-2248-8368-485C149F36F6}"/>
                    </a:ext>
                  </a:extLst>
                </p:cNvPr>
                <p:cNvSpPr txBox="1">
                  <a:spLocks noRot="1" noChangeAspect="1" noMove="1" noResize="1" noEditPoints="1" noAdjustHandles="1" noChangeArrowheads="1" noChangeShapeType="1" noTextEdit="1"/>
                </p:cNvSpPr>
                <p:nvPr/>
              </p:nvSpPr>
              <p:spPr>
                <a:xfrm>
                  <a:off x="3856154" y="5428066"/>
                  <a:ext cx="580608" cy="369909"/>
                </a:xfrm>
                <a:prstGeom prst="rect">
                  <a:avLst/>
                </a:prstGeom>
                <a:blipFill>
                  <a:blip r:embed="rId26"/>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8D951DDE-204F-8942-86C6-470E209FBC66}"/>
                    </a:ext>
                  </a:extLst>
                </p:cNvPr>
                <p:cNvSpPr txBox="1"/>
                <p:nvPr/>
              </p:nvSpPr>
              <p:spPr>
                <a:xfrm>
                  <a:off x="3264134" y="484352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148" name="TextBox 147">
                  <a:extLst>
                    <a:ext uri="{FF2B5EF4-FFF2-40B4-BE49-F238E27FC236}">
                      <a16:creationId xmlns:a16="http://schemas.microsoft.com/office/drawing/2014/main" id="{8D951DDE-204F-8942-86C6-470E209FBC66}"/>
                    </a:ext>
                  </a:extLst>
                </p:cNvPr>
                <p:cNvSpPr txBox="1">
                  <a:spLocks noRot="1" noChangeAspect="1" noMove="1" noResize="1" noEditPoints="1" noAdjustHandles="1" noChangeArrowheads="1" noChangeShapeType="1" noTextEdit="1"/>
                </p:cNvSpPr>
                <p:nvPr/>
              </p:nvSpPr>
              <p:spPr>
                <a:xfrm>
                  <a:off x="3264134" y="4843528"/>
                  <a:ext cx="580608" cy="369909"/>
                </a:xfrm>
                <a:prstGeom prst="rect">
                  <a:avLst/>
                </a:prstGeom>
                <a:blipFill>
                  <a:blip r:embed="rId27"/>
                  <a:stretch>
                    <a:fillRect/>
                  </a:stretch>
                </a:blipFill>
              </p:spPr>
              <p:txBody>
                <a:bodyPr/>
                <a:lstStyle/>
                <a:p>
                  <a:r>
                    <a:rPr lang="en-DE">
                      <a:noFill/>
                    </a:rPr>
                    <a:t> </a:t>
                  </a:r>
                </a:p>
              </p:txBody>
            </p:sp>
          </mc:Fallback>
        </mc:AlternateContent>
      </p:grpSp>
      <p:grpSp>
        <p:nvGrpSpPr>
          <p:cNvPr id="8" name="Group 7">
            <a:extLst>
              <a:ext uri="{FF2B5EF4-FFF2-40B4-BE49-F238E27FC236}">
                <a16:creationId xmlns:a16="http://schemas.microsoft.com/office/drawing/2014/main" id="{6D28C235-584A-5FA9-B86B-0E711C50D381}"/>
              </a:ext>
            </a:extLst>
          </p:cNvPr>
          <p:cNvGrpSpPr/>
          <p:nvPr/>
        </p:nvGrpSpPr>
        <p:grpSpPr>
          <a:xfrm>
            <a:off x="9022233" y="3354765"/>
            <a:ext cx="2885012" cy="2545261"/>
            <a:chOff x="7648372" y="3757464"/>
            <a:chExt cx="2885012" cy="2545261"/>
          </a:xfrm>
        </p:grpSpPr>
        <mc:AlternateContent xmlns:mc="http://schemas.openxmlformats.org/markup-compatibility/2006" xmlns:a14="http://schemas.microsoft.com/office/drawing/2010/main">
          <mc:Choice Requires="a14">
            <p:sp>
              <p:nvSpPr>
                <p:cNvPr id="68" name="Text Box 52">
                  <a:extLst>
                    <a:ext uri="{FF2B5EF4-FFF2-40B4-BE49-F238E27FC236}">
                      <a16:creationId xmlns:a16="http://schemas.microsoft.com/office/drawing/2014/main" id="{FB8C195B-72F2-744B-B803-D1461692D40F}"/>
                    </a:ext>
                  </a:extLst>
                </p:cNvPr>
                <p:cNvSpPr txBox="1">
                  <a:spLocks noChangeArrowheads="1"/>
                </p:cNvSpPr>
                <p:nvPr/>
              </p:nvSpPr>
              <p:spPr bwMode="auto">
                <a:xfrm>
                  <a:off x="8035344" y="3757464"/>
                  <a:ext cx="1130951" cy="387927"/>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 xmlns:m="http://schemas.openxmlformats.org/officeDocument/2006/math">
                      <m:sSup>
                        <m:sSupPr>
                          <m:ctrlPr>
                            <a:rPr lang="de-DE" altLang="zh-CN" sz="1800" i="1" dirty="0">
                              <a:latin typeface="Cambria Math" panose="02040503050406030204" pitchFamily="18" charset="0"/>
                              <a:cs typeface="SimSun" charset="0"/>
                            </a:rPr>
                          </m:ctrlPr>
                        </m:sSupPr>
                        <m:e>
                          <m:sSup>
                            <m:sSupPr>
                              <m:ctrlPr>
                                <a:rPr lang="de-DE" altLang="zh-CN" sz="1800" i="1" dirty="0">
                                  <a:latin typeface="Cambria Math" panose="02040503050406030204" pitchFamily="18" charset="0"/>
                                  <a:cs typeface="SimSun" charset="0"/>
                                </a:rPr>
                              </m:ctrlPr>
                            </m:sSupPr>
                            <m:e>
                              <m:r>
                                <a:rPr lang="de-DE" altLang="zh-CN" sz="1800" dirty="0">
                                  <a:latin typeface="Cambria Math" panose="02040503050406030204" pitchFamily="18" charset="0"/>
                                  <a:cs typeface="SimSun" charset="0"/>
                                </a:rPr>
                                <m:t>𝑏</m:t>
                              </m:r>
                            </m:e>
                            <m:sup>
                              <m:d>
                                <m:dPr>
                                  <m:ctrlPr>
                                    <a:rPr lang="de-DE" altLang="zh-CN" sz="1800" i="1" dirty="0">
                                      <a:latin typeface="Cambria Math" panose="02040503050406030204" pitchFamily="18" charset="0"/>
                                      <a:cs typeface="SimSun" charset="0"/>
                                    </a:rPr>
                                  </m:ctrlPr>
                                </m:dPr>
                                <m:e>
                                  <m:r>
                                    <a:rPr lang="de-DE" altLang="zh-CN" sz="1800" dirty="0">
                                      <a:latin typeface="Cambria Math" panose="02040503050406030204" pitchFamily="18" charset="0"/>
                                      <a:cs typeface="SimSun" charset="0"/>
                                    </a:rPr>
                                    <m:t>2</m:t>
                                  </m:r>
                                </m:e>
                              </m:d>
                            </m:sup>
                          </m:sSup>
                          <m:r>
                            <a:rPr lang="de-DE" altLang="zh-CN" sz="1800" dirty="0">
                              <a:latin typeface="Cambria Math" panose="02040503050406030204" pitchFamily="18" charset="0"/>
                              <a:cs typeface="SimSun" charset="0"/>
                            </a:rPr>
                            <m:t>=</m:t>
                          </m:r>
                          <m:r>
                            <a:rPr lang="en-US" altLang="zh-CN" sz="1800" dirty="0">
                              <a:latin typeface="Cambria Math" panose="02040503050406030204" pitchFamily="18" charset="0"/>
                              <a:cs typeface="SimSun" charset="0"/>
                            </a:rPr>
                            <m:t>𝑏</m:t>
                          </m:r>
                        </m:e>
                        <m:sup>
                          <m:r>
                            <a:rPr lang="de-DE" altLang="zh-CN" sz="1800" dirty="0">
                              <a:latin typeface="Cambria Math" panose="02040503050406030204" pitchFamily="18" charset="0"/>
                              <a:cs typeface="SimSun" charset="0"/>
                            </a:rPr>
                            <m:t>′</m:t>
                          </m:r>
                        </m:sup>
                      </m:sSup>
                    </m:oMath>
                  </a14:m>
                  <a:r>
                    <a:rPr lang="en-US" altLang="zh-CN" sz="1800" i="0" dirty="0">
                      <a:cs typeface="SimSun" charset="0"/>
                    </a:rPr>
                    <a:t> </a:t>
                  </a:r>
                </a:p>
              </p:txBody>
            </p:sp>
          </mc:Choice>
          <mc:Fallback xmlns="">
            <p:sp>
              <p:nvSpPr>
                <p:cNvPr id="68" name="Text Box 52">
                  <a:extLst>
                    <a:ext uri="{FF2B5EF4-FFF2-40B4-BE49-F238E27FC236}">
                      <a16:creationId xmlns:a16="http://schemas.microsoft.com/office/drawing/2014/main" id="{FB8C195B-72F2-744B-B803-D1461692D40F}"/>
                    </a:ext>
                  </a:extLst>
                </p:cNvPr>
                <p:cNvSpPr txBox="1">
                  <a:spLocks noRot="1" noChangeAspect="1" noMove="1" noResize="1" noEditPoints="1" noAdjustHandles="1" noChangeArrowheads="1" noChangeShapeType="1" noTextEdit="1"/>
                </p:cNvSpPr>
                <p:nvPr/>
              </p:nvSpPr>
              <p:spPr bwMode="auto">
                <a:xfrm>
                  <a:off x="8035344" y="3757464"/>
                  <a:ext cx="1130951" cy="387927"/>
                </a:xfrm>
                <a:prstGeom prst="rect">
                  <a:avLst/>
                </a:prstGeom>
                <a:blipFill>
                  <a:blip r:embed="rId28"/>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149" name="Group 3">
              <a:extLst>
                <a:ext uri="{FF2B5EF4-FFF2-40B4-BE49-F238E27FC236}">
                  <a16:creationId xmlns:a16="http://schemas.microsoft.com/office/drawing/2014/main" id="{33B67923-2FA9-B04B-B3C1-E0AC33735269}"/>
                </a:ext>
              </a:extLst>
            </p:cNvPr>
            <p:cNvGrpSpPr>
              <a:grpSpLocks/>
            </p:cNvGrpSpPr>
            <p:nvPr/>
          </p:nvGrpSpPr>
          <p:grpSpPr bwMode="auto">
            <a:xfrm>
              <a:off x="8016379" y="4117656"/>
              <a:ext cx="2438400" cy="1828800"/>
              <a:chOff x="960" y="1152"/>
              <a:chExt cx="1536" cy="1152"/>
            </a:xfrm>
          </p:grpSpPr>
          <p:sp>
            <p:nvSpPr>
              <p:cNvPr id="150" name="Rectangle 4">
                <a:extLst>
                  <a:ext uri="{FF2B5EF4-FFF2-40B4-BE49-F238E27FC236}">
                    <a16:creationId xmlns:a16="http://schemas.microsoft.com/office/drawing/2014/main" id="{4BEDBEA5-FDC7-6748-8122-908E3F236F9A}"/>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1" name="Line 5">
                <a:extLst>
                  <a:ext uri="{FF2B5EF4-FFF2-40B4-BE49-F238E27FC236}">
                    <a16:creationId xmlns:a16="http://schemas.microsoft.com/office/drawing/2014/main" id="{1AB8099C-6728-D546-8051-E3B0E4B5FE9C}"/>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52" name="Line 6">
                <a:extLst>
                  <a:ext uri="{FF2B5EF4-FFF2-40B4-BE49-F238E27FC236}">
                    <a16:creationId xmlns:a16="http://schemas.microsoft.com/office/drawing/2014/main" id="{0A38F1B3-B567-D24F-83CC-A5AC5D57653F}"/>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53" name="Line 7">
                <a:extLst>
                  <a:ext uri="{FF2B5EF4-FFF2-40B4-BE49-F238E27FC236}">
                    <a16:creationId xmlns:a16="http://schemas.microsoft.com/office/drawing/2014/main" id="{A14C33D9-F50C-0A4E-BFB2-B1697B49230E}"/>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54" name="Line 8">
                <a:extLst>
                  <a:ext uri="{FF2B5EF4-FFF2-40B4-BE49-F238E27FC236}">
                    <a16:creationId xmlns:a16="http://schemas.microsoft.com/office/drawing/2014/main" id="{CBE1C5E1-D4E8-3C44-94CE-816A639CE2CF}"/>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155" name="Line 9">
                <a:extLst>
                  <a:ext uri="{FF2B5EF4-FFF2-40B4-BE49-F238E27FC236}">
                    <a16:creationId xmlns:a16="http://schemas.microsoft.com/office/drawing/2014/main" id="{D2311548-74C4-0348-BDA1-F3394209E5F0}"/>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156" name="Rectangle 10">
                <a:extLst>
                  <a:ext uri="{FF2B5EF4-FFF2-40B4-BE49-F238E27FC236}">
                    <a16:creationId xmlns:a16="http://schemas.microsoft.com/office/drawing/2014/main" id="{89ADDAB9-05AE-4E41-8838-0F00A5A6A4E3}"/>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157" name="Rectangle 156">
                  <a:extLst>
                    <a:ext uri="{FF2B5EF4-FFF2-40B4-BE49-F238E27FC236}">
                      <a16:creationId xmlns:a16="http://schemas.microsoft.com/office/drawing/2014/main" id="{9622A953-47F6-2542-AA3D-8DEE36CF00EC}"/>
                    </a:ext>
                  </a:extLst>
                </p:cNvPr>
                <p:cNvSpPr>
                  <a:spLocks noChangeArrowheads="1"/>
                </p:cNvSpPr>
                <p:nvPr/>
              </p:nvSpPr>
              <p:spPr bwMode="auto">
                <a:xfrm>
                  <a:off x="9845180" y="4117653"/>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
                      </m:oMathParaPr>
                      <m:oMath xmlns:m="http://schemas.openxmlformats.org/officeDocument/2006/math">
                        <m:r>
                          <a:rPr lang="en-GB" sz="1200" i="1" dirty="0" smtClean="0">
                            <a:solidFill>
                              <a:schemeClr val="accent6"/>
                            </a:solidFill>
                            <a:latin typeface="Cambria Math" panose="02040503050406030204" pitchFamily="18" charset="0"/>
                          </a:rPr>
                          <m:t>0.</m:t>
                        </m:r>
                        <m:r>
                          <a:rPr lang="de-DE" sz="1200"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157" name="Rectangle 156">
                  <a:extLst>
                    <a:ext uri="{FF2B5EF4-FFF2-40B4-BE49-F238E27FC236}">
                      <a16:creationId xmlns:a16="http://schemas.microsoft.com/office/drawing/2014/main" id="{9622A953-47F6-2542-AA3D-8DEE36CF00EC}"/>
                    </a:ext>
                  </a:extLst>
                </p:cNvPr>
                <p:cNvSpPr>
                  <a:spLocks noRot="1" noChangeAspect="1" noMove="1" noResize="1" noEditPoints="1" noAdjustHandles="1" noChangeArrowheads="1" noChangeShapeType="1" noTextEdit="1"/>
                </p:cNvSpPr>
                <p:nvPr/>
              </p:nvSpPr>
              <p:spPr bwMode="auto">
                <a:xfrm>
                  <a:off x="9845180" y="4117653"/>
                  <a:ext cx="609600" cy="609600"/>
                </a:xfrm>
                <a:prstGeom prst="rect">
                  <a:avLst/>
                </a:prstGeom>
                <a:blipFill>
                  <a:blip r:embed="rId29"/>
                  <a:stretch>
                    <a:fillRect/>
                  </a:stretch>
                </a:blipFill>
                <a:ln w="9525">
                  <a:solidFill>
                    <a:schemeClr val="tx1"/>
                  </a:solidFill>
                  <a:miter lim="800000"/>
                  <a:headEnd/>
                  <a:tailEnd/>
                </a:ln>
              </p:spPr>
              <p:txBody>
                <a:bodyPr/>
                <a:lstStyle/>
                <a:p>
                  <a:r>
                    <a:rPr lang="en-DE">
                      <a:noFill/>
                    </a:rPr>
                    <a:t> </a:t>
                  </a:r>
                </a:p>
              </p:txBody>
            </p:sp>
          </mc:Fallback>
        </mc:AlternateContent>
        <p:sp>
          <p:nvSpPr>
            <p:cNvPr id="158" name="Text Box 18">
              <a:extLst>
                <a:ext uri="{FF2B5EF4-FFF2-40B4-BE49-F238E27FC236}">
                  <a16:creationId xmlns:a16="http://schemas.microsoft.com/office/drawing/2014/main" id="{0B1FB23A-93B7-F14B-8A91-CB537A715C12}"/>
                </a:ext>
              </a:extLst>
            </p:cNvPr>
            <p:cNvSpPr txBox="1">
              <a:spLocks noChangeArrowheads="1"/>
            </p:cNvSpPr>
            <p:nvPr/>
          </p:nvSpPr>
          <p:spPr bwMode="auto">
            <a:xfrm>
              <a:off x="7648372" y="48665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59" name="Text Box 19">
              <a:extLst>
                <a:ext uri="{FF2B5EF4-FFF2-40B4-BE49-F238E27FC236}">
                  <a16:creationId xmlns:a16="http://schemas.microsoft.com/office/drawing/2014/main" id="{B767CBAE-202F-6A44-B22A-97B85B4C6FF4}"/>
                </a:ext>
              </a:extLst>
            </p:cNvPr>
            <p:cNvSpPr txBox="1">
              <a:spLocks noChangeArrowheads="1"/>
            </p:cNvSpPr>
            <p:nvPr/>
          </p:nvSpPr>
          <p:spPr bwMode="auto">
            <a:xfrm>
              <a:off x="7648372" y="4256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60" name="Text Box 20">
              <a:extLst>
                <a:ext uri="{FF2B5EF4-FFF2-40B4-BE49-F238E27FC236}">
                  <a16:creationId xmlns:a16="http://schemas.microsoft.com/office/drawing/2014/main" id="{FA4268B0-70C7-8540-9AAB-B10D7009E8F4}"/>
                </a:ext>
              </a:extLst>
            </p:cNvPr>
            <p:cNvSpPr txBox="1">
              <a:spLocks noChangeArrowheads="1"/>
            </p:cNvSpPr>
            <p:nvPr/>
          </p:nvSpPr>
          <p:spPr bwMode="auto">
            <a:xfrm>
              <a:off x="7648372" y="5399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61" name="Text Box 21">
              <a:extLst>
                <a:ext uri="{FF2B5EF4-FFF2-40B4-BE49-F238E27FC236}">
                  <a16:creationId xmlns:a16="http://schemas.microsoft.com/office/drawing/2014/main" id="{949190D7-B06F-6642-94F9-C4699BD02EAD}"/>
                </a:ext>
              </a:extLst>
            </p:cNvPr>
            <p:cNvSpPr txBox="1">
              <a:spLocks noChangeArrowheads="1"/>
            </p:cNvSpPr>
            <p:nvPr/>
          </p:nvSpPr>
          <p:spPr bwMode="auto">
            <a:xfrm>
              <a:off x="100105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62" name="Text Box 22">
              <a:extLst>
                <a:ext uri="{FF2B5EF4-FFF2-40B4-BE49-F238E27FC236}">
                  <a16:creationId xmlns:a16="http://schemas.microsoft.com/office/drawing/2014/main" id="{E70B8C13-B7FF-DF4B-8A7D-ACD6CB13F1C1}"/>
                </a:ext>
              </a:extLst>
            </p:cNvPr>
            <p:cNvSpPr txBox="1">
              <a:spLocks noChangeArrowheads="1"/>
            </p:cNvSpPr>
            <p:nvPr/>
          </p:nvSpPr>
          <p:spPr bwMode="auto">
            <a:xfrm>
              <a:off x="94009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63" name="Text Box 23">
              <a:extLst>
                <a:ext uri="{FF2B5EF4-FFF2-40B4-BE49-F238E27FC236}">
                  <a16:creationId xmlns:a16="http://schemas.microsoft.com/office/drawing/2014/main" id="{C936CF5B-CDA7-CE40-BF0B-D874D51F4884}"/>
                </a:ext>
              </a:extLst>
            </p:cNvPr>
            <p:cNvSpPr txBox="1">
              <a:spLocks noChangeArrowheads="1"/>
            </p:cNvSpPr>
            <p:nvPr/>
          </p:nvSpPr>
          <p:spPr bwMode="auto">
            <a:xfrm>
              <a:off x="87913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64" name="Text Box 24">
              <a:extLst>
                <a:ext uri="{FF2B5EF4-FFF2-40B4-BE49-F238E27FC236}">
                  <a16:creationId xmlns:a16="http://schemas.microsoft.com/office/drawing/2014/main" id="{80B8A334-F3D8-3842-A24A-E636F5A42C5E}"/>
                </a:ext>
              </a:extLst>
            </p:cNvPr>
            <p:cNvSpPr txBox="1">
              <a:spLocks noChangeArrowheads="1"/>
            </p:cNvSpPr>
            <p:nvPr/>
          </p:nvSpPr>
          <p:spPr bwMode="auto">
            <a:xfrm>
              <a:off x="81817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882DA1CD-372C-6B43-B4D1-8496E1EDCB7D}"/>
                    </a:ext>
                  </a:extLst>
                </p:cNvPr>
                <p:cNvSpPr>
                  <a:spLocks noChangeArrowheads="1"/>
                </p:cNvSpPr>
                <p:nvPr/>
              </p:nvSpPr>
              <p:spPr bwMode="auto">
                <a:xfrm>
                  <a:off x="9845176" y="4727253"/>
                  <a:ext cx="609600" cy="609600"/>
                </a:xfrm>
                <a:prstGeom prst="rect">
                  <a:avLst/>
                </a:prstGeom>
                <a:solidFill>
                  <a:schemeClr val="bg1"/>
                </a:solidFill>
                <a:ln w="9525">
                  <a:solidFill>
                    <a:schemeClr val="tx1"/>
                  </a:solidFill>
                  <a:miter lim="800000"/>
                  <a:headEnd/>
                  <a:tailEnd/>
                </a:ln>
              </p:spPr>
              <p:txBody>
                <a:bodyPr wrap="none" lIns="144000" anchor="ctr"/>
                <a:lstStyle/>
                <a:p>
                  <a:pPr algn="ctr"/>
                  <a14:m>
                    <m:oMathPara xmlns:m="http://schemas.openxmlformats.org/officeDocument/2006/math">
                      <m:oMathParaPr>
                        <m:jc m:val="center"/>
                      </m:oMathParaPr>
                      <m:oMath xmlns:m="http://schemas.openxmlformats.org/officeDocument/2006/math">
                        <m:r>
                          <a:rPr lang="de-DE" sz="1200" i="1" dirty="0">
                            <a:solidFill>
                              <a:srgbClr val="FFC000"/>
                            </a:solidFill>
                            <a:latin typeface="Cambria Math" panose="02040503050406030204" pitchFamily="18" charset="0"/>
                          </a:rPr>
                          <m:t>0.03285</m:t>
                        </m:r>
                      </m:oMath>
                    </m:oMathPara>
                  </a14:m>
                  <a:endParaRPr lang="en-GB" sz="1200" dirty="0">
                    <a:solidFill>
                      <a:srgbClr val="FFC000"/>
                    </a:solidFill>
                  </a:endParaRPr>
                </a:p>
              </p:txBody>
            </p:sp>
          </mc:Choice>
          <mc:Fallback xmlns="">
            <p:sp>
              <p:nvSpPr>
                <p:cNvPr id="165" name="Rectangle 164">
                  <a:extLst>
                    <a:ext uri="{FF2B5EF4-FFF2-40B4-BE49-F238E27FC236}">
                      <a16:creationId xmlns:a16="http://schemas.microsoft.com/office/drawing/2014/main" id="{882DA1CD-372C-6B43-B4D1-8496E1EDCB7D}"/>
                    </a:ext>
                  </a:extLst>
                </p:cNvPr>
                <p:cNvSpPr>
                  <a:spLocks noRot="1" noChangeAspect="1" noMove="1" noResize="1" noEditPoints="1" noAdjustHandles="1" noChangeArrowheads="1" noChangeShapeType="1" noTextEdit="1"/>
                </p:cNvSpPr>
                <p:nvPr/>
              </p:nvSpPr>
              <p:spPr bwMode="auto">
                <a:xfrm>
                  <a:off x="9845176" y="4727253"/>
                  <a:ext cx="609600" cy="609600"/>
                </a:xfrm>
                <a:prstGeom prst="rect">
                  <a:avLst/>
                </a:prstGeom>
                <a:blipFill>
                  <a:blip r:embed="rId30"/>
                  <a:stretch>
                    <a:fillRect r="-4000"/>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1A12DF35-EEC0-2441-9A00-A9235B4FECA4}"/>
                    </a:ext>
                  </a:extLst>
                </p:cNvPr>
                <p:cNvSpPr txBox="1"/>
                <p:nvPr/>
              </p:nvSpPr>
              <p:spPr>
                <a:xfrm>
                  <a:off x="7970636" y="4298446"/>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166" name="TextBox 165">
                  <a:extLst>
                    <a:ext uri="{FF2B5EF4-FFF2-40B4-BE49-F238E27FC236}">
                      <a16:creationId xmlns:a16="http://schemas.microsoft.com/office/drawing/2014/main" id="{1A12DF35-EEC0-2441-9A00-A9235B4FECA4}"/>
                    </a:ext>
                  </a:extLst>
                </p:cNvPr>
                <p:cNvSpPr txBox="1">
                  <a:spLocks noRot="1" noChangeAspect="1" noMove="1" noResize="1" noEditPoints="1" noAdjustHandles="1" noChangeArrowheads="1" noChangeShapeType="1" noTextEdit="1"/>
                </p:cNvSpPr>
                <p:nvPr/>
              </p:nvSpPr>
              <p:spPr>
                <a:xfrm>
                  <a:off x="7970636" y="4298446"/>
                  <a:ext cx="761747" cy="276999"/>
                </a:xfrm>
                <a:prstGeom prst="rect">
                  <a:avLst/>
                </a:prstGeom>
                <a:blipFill>
                  <a:blip r:embed="rId3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37459F1C-BE08-5443-856F-7FD3B471DD01}"/>
                    </a:ext>
                  </a:extLst>
                </p:cNvPr>
                <p:cNvSpPr txBox="1"/>
                <p:nvPr/>
              </p:nvSpPr>
              <p:spPr>
                <a:xfrm>
                  <a:off x="8556085" y="4283958"/>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167" name="TextBox 166">
                  <a:extLst>
                    <a:ext uri="{FF2B5EF4-FFF2-40B4-BE49-F238E27FC236}">
                      <a16:creationId xmlns:a16="http://schemas.microsoft.com/office/drawing/2014/main" id="{37459F1C-BE08-5443-856F-7FD3B471DD01}"/>
                    </a:ext>
                  </a:extLst>
                </p:cNvPr>
                <p:cNvSpPr txBox="1">
                  <a:spLocks noRot="1" noChangeAspect="1" noMove="1" noResize="1" noEditPoints="1" noAdjustHandles="1" noChangeArrowheads="1" noChangeShapeType="1" noTextEdit="1"/>
                </p:cNvSpPr>
                <p:nvPr/>
              </p:nvSpPr>
              <p:spPr>
                <a:xfrm>
                  <a:off x="8556085" y="4283958"/>
                  <a:ext cx="761747" cy="276999"/>
                </a:xfrm>
                <a:prstGeom prst="rect">
                  <a:avLst/>
                </a:prstGeom>
                <a:blipFill>
                  <a:blip r:embed="rId3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375B43A2-A8DB-CE4F-99FC-F5547AE9C729}"/>
                    </a:ext>
                  </a:extLst>
                </p:cNvPr>
                <p:cNvSpPr txBox="1"/>
                <p:nvPr/>
              </p:nvSpPr>
              <p:spPr>
                <a:xfrm>
                  <a:off x="9180920" y="4294866"/>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06569</m:t>
                        </m:r>
                      </m:oMath>
                    </m:oMathPara>
                  </a14:m>
                  <a:endParaRPr lang="en-GB" sz="1200" dirty="0">
                    <a:solidFill>
                      <a:srgbClr val="4472C4"/>
                    </a:solidFill>
                  </a:endParaRPr>
                </a:p>
              </p:txBody>
            </p:sp>
          </mc:Choice>
          <mc:Fallback xmlns="">
            <p:sp>
              <p:nvSpPr>
                <p:cNvPr id="168" name="TextBox 167">
                  <a:extLst>
                    <a:ext uri="{FF2B5EF4-FFF2-40B4-BE49-F238E27FC236}">
                      <a16:creationId xmlns:a16="http://schemas.microsoft.com/office/drawing/2014/main" id="{375B43A2-A8DB-CE4F-99FC-F5547AE9C729}"/>
                    </a:ext>
                  </a:extLst>
                </p:cNvPr>
                <p:cNvSpPr txBox="1">
                  <a:spLocks noRot="1" noChangeAspect="1" noMove="1" noResize="1" noEditPoints="1" noAdjustHandles="1" noChangeArrowheads="1" noChangeShapeType="1" noTextEdit="1"/>
                </p:cNvSpPr>
                <p:nvPr/>
              </p:nvSpPr>
              <p:spPr>
                <a:xfrm>
                  <a:off x="9180920" y="4294866"/>
                  <a:ext cx="761747" cy="276999"/>
                </a:xfrm>
                <a:prstGeom prst="rect">
                  <a:avLst/>
                </a:prstGeom>
                <a:blipFill>
                  <a:blip r:embed="rId3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9B226749-B999-C44C-A229-81DD167F60D0}"/>
                    </a:ext>
                  </a:extLst>
                </p:cNvPr>
                <p:cNvSpPr txBox="1"/>
                <p:nvPr/>
              </p:nvSpPr>
              <p:spPr>
                <a:xfrm>
                  <a:off x="7970636" y="5479730"/>
                  <a:ext cx="761747" cy="2769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169" name="TextBox 168">
                  <a:extLst>
                    <a:ext uri="{FF2B5EF4-FFF2-40B4-BE49-F238E27FC236}">
                      <a16:creationId xmlns:a16="http://schemas.microsoft.com/office/drawing/2014/main" id="{9B226749-B999-C44C-A229-81DD167F60D0}"/>
                    </a:ext>
                  </a:extLst>
                </p:cNvPr>
                <p:cNvSpPr txBox="1">
                  <a:spLocks noRot="1" noChangeAspect="1" noMove="1" noResize="1" noEditPoints="1" noAdjustHandles="1" noChangeArrowheads="1" noChangeShapeType="1" noTextEdit="1"/>
                </p:cNvSpPr>
                <p:nvPr/>
              </p:nvSpPr>
              <p:spPr>
                <a:xfrm>
                  <a:off x="7970636" y="5479730"/>
                  <a:ext cx="761747" cy="276999"/>
                </a:xfrm>
                <a:prstGeom prst="rect">
                  <a:avLst/>
                </a:prstGeom>
                <a:blipFill>
                  <a:blip r:embed="rId3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31B5A6AC-B2D3-8148-AA9C-3D1A19E90AAD}"/>
                    </a:ext>
                  </a:extLst>
                </p:cNvPr>
                <p:cNvSpPr txBox="1"/>
                <p:nvPr/>
              </p:nvSpPr>
              <p:spPr>
                <a:xfrm>
                  <a:off x="8562966" y="5484631"/>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170" name="TextBox 169">
                  <a:extLst>
                    <a:ext uri="{FF2B5EF4-FFF2-40B4-BE49-F238E27FC236}">
                      <a16:creationId xmlns:a16="http://schemas.microsoft.com/office/drawing/2014/main" id="{31B5A6AC-B2D3-8148-AA9C-3D1A19E90AAD}"/>
                    </a:ext>
                  </a:extLst>
                </p:cNvPr>
                <p:cNvSpPr txBox="1">
                  <a:spLocks noRot="1" noChangeAspect="1" noMove="1" noResize="1" noEditPoints="1" noAdjustHandles="1" noChangeArrowheads="1" noChangeShapeType="1" noTextEdit="1"/>
                </p:cNvSpPr>
                <p:nvPr/>
              </p:nvSpPr>
              <p:spPr>
                <a:xfrm>
                  <a:off x="8562966" y="5484631"/>
                  <a:ext cx="761747" cy="276999"/>
                </a:xfrm>
                <a:prstGeom prst="rect">
                  <a:avLst/>
                </a:prstGeom>
                <a:blipFill>
                  <a:blip r:embed="rId34"/>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CA2DD556-5537-5840-888F-3196182D3D2A}"/>
                    </a:ext>
                  </a:extLst>
                </p:cNvPr>
                <p:cNvSpPr txBox="1"/>
                <p:nvPr/>
              </p:nvSpPr>
              <p:spPr>
                <a:xfrm>
                  <a:off x="9170823" y="5479729"/>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32847</m:t>
                        </m:r>
                      </m:oMath>
                    </m:oMathPara>
                  </a14:m>
                  <a:endParaRPr lang="en-GB" sz="1200" dirty="0">
                    <a:solidFill>
                      <a:schemeClr val="accent1"/>
                    </a:solidFill>
                  </a:endParaRPr>
                </a:p>
              </p:txBody>
            </p:sp>
          </mc:Choice>
          <mc:Fallback xmlns="">
            <p:sp>
              <p:nvSpPr>
                <p:cNvPr id="171" name="TextBox 170">
                  <a:extLst>
                    <a:ext uri="{FF2B5EF4-FFF2-40B4-BE49-F238E27FC236}">
                      <a16:creationId xmlns:a16="http://schemas.microsoft.com/office/drawing/2014/main" id="{CA2DD556-5537-5840-888F-3196182D3D2A}"/>
                    </a:ext>
                  </a:extLst>
                </p:cNvPr>
                <p:cNvSpPr txBox="1">
                  <a:spLocks noRot="1" noChangeAspect="1" noMove="1" noResize="1" noEditPoints="1" noAdjustHandles="1" noChangeArrowheads="1" noChangeShapeType="1" noTextEdit="1"/>
                </p:cNvSpPr>
                <p:nvPr/>
              </p:nvSpPr>
              <p:spPr>
                <a:xfrm>
                  <a:off x="9170823" y="5479729"/>
                  <a:ext cx="761747" cy="276999"/>
                </a:xfrm>
                <a:prstGeom prst="rect">
                  <a:avLst/>
                </a:prstGeom>
                <a:blipFill>
                  <a:blip r:embed="rId35"/>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0C8D0DE9-4560-A943-B704-BBCDCDAAEA8D}"/>
                    </a:ext>
                  </a:extLst>
                </p:cNvPr>
                <p:cNvSpPr txBox="1"/>
                <p:nvPr/>
              </p:nvSpPr>
              <p:spPr>
                <a:xfrm>
                  <a:off x="7962030" y="4879268"/>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03650</m:t>
                        </m:r>
                      </m:oMath>
                    </m:oMathPara>
                  </a14:m>
                  <a:endParaRPr lang="en-GB" sz="1200" dirty="0">
                    <a:solidFill>
                      <a:schemeClr val="accent1"/>
                    </a:solidFill>
                  </a:endParaRPr>
                </a:p>
              </p:txBody>
            </p:sp>
          </mc:Choice>
          <mc:Fallback xmlns="">
            <p:sp>
              <p:nvSpPr>
                <p:cNvPr id="172" name="TextBox 171">
                  <a:extLst>
                    <a:ext uri="{FF2B5EF4-FFF2-40B4-BE49-F238E27FC236}">
                      <a16:creationId xmlns:a16="http://schemas.microsoft.com/office/drawing/2014/main" id="{0C8D0DE9-4560-A943-B704-BBCDCDAAEA8D}"/>
                    </a:ext>
                  </a:extLst>
                </p:cNvPr>
                <p:cNvSpPr txBox="1">
                  <a:spLocks noRot="1" noChangeAspect="1" noMove="1" noResize="1" noEditPoints="1" noAdjustHandles="1" noChangeArrowheads="1" noChangeShapeType="1" noTextEdit="1"/>
                </p:cNvSpPr>
                <p:nvPr/>
              </p:nvSpPr>
              <p:spPr>
                <a:xfrm>
                  <a:off x="7962030" y="4879268"/>
                  <a:ext cx="761747" cy="276999"/>
                </a:xfrm>
                <a:prstGeom prst="rect">
                  <a:avLst/>
                </a:prstGeom>
                <a:blipFill>
                  <a:blip r:embed="rId36"/>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CE09A5DE-F38C-0E4B-8F4D-9577DDDE5CA0}"/>
                    </a:ext>
                  </a:extLst>
                </p:cNvPr>
                <p:cNvSpPr txBox="1"/>
                <p:nvPr/>
              </p:nvSpPr>
              <p:spPr>
                <a:xfrm>
                  <a:off x="9771637" y="5484631"/>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a:solidFill>
                              <a:schemeClr val="accent1"/>
                            </a:solidFill>
                            <a:latin typeface="Cambria Math" panose="02040503050406030204" pitchFamily="18" charset="0"/>
                          </a:rPr>
                          <m:t>0.00365</m:t>
                        </m:r>
                      </m:oMath>
                    </m:oMathPara>
                  </a14:m>
                  <a:endParaRPr lang="en-GB" sz="1200" dirty="0">
                    <a:solidFill>
                      <a:schemeClr val="accent1"/>
                    </a:solidFill>
                  </a:endParaRPr>
                </a:p>
              </p:txBody>
            </p:sp>
          </mc:Choice>
          <mc:Fallback xmlns="">
            <p:sp>
              <p:nvSpPr>
                <p:cNvPr id="173" name="TextBox 172">
                  <a:extLst>
                    <a:ext uri="{FF2B5EF4-FFF2-40B4-BE49-F238E27FC236}">
                      <a16:creationId xmlns:a16="http://schemas.microsoft.com/office/drawing/2014/main" id="{CE09A5DE-F38C-0E4B-8F4D-9577DDDE5CA0}"/>
                    </a:ext>
                  </a:extLst>
                </p:cNvPr>
                <p:cNvSpPr txBox="1">
                  <a:spLocks noRot="1" noChangeAspect="1" noMove="1" noResize="1" noEditPoints="1" noAdjustHandles="1" noChangeArrowheads="1" noChangeShapeType="1" noTextEdit="1"/>
                </p:cNvSpPr>
                <p:nvPr/>
              </p:nvSpPr>
              <p:spPr>
                <a:xfrm>
                  <a:off x="9771637" y="5484631"/>
                  <a:ext cx="761747" cy="276999"/>
                </a:xfrm>
                <a:prstGeom prst="rect">
                  <a:avLst/>
                </a:prstGeom>
                <a:blipFill>
                  <a:blip r:embed="rId3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79F5A92A-08B8-DA43-8E74-DDEE64490C47}"/>
                    </a:ext>
                  </a:extLst>
                </p:cNvPr>
                <p:cNvSpPr txBox="1"/>
                <p:nvPr/>
              </p:nvSpPr>
              <p:spPr>
                <a:xfrm>
                  <a:off x="9170823" y="4901493"/>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32847</m:t>
                        </m:r>
                      </m:oMath>
                    </m:oMathPara>
                  </a14:m>
                  <a:endParaRPr lang="en-GB" sz="1200" dirty="0">
                    <a:solidFill>
                      <a:srgbClr val="4472C4"/>
                    </a:solidFill>
                  </a:endParaRPr>
                </a:p>
              </p:txBody>
            </p:sp>
          </mc:Choice>
          <mc:Fallback xmlns="">
            <p:sp>
              <p:nvSpPr>
                <p:cNvPr id="174" name="TextBox 173">
                  <a:extLst>
                    <a:ext uri="{FF2B5EF4-FFF2-40B4-BE49-F238E27FC236}">
                      <a16:creationId xmlns:a16="http://schemas.microsoft.com/office/drawing/2014/main" id="{79F5A92A-08B8-DA43-8E74-DDEE64490C47}"/>
                    </a:ext>
                  </a:extLst>
                </p:cNvPr>
                <p:cNvSpPr txBox="1">
                  <a:spLocks noRot="1" noChangeAspect="1" noMove="1" noResize="1" noEditPoints="1" noAdjustHandles="1" noChangeArrowheads="1" noChangeShapeType="1" noTextEdit="1"/>
                </p:cNvSpPr>
                <p:nvPr/>
              </p:nvSpPr>
              <p:spPr>
                <a:xfrm>
                  <a:off x="9170823" y="4901493"/>
                  <a:ext cx="761747" cy="276999"/>
                </a:xfrm>
                <a:prstGeom prst="rect">
                  <a:avLst/>
                </a:prstGeom>
                <a:blipFill>
                  <a:blip r:embed="rId38"/>
                  <a:stretch>
                    <a:fillRect/>
                  </a:stretch>
                </a:blipFill>
              </p:spPr>
              <p:txBody>
                <a:bodyPr/>
                <a:lstStyle/>
                <a:p>
                  <a:r>
                    <a:rPr lang="en-DE">
                      <a:noFill/>
                    </a:rPr>
                    <a:t> </a:t>
                  </a:r>
                </a:p>
              </p:txBody>
            </p:sp>
          </mc:Fallback>
        </mc:AlternateContent>
      </p:grpSp>
    </p:spTree>
    <p:extLst>
      <p:ext uri="{BB962C8B-B14F-4D97-AF65-F5344CB8AC3E}">
        <p14:creationId xmlns:p14="http://schemas.microsoft.com/office/powerpoint/2010/main" val="28338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tLang="zh-CN"/>
              <a:t>Belief MDP</a:t>
            </a:r>
          </a:p>
        </p:txBody>
      </p:sp>
      <mc:AlternateContent xmlns:mc="http://schemas.openxmlformats.org/markup-compatibility/2006">
        <mc:Choice xmlns:a14="http://schemas.microsoft.com/office/drawing/2010/main" Requires="a14">
          <p:sp>
            <p:nvSpPr>
              <p:cNvPr id="110594" name="Rectangle 3"/>
              <p:cNvSpPr>
                <a:spLocks noGrp="1" noChangeArrowheads="1"/>
              </p:cNvSpPr>
              <p:nvPr>
                <p:ph idx="1"/>
              </p:nvPr>
            </p:nvSpPr>
            <p:spPr/>
            <p:txBody>
              <a:bodyPr>
                <a:normAutofit/>
              </a:bodyPr>
              <a:lstStyle/>
              <a:p>
                <a:r>
                  <a:rPr lang="en-US" altLang="zh-CN" dirty="0"/>
                  <a:t>A </a:t>
                </a:r>
                <a:r>
                  <a:rPr lang="en-US" altLang="zh-CN" dirty="0">
                    <a:solidFill>
                      <a:schemeClr val="accent1"/>
                    </a:solidFill>
                  </a:rPr>
                  <a:t>belief MDP </a:t>
                </a:r>
                <a:r>
                  <a:rPr lang="en-US" altLang="zh-CN" dirty="0"/>
                  <a:t>is a tuple </a:t>
                </a:r>
                <a14:m>
                  <m:oMath xmlns:m="http://schemas.openxmlformats.org/officeDocument/2006/math">
                    <m:d>
                      <m:dPr>
                        <m:ctrlPr>
                          <a:rPr lang="de-DE" altLang="zh-CN" b="0" i="1" smtClean="0">
                            <a:latin typeface="Cambria Math" panose="02040503050406030204" pitchFamily="18" charset="0"/>
                          </a:rPr>
                        </m:ctrlPr>
                      </m:dPr>
                      <m:e>
                        <m:r>
                          <a:rPr lang="en-US" altLang="zh-CN" i="1" dirty="0">
                            <a:latin typeface="Cambria Math" panose="02040503050406030204" pitchFamily="18" charset="0"/>
                          </a:rPr>
                          <m:t>𝐵</m:t>
                        </m:r>
                        <m:r>
                          <a:rPr lang="en-US" altLang="zh-CN" i="1" dirty="0">
                            <a:latin typeface="Cambria Math" panose="02040503050406030204" pitchFamily="18" charset="0"/>
                          </a:rPr>
                          <m:t>, </m:t>
                        </m:r>
                        <m:r>
                          <a:rPr lang="en-US" altLang="zh-CN" i="1" dirty="0">
                            <a:latin typeface="Cambria Math" panose="02040503050406030204" pitchFamily="18" charset="0"/>
                          </a:rPr>
                          <m:t>𝐴</m:t>
                        </m:r>
                        <m:r>
                          <a:rPr lang="en-US" altLang="zh-CN" i="1" dirty="0">
                            <a:latin typeface="Cambria Math" panose="02040503050406030204" pitchFamily="18" charset="0"/>
                          </a:rPr>
                          <m:t>, </m:t>
                        </m:r>
                        <m:r>
                          <a:rPr lang="en-US" altLang="zh-CN" i="1" dirty="0">
                            <a:latin typeface="Cambria Math" panose="02040503050406030204" pitchFamily="18" charset="0"/>
                            <a:ea typeface="Cambria Math" panose="02040503050406030204" pitchFamily="18" charset="0"/>
                          </a:rPr>
                          <m:t>𝜌</m:t>
                        </m:r>
                        <m:r>
                          <a:rPr lang="de-DE" altLang="zh-CN" i="1" dirty="0">
                            <a:latin typeface="Cambria Math" panose="02040503050406030204" pitchFamily="18" charset="0"/>
                          </a:rPr>
                          <m:t>,</m:t>
                        </m:r>
                        <m:r>
                          <a:rPr lang="de-DE" altLang="zh-CN" b="0" i="1" dirty="0" smtClean="0">
                            <a:latin typeface="Cambria Math" panose="02040503050406030204" pitchFamily="18" charset="0"/>
                            <a:sym typeface="Symbol" charset="0"/>
                          </a:rPr>
                          <m:t>𝑇</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𝑂</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𝛺</m:t>
                        </m:r>
                      </m:e>
                    </m:d>
                  </m:oMath>
                </a14:m>
                <a:endParaRPr lang="en-US" altLang="zh-CN" dirty="0">
                  <a:sym typeface="Symbol" charset="0"/>
                </a:endParaRPr>
              </a:p>
              <a:p>
                <a:pPr lvl="1"/>
                <a14:m>
                  <m:oMath xmlns:m="http://schemas.openxmlformats.org/officeDocument/2006/math">
                    <m:r>
                      <a:rPr lang="en-US" altLang="zh-CN" i="1" dirty="0">
                        <a:latin typeface="Cambria Math" panose="02040503050406030204" pitchFamily="18" charset="0"/>
                      </a:rPr>
                      <m:t>𝐵</m:t>
                    </m:r>
                  </m:oMath>
                </a14:m>
                <a:r>
                  <a:rPr lang="en-US" altLang="zh-CN" dirty="0">
                    <a:sym typeface="Symbol" charset="0"/>
                  </a:rPr>
                  <a:t> = </a:t>
                </a:r>
                <a:r>
                  <a:rPr lang="en-US" altLang="zh-CN" i="1" dirty="0">
                    <a:sym typeface="Symbol" charset="0"/>
                  </a:rPr>
                  <a:t>infinite</a:t>
                </a:r>
                <a:r>
                  <a:rPr lang="en-US" altLang="zh-CN" dirty="0">
                    <a:sym typeface="Symbol" charset="0"/>
                  </a:rPr>
                  <a:t> set of belief states</a:t>
                </a:r>
              </a:p>
              <a:p>
                <a:pPr lvl="2"/>
                <a:r>
                  <a:rPr lang="en-US" altLang="zh-CN" dirty="0">
                    <a:sym typeface="Symbol" charset="0"/>
                  </a:rPr>
                  <a:t>Continuous!</a:t>
                </a:r>
              </a:p>
              <a:p>
                <a:pPr lvl="1"/>
                <a14:m>
                  <m:oMath xmlns:m="http://schemas.openxmlformats.org/officeDocument/2006/math">
                    <m:r>
                      <a:rPr lang="en-US" altLang="zh-CN" i="1" dirty="0">
                        <a:latin typeface="Cambria Math" panose="02040503050406030204" pitchFamily="18" charset="0"/>
                      </a:rPr>
                      <m:t>𝐴</m:t>
                    </m:r>
                  </m:oMath>
                </a14:m>
                <a:r>
                  <a:rPr lang="en-US" altLang="zh-CN" dirty="0">
                    <a:sym typeface="Symbol" charset="0"/>
                  </a:rPr>
                  <a:t> = finite set of actions</a:t>
                </a:r>
              </a:p>
              <a:p>
                <a:pPr lvl="1"/>
                <a:r>
                  <a:rPr lang="en-US" altLang="zh-CN" dirty="0">
                    <a:sym typeface="Symbol" charset="0"/>
                  </a:rPr>
                  <a:t>Reward function </a:t>
                </a:r>
                <a14:m>
                  <m:oMath xmlns:m="http://schemas.openxmlformats.org/officeDocument/2006/math">
                    <m:r>
                      <a:rPr lang="en-US" altLang="zh-CN" i="1" dirty="0">
                        <a:latin typeface="Cambria Math" panose="02040503050406030204" pitchFamily="18" charset="0"/>
                        <a:ea typeface="Cambria Math" panose="02040503050406030204" pitchFamily="18" charset="0"/>
                      </a:rPr>
                      <m:t>𝜌</m:t>
                    </m:r>
                    <m:d>
                      <m:dPr>
                        <m:ctrlPr>
                          <a:rPr lang="en-US" altLang="zh-CN" i="1" dirty="0" smtClean="0">
                            <a:latin typeface="Cambria Math" panose="02040503050406030204" pitchFamily="18" charset="0"/>
                            <a:ea typeface="Cambria Math" panose="02040503050406030204" pitchFamily="18" charset="0"/>
                            <a:sym typeface="Symbol" charset="0"/>
                          </a:rPr>
                        </m:ctrlPr>
                      </m:dPr>
                      <m:e>
                        <m:r>
                          <a:rPr lang="en-US" altLang="zh-CN" i="1" dirty="0" smtClean="0">
                            <a:latin typeface="Cambria Math" panose="02040503050406030204" pitchFamily="18" charset="0"/>
                            <a:sym typeface="Symbol" charset="0"/>
                          </a:rPr>
                          <m:t>𝑏</m:t>
                        </m:r>
                      </m:e>
                    </m:d>
                  </m:oMath>
                </a14:m>
                <a:r>
                  <a:rPr lang="en-US" altLang="zh-CN" dirty="0">
                    <a:sym typeface="Symbol" charset="0"/>
                  </a:rPr>
                  <a:t> (can also be defined with </a:t>
                </a:r>
                <a14:m>
                  <m:oMath xmlns:m="http://schemas.openxmlformats.org/officeDocument/2006/math">
                    <m:r>
                      <a:rPr lang="de-DE" altLang="zh-CN" i="1" dirty="0">
                        <a:latin typeface="Cambria Math" panose="02040503050406030204" pitchFamily="18" charset="0"/>
                        <a:sym typeface="Symbol" charset="0"/>
                      </a:rPr>
                      <m:t>𝑎</m:t>
                    </m:r>
                  </m:oMath>
                </a14:m>
                <a:r>
                  <a:rPr lang="en-US" altLang="zh-CN" dirty="0">
                    <a:sym typeface="Symbol" charset="0"/>
                  </a:rPr>
                  <a:t>)</a:t>
                </a:r>
              </a:p>
              <a:p>
                <a:pPr lvl="2"/>
                <a:r>
                  <a:rPr lang="en-US" altLang="zh-CN" dirty="0">
                    <a:sym typeface="Symbol" charset="0"/>
                  </a:rPr>
                  <a:t>Reward of belief state </a:t>
                </a:r>
                <a14:m>
                  <m:oMath xmlns:m="http://schemas.openxmlformats.org/officeDocument/2006/math">
                    <m:r>
                      <a:rPr lang="en-US" altLang="zh-CN" i="1" dirty="0">
                        <a:latin typeface="Cambria Math" panose="02040503050406030204" pitchFamily="18" charset="0"/>
                        <a:sym typeface="Symbol" charset="0"/>
                      </a:rPr>
                      <m:t>𝑏</m:t>
                    </m:r>
                  </m:oMath>
                </a14:m>
                <a:endParaRPr lang="en-US" altLang="zh-CN" dirty="0">
                  <a:sym typeface="Symbol" charset="0"/>
                </a:endParaRPr>
              </a:p>
              <a:p>
                <a:pPr lvl="1"/>
                <a:r>
                  <a:rPr lang="en-US" altLang="zh-CN" dirty="0">
                    <a:sym typeface="Symbol" charset="0"/>
                  </a:rPr>
                  <a:t>Transition function </a:t>
                </a:r>
                <a14:m>
                  <m:oMath xmlns:m="http://schemas.openxmlformats.org/officeDocument/2006/math">
                    <m:r>
                      <a:rPr lang="de-DE" altLang="zh-CN" b="0" i="1" dirty="0" smtClean="0">
                        <a:latin typeface="Cambria Math" panose="02040503050406030204" pitchFamily="18" charset="0"/>
                        <a:sym typeface="Symbol" charset="0"/>
                      </a:rPr>
                      <m:t>𝑇</m:t>
                    </m:r>
                    <m:d>
                      <m:dPr>
                        <m:ctrlPr>
                          <a:rPr lang="de-DE" altLang="zh-CN" b="0" i="1" dirty="0" smtClean="0">
                            <a:latin typeface="Cambria Math" panose="02040503050406030204" pitchFamily="18" charset="0"/>
                            <a:sym typeface="Symbol" charset="0"/>
                          </a:rPr>
                        </m:ctrlPr>
                      </m:dPr>
                      <m:e>
                        <m:sSup>
                          <m:sSupPr>
                            <m:ctrlPr>
                              <a:rPr lang="de-DE" altLang="zh-CN" b="0" i="1" dirty="0" smtClean="0">
                                <a:latin typeface="Cambria Math" panose="02040503050406030204" pitchFamily="18" charset="0"/>
                                <a:sym typeface="Symbol" charset="0"/>
                              </a:rPr>
                            </m:ctrlPr>
                          </m:sSupPr>
                          <m:e>
                            <m:r>
                              <a:rPr lang="de-DE" altLang="zh-CN" b="0" i="1" dirty="0" smtClean="0">
                                <a:latin typeface="Cambria Math" panose="02040503050406030204" pitchFamily="18" charset="0"/>
                                <a:sym typeface="Symbol" charset="0"/>
                              </a:rPr>
                              <m:t>𝑏</m:t>
                            </m:r>
                          </m:e>
                          <m:sup>
                            <m:r>
                              <a:rPr lang="de-DE" altLang="zh-CN" b="0" i="1" dirty="0" smtClean="0">
                                <a:latin typeface="Cambria Math" panose="02040503050406030204" pitchFamily="18" charset="0"/>
                                <a:sym typeface="Symbol" charset="0"/>
                              </a:rPr>
                              <m:t>′</m:t>
                            </m:r>
                          </m:sup>
                        </m:sSup>
                        <m:r>
                          <a:rPr lang="de-DE" altLang="zh-CN" b="0" i="1" dirty="0" smtClean="0">
                            <a:latin typeface="Cambria Math" panose="02040503050406030204" pitchFamily="18" charset="0"/>
                            <a:sym typeface="Symbol" charset="0"/>
                          </a:rPr>
                          <m:t>, </m:t>
                        </m:r>
                        <m:r>
                          <a:rPr lang="de-DE" altLang="zh-CN" b="0" i="1" dirty="0" smtClean="0">
                            <a:latin typeface="Cambria Math" panose="02040503050406030204" pitchFamily="18" charset="0"/>
                            <a:sym typeface="Symbol" charset="0"/>
                          </a:rPr>
                          <m:t>𝑏</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𝑎</m:t>
                        </m:r>
                      </m:e>
                    </m:d>
                    <m:r>
                      <a:rPr lang="de-DE" altLang="zh-CN" b="0" i="1" dirty="0" smtClean="0">
                        <a:latin typeface="Cambria Math" panose="02040503050406030204" pitchFamily="18" charset="0"/>
                        <a:sym typeface="Symbol" charset="0"/>
                      </a:rPr>
                      <m:t>=</m:t>
                    </m:r>
                    <m:r>
                      <a:rPr lang="en-US" altLang="zh-CN" i="1" dirty="0" smtClean="0">
                        <a:latin typeface="Cambria Math" panose="02040503050406030204" pitchFamily="18" charset="0"/>
                        <a:sym typeface="Symbol" charset="0"/>
                      </a:rPr>
                      <m:t>𝑃</m:t>
                    </m:r>
                    <m:d>
                      <m:dPr>
                        <m:ctrlPr>
                          <a:rPr lang="en-US" altLang="zh-CN" i="1" dirty="0" smtClean="0">
                            <a:latin typeface="Cambria Math" panose="02040503050406030204" pitchFamily="18" charset="0"/>
                            <a:sym typeface="Symbol" charset="0"/>
                          </a:rPr>
                        </m:ctrlPr>
                      </m:dPr>
                      <m:e>
                        <m:sSup>
                          <m:sSupPr>
                            <m:ctrlPr>
                              <a:rPr lang="de-DE" altLang="zh-CN" b="0" i="1" dirty="0" smtClean="0">
                                <a:latin typeface="Cambria Math" panose="02040503050406030204" pitchFamily="18" charset="0"/>
                                <a:sym typeface="Symbol" charset="0"/>
                              </a:rPr>
                            </m:ctrlPr>
                          </m:sSupPr>
                          <m:e>
                            <m:r>
                              <a:rPr lang="en-US" altLang="zh-CN" i="1" dirty="0" smtClean="0">
                                <a:latin typeface="Cambria Math" panose="02040503050406030204" pitchFamily="18" charset="0"/>
                                <a:sym typeface="Symbol" charset="0"/>
                              </a:rPr>
                              <m:t>𝑏</m:t>
                            </m:r>
                          </m:e>
                          <m:sup>
                            <m:r>
                              <a:rPr lang="de-DE" altLang="zh-CN" b="0" i="1" dirty="0" smtClean="0">
                                <a:latin typeface="Cambria Math" panose="02040503050406030204" pitchFamily="18" charset="0"/>
                                <a:sym typeface="Symbol" charset="0"/>
                              </a:rPr>
                              <m:t>′</m:t>
                            </m:r>
                          </m:sup>
                        </m:sSup>
                      </m:e>
                      <m:e>
                        <m:r>
                          <a:rPr lang="en-US" altLang="zh-CN" i="1" dirty="0" err="1" smtClean="0">
                            <a:latin typeface="Cambria Math" panose="02040503050406030204" pitchFamily="18" charset="0"/>
                            <a:sym typeface="Symbol" charset="0"/>
                          </a:rPr>
                          <m:t>𝑏</m:t>
                        </m:r>
                        <m:r>
                          <a:rPr lang="en-US" altLang="zh-CN" i="1" dirty="0" smtClean="0">
                            <a:latin typeface="Cambria Math" panose="02040503050406030204" pitchFamily="18" charset="0"/>
                            <a:sym typeface="Symbol" charset="0"/>
                          </a:rPr>
                          <m:t>, </m:t>
                        </m:r>
                        <m:r>
                          <a:rPr lang="en-US" altLang="zh-CN" i="1" dirty="0" smtClean="0">
                            <a:latin typeface="Cambria Math" panose="02040503050406030204" pitchFamily="18" charset="0"/>
                            <a:sym typeface="Symbol" charset="0"/>
                          </a:rPr>
                          <m:t>𝑎</m:t>
                        </m:r>
                      </m:e>
                    </m:d>
                  </m:oMath>
                </a14:m>
                <a:endParaRPr lang="en-US" altLang="zh-CN" dirty="0">
                  <a:sym typeface="Symbol" charset="0"/>
                </a:endParaRPr>
              </a:p>
              <a:p>
                <a:pPr lvl="2"/>
                <a:r>
                  <a:rPr lang="en-US" altLang="zh-CN" dirty="0">
                    <a:sym typeface="Symbol" charset="0"/>
                  </a:rPr>
                  <a:t>Probability of new belief state </a:t>
                </a:r>
                <a14:m>
                  <m:oMath xmlns:m="http://schemas.openxmlformats.org/officeDocument/2006/math">
                    <m:sSup>
                      <m:sSupPr>
                        <m:ctrlPr>
                          <a:rPr lang="de-DE" altLang="zh-CN" i="1" dirty="0">
                            <a:latin typeface="Cambria Math" panose="02040503050406030204" pitchFamily="18" charset="0"/>
                            <a:sym typeface="Symbol" charset="0"/>
                          </a:rPr>
                        </m:ctrlPr>
                      </m:sSupPr>
                      <m:e>
                        <m:r>
                          <a:rPr lang="en-US" altLang="zh-CN" i="1" dirty="0">
                            <a:latin typeface="Cambria Math" panose="02040503050406030204" pitchFamily="18" charset="0"/>
                            <a:sym typeface="Symbol" charset="0"/>
                          </a:rPr>
                          <m:t>𝑏</m:t>
                        </m:r>
                      </m:e>
                      <m:sup>
                        <m:r>
                          <a:rPr lang="de-DE" altLang="zh-CN" i="1" dirty="0">
                            <a:latin typeface="Cambria Math" panose="02040503050406030204" pitchFamily="18" charset="0"/>
                            <a:sym typeface="Symbol" charset="0"/>
                          </a:rPr>
                          <m:t>′</m:t>
                        </m:r>
                      </m:sup>
                    </m:sSup>
                  </m:oMath>
                </a14:m>
                <a:r>
                  <a:rPr lang="en-US" altLang="zh-CN" dirty="0">
                    <a:sym typeface="Symbol" charset="0"/>
                  </a:rPr>
                  <a:t> given belief state </a:t>
                </a:r>
                <a14:m>
                  <m:oMath xmlns:m="http://schemas.openxmlformats.org/officeDocument/2006/math">
                    <m:r>
                      <a:rPr lang="de-DE" altLang="zh-CN" b="0" i="1" dirty="0" smtClean="0">
                        <a:latin typeface="Cambria Math" panose="02040503050406030204" pitchFamily="18" charset="0"/>
                        <a:sym typeface="Symbol" charset="0"/>
                      </a:rPr>
                      <m:t>𝑏</m:t>
                    </m:r>
                  </m:oMath>
                </a14:m>
                <a:r>
                  <a:rPr lang="en-US" altLang="zh-CN" dirty="0">
                    <a:sym typeface="Symbol" charset="0"/>
                  </a:rPr>
                  <a:t> and action </a:t>
                </a:r>
                <a14:m>
                  <m:oMath xmlns:m="http://schemas.openxmlformats.org/officeDocument/2006/math">
                    <m:r>
                      <a:rPr lang="en-US" altLang="zh-CN" i="1" dirty="0" smtClean="0">
                        <a:latin typeface="Cambria Math" panose="02040503050406030204" pitchFamily="18" charset="0"/>
                        <a:sym typeface="Symbol" charset="0"/>
                      </a:rPr>
                      <m:t>𝑎</m:t>
                    </m:r>
                  </m:oMath>
                </a14:m>
                <a:endParaRPr lang="en-US" altLang="zh-CN" dirty="0">
                  <a:sym typeface="Symbol" charset="0"/>
                </a:endParaRPr>
              </a:p>
              <a:p>
                <a:pPr lvl="1"/>
                <a14:m>
                  <m:oMath xmlns:m="http://schemas.openxmlformats.org/officeDocument/2006/math">
                    <m:r>
                      <a:rPr lang="de-DE" altLang="zh-CN" b="0" i="1" smtClean="0">
                        <a:latin typeface="Cambria Math" panose="02040503050406030204" pitchFamily="18" charset="0"/>
                        <a:sym typeface="Symbol" charset="0"/>
                      </a:rPr>
                      <m:t>𝑂</m:t>
                    </m:r>
                  </m:oMath>
                </a14:m>
                <a:r>
                  <a:rPr lang="en-US" altLang="zh-CN" dirty="0">
                    <a:sym typeface="Symbol" charset="0"/>
                  </a:rPr>
                  <a:t> = finite set of observations</a:t>
                </a:r>
              </a:p>
              <a:p>
                <a:pPr lvl="1"/>
                <a:r>
                  <a:rPr lang="en-US" altLang="zh-CN" dirty="0">
                    <a:sym typeface="Symbol" charset="0"/>
                  </a:rPr>
                  <a:t>Sensor model </a:t>
                </a:r>
                <a14:m>
                  <m:oMath xmlns:m="http://schemas.openxmlformats.org/officeDocument/2006/math">
                    <m:r>
                      <a:rPr lang="de-DE" altLang="zh-CN" b="0" i="1" dirty="0" smtClean="0">
                        <a:latin typeface="Cambria Math" panose="02040503050406030204" pitchFamily="18" charset="0"/>
                        <a:sym typeface="Symbol" charset="0"/>
                      </a:rPr>
                      <m:t>𝛺</m:t>
                    </m:r>
                    <m:d>
                      <m:dPr>
                        <m:ctrlPr>
                          <a:rPr lang="de-DE" altLang="zh-CN" b="0" i="1" dirty="0" smtClean="0">
                            <a:latin typeface="Cambria Math" panose="02040503050406030204" pitchFamily="18" charset="0"/>
                            <a:sym typeface="Symbol" charset="0"/>
                          </a:rPr>
                        </m:ctrlPr>
                      </m:dPr>
                      <m:e>
                        <m:r>
                          <a:rPr lang="de-DE" altLang="zh-CN" b="0" i="1" dirty="0" smtClean="0">
                            <a:latin typeface="Cambria Math" panose="02040503050406030204" pitchFamily="18" charset="0"/>
                            <a:sym typeface="Symbol" charset="0"/>
                          </a:rPr>
                          <m:t>𝑜</m:t>
                        </m:r>
                        <m:r>
                          <a:rPr lang="de-DE" altLang="zh-CN" b="0" i="1" dirty="0" smtClean="0">
                            <a:latin typeface="Cambria Math" panose="02040503050406030204" pitchFamily="18" charset="0"/>
                            <a:sym typeface="Symbol" charset="0"/>
                          </a:rPr>
                          <m:t>,</m:t>
                        </m:r>
                        <m:r>
                          <a:rPr lang="de-DE" altLang="zh-CN" b="0" i="1" dirty="0" smtClean="0">
                            <a:latin typeface="Cambria Math" panose="02040503050406030204" pitchFamily="18" charset="0"/>
                            <a:sym typeface="Symbol" charset="0"/>
                          </a:rPr>
                          <m:t>𝑏</m:t>
                        </m:r>
                      </m:e>
                    </m:d>
                    <m:r>
                      <a:rPr lang="de-DE" altLang="zh-CN" b="0" i="1" dirty="0" smtClean="0">
                        <a:latin typeface="Cambria Math" panose="02040503050406030204" pitchFamily="18" charset="0"/>
                        <a:sym typeface="Symbol" charset="0"/>
                      </a:rPr>
                      <m:t>=</m:t>
                    </m:r>
                    <m:r>
                      <a:rPr lang="en-US" altLang="zh-CN" i="1" dirty="0">
                        <a:latin typeface="Cambria Math" panose="02040503050406030204" pitchFamily="18" charset="0"/>
                        <a:sym typeface="Symbol" charset="0"/>
                      </a:rPr>
                      <m:t>𝑃</m:t>
                    </m:r>
                    <m:d>
                      <m:dPr>
                        <m:ctrlPr>
                          <a:rPr lang="en-US" altLang="zh-CN" i="1" dirty="0">
                            <a:latin typeface="Cambria Math" panose="02040503050406030204" pitchFamily="18" charset="0"/>
                            <a:sym typeface="Symbol" charset="0"/>
                          </a:rPr>
                        </m:ctrlPr>
                      </m:dPr>
                      <m:e>
                        <m:r>
                          <a:rPr lang="de-DE" altLang="zh-CN" b="0" i="1" dirty="0" smtClean="0">
                            <a:latin typeface="Cambria Math" panose="02040503050406030204" pitchFamily="18" charset="0"/>
                            <a:sym typeface="Symbol" charset="0"/>
                          </a:rPr>
                          <m:t>𝑜</m:t>
                        </m:r>
                      </m:e>
                      <m:e>
                        <m:r>
                          <a:rPr lang="de-DE" altLang="zh-CN" b="0" i="1" dirty="0" smtClean="0">
                            <a:latin typeface="Cambria Math" panose="02040503050406030204" pitchFamily="18" charset="0"/>
                            <a:sym typeface="Symbol" charset="0"/>
                          </a:rPr>
                          <m:t>𝑏</m:t>
                        </m:r>
                      </m:e>
                    </m:d>
                  </m:oMath>
                </a14:m>
                <a:r>
                  <a:rPr lang="en-US" altLang="zh-CN" dirty="0">
                    <a:sym typeface="Symbol" charset="0"/>
                  </a:rPr>
                  <a:t> (can also be defined with </a:t>
                </a:r>
                <a14:m>
                  <m:oMath xmlns:m="http://schemas.openxmlformats.org/officeDocument/2006/math">
                    <m:r>
                      <a:rPr lang="de-DE" altLang="zh-CN" i="1" dirty="0">
                        <a:latin typeface="Cambria Math" panose="02040503050406030204" pitchFamily="18" charset="0"/>
                        <a:sym typeface="Symbol" charset="0"/>
                      </a:rPr>
                      <m:t>𝑎</m:t>
                    </m:r>
                  </m:oMath>
                </a14:m>
                <a:r>
                  <a:rPr lang="en-US" altLang="zh-CN" dirty="0">
                    <a:sym typeface="Symbol" charset="0"/>
                  </a:rPr>
                  <a:t>)</a:t>
                </a:r>
              </a:p>
              <a:p>
                <a:pPr lvl="2"/>
                <a:r>
                  <a:rPr lang="en-US" altLang="zh-CN" dirty="0">
                    <a:sym typeface="Symbol" charset="0"/>
                  </a:rPr>
                  <a:t>Probability of observation </a:t>
                </a:r>
                <a14:m>
                  <m:oMath xmlns:m="http://schemas.openxmlformats.org/officeDocument/2006/math">
                    <m:r>
                      <a:rPr lang="en-US" altLang="zh-CN" i="1" dirty="0" smtClean="0">
                        <a:latin typeface="Cambria Math" panose="02040503050406030204" pitchFamily="18" charset="0"/>
                        <a:sym typeface="Symbol" charset="0"/>
                      </a:rPr>
                      <m:t>𝑜</m:t>
                    </m:r>
                  </m:oMath>
                </a14:m>
                <a:r>
                  <a:rPr lang="de-DE" altLang="zh-CN" dirty="0">
                    <a:sym typeface="Symbol" charset="0"/>
                  </a:rPr>
                  <a:t> given</a:t>
                </a:r>
                <a:r>
                  <a:rPr lang="en-US" altLang="zh-CN" dirty="0">
                    <a:sym typeface="Symbol" charset="0"/>
                  </a:rPr>
                  <a:t> belief state </a:t>
                </a:r>
                <a14:m>
                  <m:oMath xmlns:m="http://schemas.openxmlformats.org/officeDocument/2006/math">
                    <m:r>
                      <a:rPr lang="en-US" altLang="zh-CN" i="1" dirty="0" smtClean="0">
                        <a:latin typeface="Cambria Math" panose="02040503050406030204" pitchFamily="18" charset="0"/>
                        <a:sym typeface="Symbol" charset="0"/>
                      </a:rPr>
                      <m:t>𝑏</m:t>
                    </m:r>
                  </m:oMath>
                </a14:m>
                <a:r>
                  <a:rPr lang="en-US" altLang="zh-CN" dirty="0">
                    <a:sym typeface="Symbol" charset="0"/>
                  </a:rPr>
                  <a:t> (and action </a:t>
                </a:r>
                <a14:m>
                  <m:oMath xmlns:m="http://schemas.openxmlformats.org/officeDocument/2006/math">
                    <m:r>
                      <a:rPr lang="de-DE" altLang="zh-CN" i="1" dirty="0">
                        <a:latin typeface="Cambria Math" panose="02040503050406030204" pitchFamily="18" charset="0"/>
                        <a:sym typeface="Symbol" charset="0"/>
                      </a:rPr>
                      <m:t>𝑎</m:t>
                    </m:r>
                  </m:oMath>
                </a14:m>
                <a:r>
                  <a:rPr lang="en-US" altLang="zh-CN" dirty="0">
                    <a:sym typeface="Symbol" charset="0"/>
                  </a:rPr>
                  <a:t>)</a:t>
                </a:r>
              </a:p>
            </p:txBody>
          </p:sp>
        </mc:Choice>
        <mc:Fallback>
          <p:sp>
            <p:nvSpPr>
              <p:cNvPr id="110594" name="Rectangle 3"/>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3" name="Date Placeholder 2">
            <a:extLst>
              <a:ext uri="{FF2B5EF4-FFF2-40B4-BE49-F238E27FC236}">
                <a16:creationId xmlns:a16="http://schemas.microsoft.com/office/drawing/2014/main" id="{40683E20-D599-C24F-8D87-D4C8869BA8CB}"/>
              </a:ext>
            </a:extLst>
          </p:cNvPr>
          <p:cNvSpPr>
            <a:spLocks noGrp="1"/>
          </p:cNvSpPr>
          <p:nvPr>
            <p:ph type="dt" sz="half" idx="2"/>
          </p:nvPr>
        </p:nvSpPr>
        <p:spPr/>
        <p:txBody>
          <a:bodyPr/>
          <a:lstStyle/>
          <a:p>
            <a:r>
              <a:rPr lang="de-DE"/>
              <a:t>Decision Extensions</a:t>
            </a:r>
            <a:endParaRPr lang="de-DE" dirty="0"/>
          </a:p>
        </p:txBody>
      </p:sp>
      <p:sp>
        <p:nvSpPr>
          <p:cNvPr id="4" name="Footer Placeholder 3">
            <a:extLst>
              <a:ext uri="{FF2B5EF4-FFF2-40B4-BE49-F238E27FC236}">
                <a16:creationId xmlns:a16="http://schemas.microsoft.com/office/drawing/2014/main" id="{D309B189-41B9-6D7A-5A70-6400FC722EB4}"/>
              </a:ext>
            </a:extLst>
          </p:cNvPr>
          <p:cNvSpPr>
            <a:spLocks noGrp="1"/>
          </p:cNvSpPr>
          <p:nvPr>
            <p:ph type="ftr" sz="quarter" idx="3"/>
          </p:nvPr>
        </p:nvSpPr>
        <p:spPr/>
        <p:txBody>
          <a:bodyPr/>
          <a:lstStyle/>
          <a:p>
            <a:r>
              <a:rPr lang="en-GB"/>
              <a:t>T. Braun - APA</a:t>
            </a:r>
          </a:p>
        </p:txBody>
      </p:sp>
      <p:sp>
        <p:nvSpPr>
          <p:cNvPr id="2" name="Slide Number Placeholder 1">
            <a:extLst>
              <a:ext uri="{FF2B5EF4-FFF2-40B4-BE49-F238E27FC236}">
                <a16:creationId xmlns:a16="http://schemas.microsoft.com/office/drawing/2014/main" id="{C6DB847E-6B76-C04D-88C2-B763C26B65DC}"/>
              </a:ext>
            </a:extLst>
          </p:cNvPr>
          <p:cNvSpPr>
            <a:spLocks noGrp="1"/>
          </p:cNvSpPr>
          <p:nvPr>
            <p:ph type="sldNum" sz="quarter" idx="4"/>
          </p:nvPr>
        </p:nvSpPr>
        <p:spPr/>
        <p:txBody>
          <a:bodyPr/>
          <a:lstStyle/>
          <a:p>
            <a:fld id="{67C9959E-8E6B-B04C-9955-EA096F41CA7A}" type="slidenum">
              <a:rPr lang="en-GB" smtClean="0"/>
              <a:pPr/>
              <a:t>9</a:t>
            </a:fld>
            <a:endParaRPr lang="en-GB" dirty="0"/>
          </a:p>
        </p:txBody>
      </p:sp>
      <p:sp>
        <p:nvSpPr>
          <p:cNvPr id="110641" name="Text Box 51"/>
          <p:cNvSpPr txBox="1">
            <a:spLocks noChangeArrowheads="1"/>
          </p:cNvSpPr>
          <p:nvPr/>
        </p:nvSpPr>
        <p:spPr bwMode="auto">
          <a:xfrm>
            <a:off x="10699263" y="2998975"/>
            <a:ext cx="15838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altLang="zh-CN" sz="1800" i="0" dirty="0">
                <a:latin typeface="+mn-lt"/>
                <a:cs typeface="SimSun" charset="0"/>
              </a:rPr>
              <a:t>Move </a:t>
            </a:r>
            <a:r>
              <a:rPr lang="en-US" altLang="zh-CN" sz="1800" i="0" dirty="0">
                <a:solidFill>
                  <a:srgbClr val="FFC000"/>
                </a:solidFill>
                <a:latin typeface="+mn-lt"/>
                <a:cs typeface="SimSun" charset="0"/>
              </a:rPr>
              <a:t>L</a:t>
            </a:r>
            <a:r>
              <a:rPr lang="en-US" altLang="zh-CN" sz="1800" i="0" dirty="0">
                <a:latin typeface="+mn-lt"/>
                <a:cs typeface="SimSun" charset="0"/>
              </a:rPr>
              <a:t> once,</a:t>
            </a:r>
          </a:p>
          <a:p>
            <a:pPr eaLnBrk="1" hangingPunct="1"/>
            <a:r>
              <a:rPr lang="en-US" altLang="zh-CN" sz="1800" i="0" dirty="0">
                <a:latin typeface="+mn-lt"/>
                <a:cs typeface="SimSun" charset="0"/>
              </a:rPr>
              <a:t>perceive </a:t>
            </a:r>
            <a:r>
              <a:rPr lang="en-US" altLang="zh-CN" sz="1800" i="0" dirty="0">
                <a:solidFill>
                  <a:schemeClr val="accent1"/>
                </a:solidFill>
                <a:latin typeface="+mn-lt"/>
                <a:cs typeface="SimSun" charset="0"/>
              </a:rPr>
              <a:t>1</a:t>
            </a:r>
            <a:r>
              <a:rPr lang="en-US" altLang="zh-CN" sz="1800" i="0" dirty="0">
                <a:latin typeface="+mn-lt"/>
                <a:cs typeface="SimSun" charset="0"/>
              </a:rPr>
              <a:t> wall</a:t>
            </a:r>
          </a:p>
        </p:txBody>
      </p:sp>
      <p:sp>
        <p:nvSpPr>
          <p:cNvPr id="6" name="Down Arrow 5">
            <a:extLst>
              <a:ext uri="{FF2B5EF4-FFF2-40B4-BE49-F238E27FC236}">
                <a16:creationId xmlns:a16="http://schemas.microsoft.com/office/drawing/2014/main" id="{F2CAFD15-272E-3342-AA85-BA6849A55BCE}"/>
              </a:ext>
            </a:extLst>
          </p:cNvPr>
          <p:cNvSpPr/>
          <p:nvPr/>
        </p:nvSpPr>
        <p:spPr>
          <a:xfrm>
            <a:off x="10383344" y="2903140"/>
            <a:ext cx="317375" cy="729493"/>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E738D90-4F10-B46C-E387-57FC249B683E}"/>
              </a:ext>
            </a:extLst>
          </p:cNvPr>
          <p:cNvGrpSpPr/>
          <p:nvPr/>
        </p:nvGrpSpPr>
        <p:grpSpPr>
          <a:xfrm>
            <a:off x="9022233" y="579821"/>
            <a:ext cx="2806408" cy="2549132"/>
            <a:chOff x="8955763" y="570407"/>
            <a:chExt cx="2806408" cy="2549132"/>
          </a:xfrm>
        </p:grpSpPr>
        <mc:AlternateContent xmlns:mc="http://schemas.openxmlformats.org/markup-compatibility/2006" xmlns:a14="http://schemas.microsoft.com/office/drawing/2010/main">
          <mc:Choice Requires="a14">
            <p:sp>
              <p:nvSpPr>
                <p:cNvPr id="68" name="Text Box 52">
                  <a:extLst>
                    <a:ext uri="{FF2B5EF4-FFF2-40B4-BE49-F238E27FC236}">
                      <a16:creationId xmlns:a16="http://schemas.microsoft.com/office/drawing/2014/main" id="{1C5A7306-2CD8-FA45-B3EF-A4CACBC23A37}"/>
                    </a:ext>
                  </a:extLst>
                </p:cNvPr>
                <p:cNvSpPr txBox="1">
                  <a:spLocks noChangeArrowheads="1"/>
                </p:cNvSpPr>
                <p:nvPr/>
              </p:nvSpPr>
              <p:spPr bwMode="auto">
                <a:xfrm>
                  <a:off x="9278808" y="570407"/>
                  <a:ext cx="378886"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Para xmlns:m="http://schemas.openxmlformats.org/officeDocument/2006/math">
                      <m:oMathParaPr>
                        <m:jc m:val="centerGroup"/>
                      </m:oMathParaPr>
                      <m:oMath xmlns:m="http://schemas.openxmlformats.org/officeDocument/2006/math">
                        <m:r>
                          <a:rPr lang="en-US" altLang="zh-CN" sz="1800" dirty="0">
                            <a:latin typeface="Cambria Math" panose="02040503050406030204" pitchFamily="18" charset="0"/>
                            <a:cs typeface="SimSun" charset="0"/>
                          </a:rPr>
                          <m:t>𝑏</m:t>
                        </m:r>
                      </m:oMath>
                    </m:oMathPara>
                  </a14:m>
                  <a:endParaRPr lang="en-US" altLang="zh-CN" sz="1800" i="0" dirty="0">
                    <a:cs typeface="SimSun" charset="0"/>
                  </a:endParaRPr>
                </a:p>
              </p:txBody>
            </p:sp>
          </mc:Choice>
          <mc:Fallback xmlns="">
            <p:sp>
              <p:nvSpPr>
                <p:cNvPr id="68" name="Text Box 52">
                  <a:extLst>
                    <a:ext uri="{FF2B5EF4-FFF2-40B4-BE49-F238E27FC236}">
                      <a16:creationId xmlns:a16="http://schemas.microsoft.com/office/drawing/2014/main" id="{1C5A7306-2CD8-FA45-B3EF-A4CACBC23A37}"/>
                    </a:ext>
                  </a:extLst>
                </p:cNvPr>
                <p:cNvSpPr txBox="1">
                  <a:spLocks noRot="1" noChangeAspect="1" noMove="1" noResize="1" noEditPoints="1" noAdjustHandles="1" noChangeArrowheads="1" noChangeShapeType="1" noTextEdit="1"/>
                </p:cNvSpPr>
                <p:nvPr/>
              </p:nvSpPr>
              <p:spPr bwMode="auto">
                <a:xfrm>
                  <a:off x="9278808" y="570407"/>
                  <a:ext cx="378886" cy="369332"/>
                </a:xfrm>
                <a:prstGeom prst="rect">
                  <a:avLst/>
                </a:prstGeom>
                <a:blipFill>
                  <a:blip r:embed="rId4"/>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69" name="Group 3">
              <a:extLst>
                <a:ext uri="{FF2B5EF4-FFF2-40B4-BE49-F238E27FC236}">
                  <a16:creationId xmlns:a16="http://schemas.microsoft.com/office/drawing/2014/main" id="{66D547B5-8B6C-6342-9163-BB82ABFA5E45}"/>
                </a:ext>
              </a:extLst>
            </p:cNvPr>
            <p:cNvGrpSpPr>
              <a:grpSpLocks/>
            </p:cNvGrpSpPr>
            <p:nvPr/>
          </p:nvGrpSpPr>
          <p:grpSpPr bwMode="auto">
            <a:xfrm>
              <a:off x="9323770" y="934470"/>
              <a:ext cx="2438400" cy="1828800"/>
              <a:chOff x="960" y="1152"/>
              <a:chExt cx="1536" cy="1152"/>
            </a:xfrm>
          </p:grpSpPr>
          <p:sp>
            <p:nvSpPr>
              <p:cNvPr id="70" name="Rectangle 4">
                <a:extLst>
                  <a:ext uri="{FF2B5EF4-FFF2-40B4-BE49-F238E27FC236}">
                    <a16:creationId xmlns:a16="http://schemas.microsoft.com/office/drawing/2014/main" id="{B512879E-5588-1D4F-9C01-7022F40EC4C1}"/>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1" name="Line 5">
                <a:extLst>
                  <a:ext uri="{FF2B5EF4-FFF2-40B4-BE49-F238E27FC236}">
                    <a16:creationId xmlns:a16="http://schemas.microsoft.com/office/drawing/2014/main" id="{F1D484E1-DB3B-F049-9465-2F1F5A7E2086}"/>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72" name="Line 6">
                <a:extLst>
                  <a:ext uri="{FF2B5EF4-FFF2-40B4-BE49-F238E27FC236}">
                    <a16:creationId xmlns:a16="http://schemas.microsoft.com/office/drawing/2014/main" id="{A222438B-50CF-AB48-BAB2-CE4648E41E0A}"/>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73" name="Line 7">
                <a:extLst>
                  <a:ext uri="{FF2B5EF4-FFF2-40B4-BE49-F238E27FC236}">
                    <a16:creationId xmlns:a16="http://schemas.microsoft.com/office/drawing/2014/main" id="{086E3AF5-3813-044E-82E7-D0CCA7B60C3D}"/>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74" name="Line 8">
                <a:extLst>
                  <a:ext uri="{FF2B5EF4-FFF2-40B4-BE49-F238E27FC236}">
                    <a16:creationId xmlns:a16="http://schemas.microsoft.com/office/drawing/2014/main" id="{FAA66EE4-6C51-0A40-AD9A-D579DAA08165}"/>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75" name="Line 9">
                <a:extLst>
                  <a:ext uri="{FF2B5EF4-FFF2-40B4-BE49-F238E27FC236}">
                    <a16:creationId xmlns:a16="http://schemas.microsoft.com/office/drawing/2014/main" id="{D22BD598-EFD4-3841-844D-F8CC4FB05779}"/>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76" name="Rectangle 10">
                <a:extLst>
                  <a:ext uri="{FF2B5EF4-FFF2-40B4-BE49-F238E27FC236}">
                    <a16:creationId xmlns:a16="http://schemas.microsoft.com/office/drawing/2014/main" id="{A6D2EE83-B66B-C141-8CA3-0373E3194B95}"/>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1906792D-9D41-F944-857F-173EEA27BD2F}"/>
                    </a:ext>
                  </a:extLst>
                </p:cNvPr>
                <p:cNvSpPr>
                  <a:spLocks noChangeArrowheads="1"/>
                </p:cNvSpPr>
                <p:nvPr/>
              </p:nvSpPr>
              <p:spPr bwMode="auto">
                <a:xfrm>
                  <a:off x="11152571" y="934467"/>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GB" i="1" dirty="0">
                            <a:solidFill>
                              <a:schemeClr val="accent4"/>
                            </a:solidFill>
                            <a:latin typeface="Cambria Math" panose="02040503050406030204" pitchFamily="18" charset="0"/>
                          </a:rPr>
                          <m:t>0.</m:t>
                        </m:r>
                        <m:r>
                          <a:rPr lang="de-DE" i="1" dirty="0">
                            <a:solidFill>
                              <a:schemeClr val="accent4"/>
                            </a:solidFill>
                            <a:latin typeface="Cambria Math" panose="02040503050406030204" pitchFamily="18" charset="0"/>
                          </a:rPr>
                          <m:t>0</m:t>
                        </m:r>
                      </m:oMath>
                    </m:oMathPara>
                  </a14:m>
                  <a:endParaRPr lang="en-GB" dirty="0">
                    <a:solidFill>
                      <a:schemeClr val="accent1"/>
                    </a:solidFill>
                  </a:endParaRPr>
                </a:p>
              </p:txBody>
            </p:sp>
          </mc:Choice>
          <mc:Fallback xmlns="">
            <p:sp>
              <p:nvSpPr>
                <p:cNvPr id="77" name="Rectangle 76">
                  <a:extLst>
                    <a:ext uri="{FF2B5EF4-FFF2-40B4-BE49-F238E27FC236}">
                      <a16:creationId xmlns:a16="http://schemas.microsoft.com/office/drawing/2014/main" id="{1906792D-9D41-F944-857F-173EEA27BD2F}"/>
                    </a:ext>
                  </a:extLst>
                </p:cNvPr>
                <p:cNvSpPr>
                  <a:spLocks noRot="1" noChangeAspect="1" noMove="1" noResize="1" noEditPoints="1" noAdjustHandles="1" noChangeArrowheads="1" noChangeShapeType="1" noTextEdit="1"/>
                </p:cNvSpPr>
                <p:nvPr/>
              </p:nvSpPr>
              <p:spPr bwMode="auto">
                <a:xfrm>
                  <a:off x="11152571" y="934467"/>
                  <a:ext cx="609600" cy="609600"/>
                </a:xfrm>
                <a:prstGeom prst="rect">
                  <a:avLst/>
                </a:prstGeom>
                <a:blipFill>
                  <a:blip r:embed="rId5"/>
                  <a:stretch>
                    <a:fillRect/>
                  </a:stretch>
                </a:blipFill>
                <a:ln w="9525">
                  <a:solidFill>
                    <a:schemeClr val="tx1"/>
                  </a:solidFill>
                  <a:miter lim="800000"/>
                  <a:headEnd/>
                  <a:tailEnd/>
                </a:ln>
              </p:spPr>
              <p:txBody>
                <a:bodyPr/>
                <a:lstStyle/>
                <a:p>
                  <a:r>
                    <a:rPr lang="en-DE">
                      <a:noFill/>
                    </a:rPr>
                    <a:t> </a:t>
                  </a:r>
                </a:p>
              </p:txBody>
            </p:sp>
          </mc:Fallback>
        </mc:AlternateContent>
        <p:sp>
          <p:nvSpPr>
            <p:cNvPr id="78" name="Text Box 18">
              <a:extLst>
                <a:ext uri="{FF2B5EF4-FFF2-40B4-BE49-F238E27FC236}">
                  <a16:creationId xmlns:a16="http://schemas.microsoft.com/office/drawing/2014/main" id="{9340BE73-60BB-2846-AF9D-12FF159B8248}"/>
                </a:ext>
              </a:extLst>
            </p:cNvPr>
            <p:cNvSpPr txBox="1">
              <a:spLocks noChangeArrowheads="1"/>
            </p:cNvSpPr>
            <p:nvPr/>
          </p:nvSpPr>
          <p:spPr bwMode="auto">
            <a:xfrm>
              <a:off x="8955763" y="16834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79" name="Text Box 19">
              <a:extLst>
                <a:ext uri="{FF2B5EF4-FFF2-40B4-BE49-F238E27FC236}">
                  <a16:creationId xmlns:a16="http://schemas.microsoft.com/office/drawing/2014/main" id="{44B8FA27-A3EF-9D47-87E4-DED563C6B422}"/>
                </a:ext>
              </a:extLst>
            </p:cNvPr>
            <p:cNvSpPr txBox="1">
              <a:spLocks noChangeArrowheads="1"/>
            </p:cNvSpPr>
            <p:nvPr/>
          </p:nvSpPr>
          <p:spPr bwMode="auto">
            <a:xfrm>
              <a:off x="8955763" y="10738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80" name="Text Box 20">
              <a:extLst>
                <a:ext uri="{FF2B5EF4-FFF2-40B4-BE49-F238E27FC236}">
                  <a16:creationId xmlns:a16="http://schemas.microsoft.com/office/drawing/2014/main" id="{05704153-6C36-FA41-9697-3194FC24DEAA}"/>
                </a:ext>
              </a:extLst>
            </p:cNvPr>
            <p:cNvSpPr txBox="1">
              <a:spLocks noChangeArrowheads="1"/>
            </p:cNvSpPr>
            <p:nvPr/>
          </p:nvSpPr>
          <p:spPr bwMode="auto">
            <a:xfrm>
              <a:off x="8955763" y="22168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81" name="Text Box 21">
              <a:extLst>
                <a:ext uri="{FF2B5EF4-FFF2-40B4-BE49-F238E27FC236}">
                  <a16:creationId xmlns:a16="http://schemas.microsoft.com/office/drawing/2014/main" id="{8EED8E37-20A0-AA47-B2F2-2358EB7D9C57}"/>
                </a:ext>
              </a:extLst>
            </p:cNvPr>
            <p:cNvSpPr txBox="1">
              <a:spLocks noChangeArrowheads="1"/>
            </p:cNvSpPr>
            <p:nvPr/>
          </p:nvSpPr>
          <p:spPr bwMode="auto">
            <a:xfrm>
              <a:off x="113179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82" name="Text Box 22">
              <a:extLst>
                <a:ext uri="{FF2B5EF4-FFF2-40B4-BE49-F238E27FC236}">
                  <a16:creationId xmlns:a16="http://schemas.microsoft.com/office/drawing/2014/main" id="{6260C3EB-4B34-E245-8584-8E8F9A608BB4}"/>
                </a:ext>
              </a:extLst>
            </p:cNvPr>
            <p:cNvSpPr txBox="1">
              <a:spLocks noChangeArrowheads="1"/>
            </p:cNvSpPr>
            <p:nvPr/>
          </p:nvSpPr>
          <p:spPr bwMode="auto">
            <a:xfrm>
              <a:off x="107083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83" name="Text Box 23">
              <a:extLst>
                <a:ext uri="{FF2B5EF4-FFF2-40B4-BE49-F238E27FC236}">
                  <a16:creationId xmlns:a16="http://schemas.microsoft.com/office/drawing/2014/main" id="{A6A9A8A8-26DD-494F-B773-24F22E179A8A}"/>
                </a:ext>
              </a:extLst>
            </p:cNvPr>
            <p:cNvSpPr txBox="1">
              <a:spLocks noChangeArrowheads="1"/>
            </p:cNvSpPr>
            <p:nvPr/>
          </p:nvSpPr>
          <p:spPr bwMode="auto">
            <a:xfrm>
              <a:off x="100987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84" name="Text Box 24">
              <a:extLst>
                <a:ext uri="{FF2B5EF4-FFF2-40B4-BE49-F238E27FC236}">
                  <a16:creationId xmlns:a16="http://schemas.microsoft.com/office/drawing/2014/main" id="{1F39F31A-DD84-0647-B802-019CF8E328ED}"/>
                </a:ext>
              </a:extLst>
            </p:cNvPr>
            <p:cNvSpPr txBox="1">
              <a:spLocks noChangeArrowheads="1"/>
            </p:cNvSpPr>
            <p:nvPr/>
          </p:nvSpPr>
          <p:spPr bwMode="auto">
            <a:xfrm>
              <a:off x="9489163" y="2750207"/>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2471E01B-0DDF-3C44-B236-97622335600D}"/>
                    </a:ext>
                  </a:extLst>
                </p:cNvPr>
                <p:cNvSpPr>
                  <a:spLocks noChangeArrowheads="1"/>
                </p:cNvSpPr>
                <p:nvPr/>
              </p:nvSpPr>
              <p:spPr bwMode="auto">
                <a:xfrm>
                  <a:off x="11152567" y="1544067"/>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r>
                          <a:rPr lang="en-US" i="1" dirty="0">
                            <a:solidFill>
                              <a:srgbClr val="FFC000"/>
                            </a:solidFill>
                            <a:latin typeface="Cambria Math" panose="02040503050406030204" pitchFamily="18" charset="0"/>
                          </a:rPr>
                          <m:t>0.0</m:t>
                        </m:r>
                      </m:oMath>
                    </m:oMathPara>
                  </a14:m>
                  <a:endParaRPr lang="en-US" sz="1400" i="1" dirty="0">
                    <a:solidFill>
                      <a:srgbClr val="FFC000"/>
                    </a:solidFill>
                  </a:endParaRPr>
                </a:p>
              </p:txBody>
            </p:sp>
          </mc:Choice>
          <mc:Fallback xmlns="">
            <p:sp>
              <p:nvSpPr>
                <p:cNvPr id="85" name="Rectangle 84">
                  <a:extLst>
                    <a:ext uri="{FF2B5EF4-FFF2-40B4-BE49-F238E27FC236}">
                      <a16:creationId xmlns:a16="http://schemas.microsoft.com/office/drawing/2014/main" id="{2471E01B-0DDF-3C44-B236-97622335600D}"/>
                    </a:ext>
                  </a:extLst>
                </p:cNvPr>
                <p:cNvSpPr>
                  <a:spLocks noRot="1" noChangeAspect="1" noMove="1" noResize="1" noEditPoints="1" noAdjustHandles="1" noChangeArrowheads="1" noChangeShapeType="1" noTextEdit="1"/>
                </p:cNvSpPr>
                <p:nvPr/>
              </p:nvSpPr>
              <p:spPr bwMode="auto">
                <a:xfrm>
                  <a:off x="11152567" y="1544067"/>
                  <a:ext cx="609600" cy="609600"/>
                </a:xfrm>
                <a:prstGeom prst="rect">
                  <a:avLst/>
                </a:prstGeom>
                <a:blipFill>
                  <a:blip r:embed="rId6"/>
                  <a:stretch>
                    <a:fillRect/>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5143B92-41D2-8E4B-94DB-82A8E7EF9595}"/>
                    </a:ext>
                  </a:extLst>
                </p:cNvPr>
                <p:cNvSpPr txBox="1"/>
                <p:nvPr/>
              </p:nvSpPr>
              <p:spPr>
                <a:xfrm>
                  <a:off x="9364638" y="108064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86" name="TextBox 85">
                  <a:extLst>
                    <a:ext uri="{FF2B5EF4-FFF2-40B4-BE49-F238E27FC236}">
                      <a16:creationId xmlns:a16="http://schemas.microsoft.com/office/drawing/2014/main" id="{45143B92-41D2-8E4B-94DB-82A8E7EF9595}"/>
                    </a:ext>
                  </a:extLst>
                </p:cNvPr>
                <p:cNvSpPr txBox="1">
                  <a:spLocks noRot="1" noChangeAspect="1" noMove="1" noResize="1" noEditPoints="1" noAdjustHandles="1" noChangeArrowheads="1" noChangeShapeType="1" noTextEdit="1"/>
                </p:cNvSpPr>
                <p:nvPr/>
              </p:nvSpPr>
              <p:spPr>
                <a:xfrm>
                  <a:off x="9364638" y="1080649"/>
                  <a:ext cx="580608" cy="369909"/>
                </a:xfrm>
                <a:prstGeom prst="rect">
                  <a:avLst/>
                </a:prstGeom>
                <a:blipFill>
                  <a:blip r:embed="rId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06929A28-C8CC-4E43-B4EA-6C6A10CE298D}"/>
                    </a:ext>
                  </a:extLst>
                </p:cNvPr>
                <p:cNvSpPr txBox="1"/>
                <p:nvPr/>
              </p:nvSpPr>
              <p:spPr>
                <a:xfrm>
                  <a:off x="9948365" y="1058106"/>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87" name="TextBox 86">
                  <a:extLst>
                    <a:ext uri="{FF2B5EF4-FFF2-40B4-BE49-F238E27FC236}">
                      <a16:creationId xmlns:a16="http://schemas.microsoft.com/office/drawing/2014/main" id="{06929A28-C8CC-4E43-B4EA-6C6A10CE298D}"/>
                    </a:ext>
                  </a:extLst>
                </p:cNvPr>
                <p:cNvSpPr txBox="1">
                  <a:spLocks noRot="1" noChangeAspect="1" noMove="1" noResize="1" noEditPoints="1" noAdjustHandles="1" noChangeArrowheads="1" noChangeShapeType="1" noTextEdit="1"/>
                </p:cNvSpPr>
                <p:nvPr/>
              </p:nvSpPr>
              <p:spPr>
                <a:xfrm>
                  <a:off x="9948365" y="1058106"/>
                  <a:ext cx="580608" cy="369909"/>
                </a:xfrm>
                <a:prstGeom prst="rect">
                  <a:avLst/>
                </a:prstGeom>
                <a:blipFill>
                  <a:blip r:embed="rId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59AE99BC-6BDC-E34B-9399-57D1A469E503}"/>
                    </a:ext>
                  </a:extLst>
                </p:cNvPr>
                <p:cNvSpPr txBox="1"/>
                <p:nvPr/>
              </p:nvSpPr>
              <p:spPr>
                <a:xfrm>
                  <a:off x="10584678" y="106005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88" name="TextBox 87">
                  <a:extLst>
                    <a:ext uri="{FF2B5EF4-FFF2-40B4-BE49-F238E27FC236}">
                      <a16:creationId xmlns:a16="http://schemas.microsoft.com/office/drawing/2014/main" id="{59AE99BC-6BDC-E34B-9399-57D1A469E503}"/>
                    </a:ext>
                  </a:extLst>
                </p:cNvPr>
                <p:cNvSpPr txBox="1">
                  <a:spLocks noRot="1" noChangeAspect="1" noMove="1" noResize="1" noEditPoints="1" noAdjustHandles="1" noChangeArrowheads="1" noChangeShapeType="1" noTextEdit="1"/>
                </p:cNvSpPr>
                <p:nvPr/>
              </p:nvSpPr>
              <p:spPr>
                <a:xfrm>
                  <a:off x="10584678" y="1060057"/>
                  <a:ext cx="580608" cy="369909"/>
                </a:xfrm>
                <a:prstGeom prst="rect">
                  <a:avLst/>
                </a:prstGeom>
                <a:blipFill>
                  <a:blip r:embed="rId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1F4F9282-5AD0-E145-AD17-12D721C5EC20}"/>
                    </a:ext>
                  </a:extLst>
                </p:cNvPr>
                <p:cNvSpPr txBox="1"/>
                <p:nvPr/>
              </p:nvSpPr>
              <p:spPr>
                <a:xfrm>
                  <a:off x="9364059" y="2246502"/>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89" name="TextBox 88">
                  <a:extLst>
                    <a:ext uri="{FF2B5EF4-FFF2-40B4-BE49-F238E27FC236}">
                      <a16:creationId xmlns:a16="http://schemas.microsoft.com/office/drawing/2014/main" id="{1F4F9282-5AD0-E145-AD17-12D721C5EC20}"/>
                    </a:ext>
                  </a:extLst>
                </p:cNvPr>
                <p:cNvSpPr txBox="1">
                  <a:spLocks noRot="1" noChangeAspect="1" noMove="1" noResize="1" noEditPoints="1" noAdjustHandles="1" noChangeArrowheads="1" noChangeShapeType="1" noTextEdit="1"/>
                </p:cNvSpPr>
                <p:nvPr/>
              </p:nvSpPr>
              <p:spPr>
                <a:xfrm>
                  <a:off x="9364059" y="2246502"/>
                  <a:ext cx="580608" cy="369909"/>
                </a:xfrm>
                <a:prstGeom prst="rect">
                  <a:avLst/>
                </a:prstGeom>
                <a:blipFill>
                  <a:blip r:embed="rId1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38E17F9E-CB09-0344-86FA-572E9DD52F29}"/>
                    </a:ext>
                  </a:extLst>
                </p:cNvPr>
                <p:cNvSpPr txBox="1"/>
                <p:nvPr/>
              </p:nvSpPr>
              <p:spPr>
                <a:xfrm>
                  <a:off x="9947141" y="224100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90" name="TextBox 89">
                  <a:extLst>
                    <a:ext uri="{FF2B5EF4-FFF2-40B4-BE49-F238E27FC236}">
                      <a16:creationId xmlns:a16="http://schemas.microsoft.com/office/drawing/2014/main" id="{38E17F9E-CB09-0344-86FA-572E9DD52F29}"/>
                    </a:ext>
                  </a:extLst>
                </p:cNvPr>
                <p:cNvSpPr txBox="1">
                  <a:spLocks noRot="1" noChangeAspect="1" noMove="1" noResize="1" noEditPoints="1" noAdjustHandles="1" noChangeArrowheads="1" noChangeShapeType="1" noTextEdit="1"/>
                </p:cNvSpPr>
                <p:nvPr/>
              </p:nvSpPr>
              <p:spPr>
                <a:xfrm>
                  <a:off x="9947141" y="2241007"/>
                  <a:ext cx="580608" cy="369909"/>
                </a:xfrm>
                <a:prstGeom prst="rect">
                  <a:avLst/>
                </a:prstGeom>
                <a:blipFill>
                  <a:blip r:embed="rId1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03BE9EF-3FC4-184D-A29C-8E6F8F0C506F}"/>
                    </a:ext>
                  </a:extLst>
                </p:cNvPr>
                <p:cNvSpPr txBox="1"/>
                <p:nvPr/>
              </p:nvSpPr>
              <p:spPr>
                <a:xfrm>
                  <a:off x="10583454" y="2242958"/>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91" name="TextBox 90">
                  <a:extLst>
                    <a:ext uri="{FF2B5EF4-FFF2-40B4-BE49-F238E27FC236}">
                      <a16:creationId xmlns:a16="http://schemas.microsoft.com/office/drawing/2014/main" id="{703BE9EF-3FC4-184D-A29C-8E6F8F0C506F}"/>
                    </a:ext>
                  </a:extLst>
                </p:cNvPr>
                <p:cNvSpPr txBox="1">
                  <a:spLocks noRot="1" noChangeAspect="1" noMove="1" noResize="1" noEditPoints="1" noAdjustHandles="1" noChangeArrowheads="1" noChangeShapeType="1" noTextEdit="1"/>
                </p:cNvSpPr>
                <p:nvPr/>
              </p:nvSpPr>
              <p:spPr>
                <a:xfrm>
                  <a:off x="10583454" y="2242958"/>
                  <a:ext cx="580608" cy="369909"/>
                </a:xfrm>
                <a:prstGeom prst="rect">
                  <a:avLst/>
                </a:prstGeom>
                <a:blipFill>
                  <a:blip r:embed="rId1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75BA6AC-6304-A74D-8A5B-4432DBAE1337}"/>
                    </a:ext>
                  </a:extLst>
                </p:cNvPr>
                <p:cNvSpPr txBox="1"/>
                <p:nvPr/>
              </p:nvSpPr>
              <p:spPr>
                <a:xfrm>
                  <a:off x="9364059" y="1660013"/>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92" name="TextBox 91">
                  <a:extLst>
                    <a:ext uri="{FF2B5EF4-FFF2-40B4-BE49-F238E27FC236}">
                      <a16:creationId xmlns:a16="http://schemas.microsoft.com/office/drawing/2014/main" id="{B75BA6AC-6304-A74D-8A5B-4432DBAE1337}"/>
                    </a:ext>
                  </a:extLst>
                </p:cNvPr>
                <p:cNvSpPr txBox="1">
                  <a:spLocks noRot="1" noChangeAspect="1" noMove="1" noResize="1" noEditPoints="1" noAdjustHandles="1" noChangeArrowheads="1" noChangeShapeType="1" noTextEdit="1"/>
                </p:cNvSpPr>
                <p:nvPr/>
              </p:nvSpPr>
              <p:spPr>
                <a:xfrm>
                  <a:off x="9364059" y="1660013"/>
                  <a:ext cx="580608" cy="369909"/>
                </a:xfrm>
                <a:prstGeom prst="rect">
                  <a:avLst/>
                </a:prstGeom>
                <a:blipFill>
                  <a:blip r:embed="rId1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959EF12A-F481-524C-8742-44F57100C28A}"/>
                    </a:ext>
                  </a:extLst>
                </p:cNvPr>
                <p:cNvSpPr txBox="1"/>
                <p:nvPr/>
              </p:nvSpPr>
              <p:spPr>
                <a:xfrm>
                  <a:off x="11175474" y="2241007"/>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93" name="TextBox 92">
                  <a:extLst>
                    <a:ext uri="{FF2B5EF4-FFF2-40B4-BE49-F238E27FC236}">
                      <a16:creationId xmlns:a16="http://schemas.microsoft.com/office/drawing/2014/main" id="{959EF12A-F481-524C-8742-44F57100C28A}"/>
                    </a:ext>
                  </a:extLst>
                </p:cNvPr>
                <p:cNvSpPr txBox="1">
                  <a:spLocks noRot="1" noChangeAspect="1" noMove="1" noResize="1" noEditPoints="1" noAdjustHandles="1" noChangeArrowheads="1" noChangeShapeType="1" noTextEdit="1"/>
                </p:cNvSpPr>
                <p:nvPr/>
              </p:nvSpPr>
              <p:spPr>
                <a:xfrm>
                  <a:off x="11175474" y="2241007"/>
                  <a:ext cx="580608" cy="369909"/>
                </a:xfrm>
                <a:prstGeom prst="rect">
                  <a:avLst/>
                </a:prstGeom>
                <a:blipFill>
                  <a:blip r:embed="rId1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7A89E8B4-26C3-364A-903E-25E58D51DC65}"/>
                    </a:ext>
                  </a:extLst>
                </p:cNvPr>
                <p:cNvSpPr txBox="1"/>
                <p:nvPr/>
              </p:nvSpPr>
              <p:spPr>
                <a:xfrm>
                  <a:off x="10583454" y="1656469"/>
                  <a:ext cx="580608" cy="3699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dirty="0">
                            <a:solidFill>
                              <a:schemeClr val="accent1"/>
                            </a:solidFill>
                            <a:latin typeface="Cambria Math" panose="02040503050406030204" pitchFamily="18" charset="0"/>
                          </a:rPr>
                          <m:t>0.</m:t>
                        </m:r>
                        <m:acc>
                          <m:accPr>
                            <m:chr m:val="̅"/>
                            <m:ctrlPr>
                              <a:rPr lang="en-GB" i="1" dirty="0">
                                <a:solidFill>
                                  <a:schemeClr val="accent1"/>
                                </a:solidFill>
                                <a:latin typeface="Cambria Math" panose="02040503050406030204" pitchFamily="18" charset="0"/>
                              </a:rPr>
                            </m:ctrlPr>
                          </m:accPr>
                          <m:e>
                            <m:r>
                              <a:rPr lang="de-DE" i="1" dirty="0">
                                <a:solidFill>
                                  <a:schemeClr val="accent1"/>
                                </a:solidFill>
                                <a:latin typeface="Cambria Math" panose="02040503050406030204" pitchFamily="18" charset="0"/>
                              </a:rPr>
                              <m:t>1</m:t>
                            </m:r>
                          </m:e>
                        </m:acc>
                      </m:oMath>
                    </m:oMathPara>
                  </a14:m>
                  <a:endParaRPr lang="en-GB" dirty="0">
                    <a:solidFill>
                      <a:schemeClr val="accent1"/>
                    </a:solidFill>
                  </a:endParaRPr>
                </a:p>
              </p:txBody>
            </p:sp>
          </mc:Choice>
          <mc:Fallback xmlns="">
            <p:sp>
              <p:nvSpPr>
                <p:cNvPr id="94" name="TextBox 93">
                  <a:extLst>
                    <a:ext uri="{FF2B5EF4-FFF2-40B4-BE49-F238E27FC236}">
                      <a16:creationId xmlns:a16="http://schemas.microsoft.com/office/drawing/2014/main" id="{7A89E8B4-26C3-364A-903E-25E58D51DC65}"/>
                    </a:ext>
                  </a:extLst>
                </p:cNvPr>
                <p:cNvSpPr txBox="1">
                  <a:spLocks noRot="1" noChangeAspect="1" noMove="1" noResize="1" noEditPoints="1" noAdjustHandles="1" noChangeArrowheads="1" noChangeShapeType="1" noTextEdit="1"/>
                </p:cNvSpPr>
                <p:nvPr/>
              </p:nvSpPr>
              <p:spPr>
                <a:xfrm>
                  <a:off x="10583454" y="1656469"/>
                  <a:ext cx="580608" cy="369909"/>
                </a:xfrm>
                <a:prstGeom prst="rect">
                  <a:avLst/>
                </a:prstGeom>
                <a:blipFill>
                  <a:blip r:embed="rId8"/>
                  <a:stretch>
                    <a:fillRect/>
                  </a:stretch>
                </a:blipFill>
              </p:spPr>
              <p:txBody>
                <a:bodyPr/>
                <a:lstStyle/>
                <a:p>
                  <a:r>
                    <a:rPr lang="en-DE">
                      <a:noFill/>
                    </a:rPr>
                    <a:t> </a:t>
                  </a:r>
                </a:p>
              </p:txBody>
            </p:sp>
          </mc:Fallback>
        </mc:AlternateContent>
      </p:grpSp>
      <p:grpSp>
        <p:nvGrpSpPr>
          <p:cNvPr id="8" name="Group 7">
            <a:extLst>
              <a:ext uri="{FF2B5EF4-FFF2-40B4-BE49-F238E27FC236}">
                <a16:creationId xmlns:a16="http://schemas.microsoft.com/office/drawing/2014/main" id="{31C097B7-8A9D-BA2E-EAEB-DA3476E2C37C}"/>
              </a:ext>
            </a:extLst>
          </p:cNvPr>
          <p:cNvGrpSpPr/>
          <p:nvPr/>
        </p:nvGrpSpPr>
        <p:grpSpPr>
          <a:xfrm>
            <a:off x="9022233" y="3354765"/>
            <a:ext cx="2885012" cy="2545261"/>
            <a:chOff x="7648372" y="3757464"/>
            <a:chExt cx="2885012" cy="2545261"/>
          </a:xfrm>
        </p:grpSpPr>
        <mc:AlternateContent xmlns:mc="http://schemas.openxmlformats.org/markup-compatibility/2006" xmlns:a14="http://schemas.microsoft.com/office/drawing/2010/main">
          <mc:Choice Requires="a14">
            <p:sp>
              <p:nvSpPr>
                <p:cNvPr id="9" name="Text Box 52">
                  <a:extLst>
                    <a:ext uri="{FF2B5EF4-FFF2-40B4-BE49-F238E27FC236}">
                      <a16:creationId xmlns:a16="http://schemas.microsoft.com/office/drawing/2014/main" id="{51ED3521-0E8C-B491-0A19-E82AEB799C92}"/>
                    </a:ext>
                  </a:extLst>
                </p:cNvPr>
                <p:cNvSpPr txBox="1">
                  <a:spLocks noChangeArrowheads="1"/>
                </p:cNvSpPr>
                <p:nvPr/>
              </p:nvSpPr>
              <p:spPr bwMode="auto">
                <a:xfrm>
                  <a:off x="8035344" y="3757464"/>
                  <a:ext cx="44999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14:m>
                    <m:oMath xmlns:m="http://schemas.openxmlformats.org/officeDocument/2006/math">
                      <m:sSup>
                        <m:sSupPr>
                          <m:ctrlPr>
                            <a:rPr lang="de-DE" altLang="zh-CN" sz="1800" i="1" dirty="0">
                              <a:latin typeface="Cambria Math" panose="02040503050406030204" pitchFamily="18" charset="0"/>
                              <a:cs typeface="SimSun" charset="0"/>
                            </a:rPr>
                          </m:ctrlPr>
                        </m:sSupPr>
                        <m:e>
                          <m:r>
                            <a:rPr lang="en-US" altLang="zh-CN" sz="1800" dirty="0">
                              <a:latin typeface="Cambria Math" panose="02040503050406030204" pitchFamily="18" charset="0"/>
                              <a:cs typeface="SimSun" charset="0"/>
                            </a:rPr>
                            <m:t>𝑏</m:t>
                          </m:r>
                        </m:e>
                        <m:sup>
                          <m:r>
                            <a:rPr lang="de-DE" altLang="zh-CN" sz="1800" dirty="0">
                              <a:latin typeface="Cambria Math" panose="02040503050406030204" pitchFamily="18" charset="0"/>
                              <a:cs typeface="SimSun" charset="0"/>
                            </a:rPr>
                            <m:t>′</m:t>
                          </m:r>
                        </m:sup>
                      </m:sSup>
                    </m:oMath>
                  </a14:m>
                  <a:r>
                    <a:rPr lang="en-US" altLang="zh-CN" sz="1800" i="0" dirty="0">
                      <a:cs typeface="SimSun" charset="0"/>
                    </a:rPr>
                    <a:t> </a:t>
                  </a:r>
                </a:p>
              </p:txBody>
            </p:sp>
          </mc:Choice>
          <mc:Fallback xmlns="">
            <p:sp>
              <p:nvSpPr>
                <p:cNvPr id="9" name="Text Box 52">
                  <a:extLst>
                    <a:ext uri="{FF2B5EF4-FFF2-40B4-BE49-F238E27FC236}">
                      <a16:creationId xmlns:a16="http://schemas.microsoft.com/office/drawing/2014/main" id="{51ED3521-0E8C-B491-0A19-E82AEB799C92}"/>
                    </a:ext>
                  </a:extLst>
                </p:cNvPr>
                <p:cNvSpPr txBox="1">
                  <a:spLocks noRot="1" noChangeAspect="1" noMove="1" noResize="1" noEditPoints="1" noAdjustHandles="1" noChangeArrowheads="1" noChangeShapeType="1" noTextEdit="1"/>
                </p:cNvSpPr>
                <p:nvPr/>
              </p:nvSpPr>
              <p:spPr bwMode="auto">
                <a:xfrm>
                  <a:off x="8035344" y="3757464"/>
                  <a:ext cx="449995" cy="369332"/>
                </a:xfrm>
                <a:prstGeom prst="rect">
                  <a:avLst/>
                </a:prstGeom>
                <a:blipFill>
                  <a:blip r:embed="rId14"/>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DE">
                      <a:noFill/>
                    </a:rPr>
                    <a:t> </a:t>
                  </a:r>
                </a:p>
              </p:txBody>
            </p:sp>
          </mc:Fallback>
        </mc:AlternateContent>
        <p:grpSp>
          <p:nvGrpSpPr>
            <p:cNvPr id="10" name="Group 3">
              <a:extLst>
                <a:ext uri="{FF2B5EF4-FFF2-40B4-BE49-F238E27FC236}">
                  <a16:creationId xmlns:a16="http://schemas.microsoft.com/office/drawing/2014/main" id="{DA2B246C-3053-D08C-F537-4EE4E2B3C903}"/>
                </a:ext>
              </a:extLst>
            </p:cNvPr>
            <p:cNvGrpSpPr>
              <a:grpSpLocks/>
            </p:cNvGrpSpPr>
            <p:nvPr/>
          </p:nvGrpSpPr>
          <p:grpSpPr bwMode="auto">
            <a:xfrm>
              <a:off x="8016379" y="4117656"/>
              <a:ext cx="2438400" cy="1828800"/>
              <a:chOff x="960" y="1152"/>
              <a:chExt cx="1536" cy="1152"/>
            </a:xfrm>
          </p:grpSpPr>
          <p:sp>
            <p:nvSpPr>
              <p:cNvPr id="29" name="Rectangle 4">
                <a:extLst>
                  <a:ext uri="{FF2B5EF4-FFF2-40B4-BE49-F238E27FC236}">
                    <a16:creationId xmlns:a16="http://schemas.microsoft.com/office/drawing/2014/main" id="{F9E03B40-129F-256C-EB0F-C12606EAF345}"/>
                  </a:ext>
                </a:extLst>
              </p:cNvPr>
              <p:cNvSpPr>
                <a:spLocks noChangeArrowheads="1"/>
              </p:cNvSpPr>
              <p:nvPr/>
            </p:nvSpPr>
            <p:spPr bwMode="auto">
              <a:xfrm>
                <a:off x="960" y="1152"/>
                <a:ext cx="1536" cy="115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 name="Line 5">
                <a:extLst>
                  <a:ext uri="{FF2B5EF4-FFF2-40B4-BE49-F238E27FC236}">
                    <a16:creationId xmlns:a16="http://schemas.microsoft.com/office/drawing/2014/main" id="{5EDD627A-DB53-8560-70B1-0DE118B0F174}"/>
                  </a:ext>
                </a:extLst>
              </p:cNvPr>
              <p:cNvSpPr>
                <a:spLocks noChangeShapeType="1"/>
              </p:cNvSpPr>
              <p:nvPr/>
            </p:nvSpPr>
            <p:spPr bwMode="auto">
              <a:xfrm>
                <a:off x="1344"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1" name="Line 6">
                <a:extLst>
                  <a:ext uri="{FF2B5EF4-FFF2-40B4-BE49-F238E27FC236}">
                    <a16:creationId xmlns:a16="http://schemas.microsoft.com/office/drawing/2014/main" id="{E2D1245A-CF2D-7796-296B-733669D370FD}"/>
                  </a:ext>
                </a:extLst>
              </p:cNvPr>
              <p:cNvSpPr>
                <a:spLocks noChangeShapeType="1"/>
              </p:cNvSpPr>
              <p:nvPr/>
            </p:nvSpPr>
            <p:spPr bwMode="auto">
              <a:xfrm>
                <a:off x="1728"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2" name="Line 7">
                <a:extLst>
                  <a:ext uri="{FF2B5EF4-FFF2-40B4-BE49-F238E27FC236}">
                    <a16:creationId xmlns:a16="http://schemas.microsoft.com/office/drawing/2014/main" id="{B8306A8F-E86D-131F-D473-2660D0647CA6}"/>
                  </a:ext>
                </a:extLst>
              </p:cNvPr>
              <p:cNvSpPr>
                <a:spLocks noChangeShapeType="1"/>
              </p:cNvSpPr>
              <p:nvPr/>
            </p:nvSpPr>
            <p:spPr bwMode="auto">
              <a:xfrm>
                <a:off x="2112" y="1152"/>
                <a:ext cx="0" cy="11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3" name="Line 8">
                <a:extLst>
                  <a:ext uri="{FF2B5EF4-FFF2-40B4-BE49-F238E27FC236}">
                    <a16:creationId xmlns:a16="http://schemas.microsoft.com/office/drawing/2014/main" id="{138AF82D-31B2-CFCE-F1BD-CDBCCEE278F0}"/>
                  </a:ext>
                </a:extLst>
              </p:cNvPr>
              <p:cNvSpPr>
                <a:spLocks noChangeShapeType="1"/>
              </p:cNvSpPr>
              <p:nvPr/>
            </p:nvSpPr>
            <p:spPr bwMode="auto">
              <a:xfrm>
                <a:off x="960" y="1536"/>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dirty="0"/>
              </a:p>
            </p:txBody>
          </p:sp>
          <p:sp>
            <p:nvSpPr>
              <p:cNvPr id="34" name="Line 9">
                <a:extLst>
                  <a:ext uri="{FF2B5EF4-FFF2-40B4-BE49-F238E27FC236}">
                    <a16:creationId xmlns:a16="http://schemas.microsoft.com/office/drawing/2014/main" id="{1C58B814-7F8C-390F-80B8-7FFFAE0E548A}"/>
                  </a:ext>
                </a:extLst>
              </p:cNvPr>
              <p:cNvSpPr>
                <a:spLocks noChangeShapeType="1"/>
              </p:cNvSpPr>
              <p:nvPr/>
            </p:nvSpPr>
            <p:spPr bwMode="auto">
              <a:xfrm>
                <a:off x="960" y="1920"/>
                <a:ext cx="153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de-DE"/>
              </a:p>
            </p:txBody>
          </p:sp>
          <p:sp>
            <p:nvSpPr>
              <p:cNvPr id="35" name="Rectangle 10">
                <a:extLst>
                  <a:ext uri="{FF2B5EF4-FFF2-40B4-BE49-F238E27FC236}">
                    <a16:creationId xmlns:a16="http://schemas.microsoft.com/office/drawing/2014/main" id="{D485D72D-7E51-C69F-6865-4908ECD76501}"/>
                  </a:ext>
                </a:extLst>
              </p:cNvPr>
              <p:cNvSpPr>
                <a:spLocks noChangeArrowheads="1"/>
              </p:cNvSpPr>
              <p:nvPr/>
            </p:nvSpPr>
            <p:spPr bwMode="auto">
              <a:xfrm>
                <a:off x="1344" y="1536"/>
                <a:ext cx="384" cy="384"/>
              </a:xfrm>
              <a:prstGeom prst="rect">
                <a:avLst/>
              </a:prstGeom>
              <a:pattFill prst="wdUpDiag">
                <a:fgClr>
                  <a:schemeClr val="tx1"/>
                </a:fgClr>
                <a:bgClr>
                  <a:schemeClr val="bg1"/>
                </a:bgClr>
              </a:pattFill>
              <a:ln w="9525">
                <a:solidFill>
                  <a:schemeClr val="tx1"/>
                </a:solidFill>
                <a:miter lim="800000"/>
                <a:headEnd/>
                <a:tailEnd/>
              </a:ln>
            </p:spPr>
            <p:txBody>
              <a:bodyPr wrap="none" anchor="ctr"/>
              <a:lstStyle/>
              <a:p>
                <a:endParaRPr lang="en-US"/>
              </a:p>
            </p:txBody>
          </p:sp>
        </p:gr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440668A-FCC9-715A-61DD-A124DDFEE3DC}"/>
                    </a:ext>
                  </a:extLst>
                </p:cNvPr>
                <p:cNvSpPr>
                  <a:spLocks noChangeArrowheads="1"/>
                </p:cNvSpPr>
                <p:nvPr/>
              </p:nvSpPr>
              <p:spPr bwMode="auto">
                <a:xfrm>
                  <a:off x="9845180" y="4117653"/>
                  <a:ext cx="609600" cy="609600"/>
                </a:xfrm>
                <a:prstGeom prst="rect">
                  <a:avLst/>
                </a:prstGeom>
                <a:solidFill>
                  <a:schemeClr val="bg1"/>
                </a:solidFill>
                <a:ln w="9525">
                  <a:solidFill>
                    <a:schemeClr val="tx1"/>
                  </a:solidFill>
                  <a:miter lim="800000"/>
                  <a:headEnd/>
                  <a:tailEnd/>
                </a:ln>
              </p:spPr>
              <p:txBody>
                <a:bodyPr wrap="none" anchor="ctr"/>
                <a:lstStyle/>
                <a:p>
                  <a:pPr algn="ctr"/>
                  <a14:m>
                    <m:oMathPara xmlns:m="http://schemas.openxmlformats.org/officeDocument/2006/math">
                      <m:oMathParaPr>
                        <m:jc m:val="center"/>
                      </m:oMathParaPr>
                      <m:oMath xmlns:m="http://schemas.openxmlformats.org/officeDocument/2006/math">
                        <m:r>
                          <a:rPr lang="en-GB" sz="1200" i="1" dirty="0" smtClean="0">
                            <a:solidFill>
                              <a:schemeClr val="accent6"/>
                            </a:solidFill>
                            <a:latin typeface="Cambria Math" panose="02040503050406030204" pitchFamily="18" charset="0"/>
                          </a:rPr>
                          <m:t>0.</m:t>
                        </m:r>
                        <m:r>
                          <a:rPr lang="de-DE" sz="1200" i="1" dirty="0">
                            <a:solidFill>
                              <a:schemeClr val="accent6"/>
                            </a:solidFill>
                            <a:latin typeface="Cambria Math" panose="02040503050406030204" pitchFamily="18" charset="0"/>
                          </a:rPr>
                          <m:t>0</m:t>
                        </m:r>
                      </m:oMath>
                    </m:oMathPara>
                  </a14:m>
                  <a:endParaRPr lang="en-GB" dirty="0">
                    <a:solidFill>
                      <a:schemeClr val="accent6"/>
                    </a:solidFill>
                  </a:endParaRPr>
                </a:p>
              </p:txBody>
            </p:sp>
          </mc:Choice>
          <mc:Fallback xmlns="">
            <p:sp>
              <p:nvSpPr>
                <p:cNvPr id="11" name="Rectangle 10">
                  <a:extLst>
                    <a:ext uri="{FF2B5EF4-FFF2-40B4-BE49-F238E27FC236}">
                      <a16:creationId xmlns:a16="http://schemas.microsoft.com/office/drawing/2014/main" id="{E440668A-FCC9-715A-61DD-A124DDFEE3DC}"/>
                    </a:ext>
                  </a:extLst>
                </p:cNvPr>
                <p:cNvSpPr>
                  <a:spLocks noRot="1" noChangeAspect="1" noMove="1" noResize="1" noEditPoints="1" noAdjustHandles="1" noChangeArrowheads="1" noChangeShapeType="1" noTextEdit="1"/>
                </p:cNvSpPr>
                <p:nvPr/>
              </p:nvSpPr>
              <p:spPr bwMode="auto">
                <a:xfrm>
                  <a:off x="9845180" y="4117653"/>
                  <a:ext cx="609600" cy="609600"/>
                </a:xfrm>
                <a:prstGeom prst="rect">
                  <a:avLst/>
                </a:prstGeom>
                <a:blipFill>
                  <a:blip r:embed="rId15"/>
                  <a:stretch>
                    <a:fillRect/>
                  </a:stretch>
                </a:blipFill>
                <a:ln w="9525">
                  <a:solidFill>
                    <a:schemeClr val="tx1"/>
                  </a:solidFill>
                  <a:miter lim="800000"/>
                  <a:headEnd/>
                  <a:tailEnd/>
                </a:ln>
              </p:spPr>
              <p:txBody>
                <a:bodyPr/>
                <a:lstStyle/>
                <a:p>
                  <a:r>
                    <a:rPr lang="en-DE">
                      <a:noFill/>
                    </a:rPr>
                    <a:t> </a:t>
                  </a:r>
                </a:p>
              </p:txBody>
            </p:sp>
          </mc:Fallback>
        </mc:AlternateContent>
        <p:sp>
          <p:nvSpPr>
            <p:cNvPr id="12" name="Text Box 18">
              <a:extLst>
                <a:ext uri="{FF2B5EF4-FFF2-40B4-BE49-F238E27FC236}">
                  <a16:creationId xmlns:a16="http://schemas.microsoft.com/office/drawing/2014/main" id="{1914793C-19C4-72D0-6D26-DBE4DC79E4F9}"/>
                </a:ext>
              </a:extLst>
            </p:cNvPr>
            <p:cNvSpPr txBox="1">
              <a:spLocks noChangeArrowheads="1"/>
            </p:cNvSpPr>
            <p:nvPr/>
          </p:nvSpPr>
          <p:spPr bwMode="auto">
            <a:xfrm>
              <a:off x="7648372" y="48665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3" name="Text Box 19">
              <a:extLst>
                <a:ext uri="{FF2B5EF4-FFF2-40B4-BE49-F238E27FC236}">
                  <a16:creationId xmlns:a16="http://schemas.microsoft.com/office/drawing/2014/main" id="{78BFB590-8B1E-3268-6CEF-D231316D8889}"/>
                </a:ext>
              </a:extLst>
            </p:cNvPr>
            <p:cNvSpPr txBox="1">
              <a:spLocks noChangeArrowheads="1"/>
            </p:cNvSpPr>
            <p:nvPr/>
          </p:nvSpPr>
          <p:spPr bwMode="auto">
            <a:xfrm>
              <a:off x="7648372" y="4256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4" name="Text Box 20">
              <a:extLst>
                <a:ext uri="{FF2B5EF4-FFF2-40B4-BE49-F238E27FC236}">
                  <a16:creationId xmlns:a16="http://schemas.microsoft.com/office/drawing/2014/main" id="{5FB8C202-FEDD-75EF-FD4B-DB52118D3398}"/>
                </a:ext>
              </a:extLst>
            </p:cNvPr>
            <p:cNvSpPr txBox="1">
              <a:spLocks noChangeArrowheads="1"/>
            </p:cNvSpPr>
            <p:nvPr/>
          </p:nvSpPr>
          <p:spPr bwMode="auto">
            <a:xfrm>
              <a:off x="7648372" y="53999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1</a:t>
              </a:r>
            </a:p>
          </p:txBody>
        </p:sp>
        <p:sp>
          <p:nvSpPr>
            <p:cNvPr id="15" name="Text Box 21">
              <a:extLst>
                <a:ext uri="{FF2B5EF4-FFF2-40B4-BE49-F238E27FC236}">
                  <a16:creationId xmlns:a16="http://schemas.microsoft.com/office/drawing/2014/main" id="{A27DA6E6-452B-800D-D023-3BB2AEE219E3}"/>
                </a:ext>
              </a:extLst>
            </p:cNvPr>
            <p:cNvSpPr txBox="1">
              <a:spLocks noChangeArrowheads="1"/>
            </p:cNvSpPr>
            <p:nvPr/>
          </p:nvSpPr>
          <p:spPr bwMode="auto">
            <a:xfrm>
              <a:off x="100105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4</a:t>
              </a:r>
            </a:p>
          </p:txBody>
        </p:sp>
        <p:sp>
          <p:nvSpPr>
            <p:cNvPr id="16" name="Text Box 22">
              <a:extLst>
                <a:ext uri="{FF2B5EF4-FFF2-40B4-BE49-F238E27FC236}">
                  <a16:creationId xmlns:a16="http://schemas.microsoft.com/office/drawing/2014/main" id="{F0510E92-84E0-DE1E-B94B-BDFAE8C8806D}"/>
                </a:ext>
              </a:extLst>
            </p:cNvPr>
            <p:cNvSpPr txBox="1">
              <a:spLocks noChangeArrowheads="1"/>
            </p:cNvSpPr>
            <p:nvPr/>
          </p:nvSpPr>
          <p:spPr bwMode="auto">
            <a:xfrm>
              <a:off x="94009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3</a:t>
              </a:r>
            </a:p>
          </p:txBody>
        </p:sp>
        <p:sp>
          <p:nvSpPr>
            <p:cNvPr id="17" name="Text Box 23">
              <a:extLst>
                <a:ext uri="{FF2B5EF4-FFF2-40B4-BE49-F238E27FC236}">
                  <a16:creationId xmlns:a16="http://schemas.microsoft.com/office/drawing/2014/main" id="{841DD7B7-EF45-9F6E-A3EC-97DBFC14199D}"/>
                </a:ext>
              </a:extLst>
            </p:cNvPr>
            <p:cNvSpPr txBox="1">
              <a:spLocks noChangeArrowheads="1"/>
            </p:cNvSpPr>
            <p:nvPr/>
          </p:nvSpPr>
          <p:spPr bwMode="auto">
            <a:xfrm>
              <a:off x="87913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a:latin typeface="+mn-lt"/>
                </a:rPr>
                <a:t>2</a:t>
              </a:r>
            </a:p>
          </p:txBody>
        </p:sp>
        <p:sp>
          <p:nvSpPr>
            <p:cNvPr id="18" name="Text Box 24">
              <a:extLst>
                <a:ext uri="{FF2B5EF4-FFF2-40B4-BE49-F238E27FC236}">
                  <a16:creationId xmlns:a16="http://schemas.microsoft.com/office/drawing/2014/main" id="{6DF28206-DD1D-DFA7-F52A-F86D10BA8744}"/>
                </a:ext>
              </a:extLst>
            </p:cNvPr>
            <p:cNvSpPr txBox="1">
              <a:spLocks noChangeArrowheads="1"/>
            </p:cNvSpPr>
            <p:nvPr/>
          </p:nvSpPr>
          <p:spPr bwMode="auto">
            <a:xfrm>
              <a:off x="8181772" y="5933393"/>
              <a:ext cx="30168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800" i="0" dirty="0">
                  <a:latin typeface="+mn-lt"/>
                </a:rPr>
                <a:t>1</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2815707-2AE5-B2F7-9791-CCE6F1C982BF}"/>
                    </a:ext>
                  </a:extLst>
                </p:cNvPr>
                <p:cNvSpPr>
                  <a:spLocks noChangeArrowheads="1"/>
                </p:cNvSpPr>
                <p:nvPr/>
              </p:nvSpPr>
              <p:spPr bwMode="auto">
                <a:xfrm>
                  <a:off x="9845176" y="4727253"/>
                  <a:ext cx="609600" cy="609600"/>
                </a:xfrm>
                <a:prstGeom prst="rect">
                  <a:avLst/>
                </a:prstGeom>
                <a:solidFill>
                  <a:schemeClr val="bg1"/>
                </a:solidFill>
                <a:ln w="9525">
                  <a:solidFill>
                    <a:schemeClr val="tx1"/>
                  </a:solidFill>
                  <a:miter lim="800000"/>
                  <a:headEnd/>
                  <a:tailEnd/>
                </a:ln>
              </p:spPr>
              <p:txBody>
                <a:bodyPr wrap="none" lIns="144000" anchor="ctr"/>
                <a:lstStyle/>
                <a:p>
                  <a:pPr algn="ctr"/>
                  <a14:m>
                    <m:oMathPara xmlns:m="http://schemas.openxmlformats.org/officeDocument/2006/math">
                      <m:oMathParaPr>
                        <m:jc m:val="center"/>
                      </m:oMathParaPr>
                      <m:oMath xmlns:m="http://schemas.openxmlformats.org/officeDocument/2006/math">
                        <m:r>
                          <a:rPr lang="de-DE" sz="1200" i="1" dirty="0">
                            <a:solidFill>
                              <a:srgbClr val="FFC000"/>
                            </a:solidFill>
                            <a:latin typeface="Cambria Math" panose="02040503050406030204" pitchFamily="18" charset="0"/>
                          </a:rPr>
                          <m:t>0.03285</m:t>
                        </m:r>
                      </m:oMath>
                    </m:oMathPara>
                  </a14:m>
                  <a:endParaRPr lang="en-GB" sz="1200" dirty="0">
                    <a:solidFill>
                      <a:srgbClr val="FFC000"/>
                    </a:solidFill>
                  </a:endParaRPr>
                </a:p>
              </p:txBody>
            </p:sp>
          </mc:Choice>
          <mc:Fallback xmlns="">
            <p:sp>
              <p:nvSpPr>
                <p:cNvPr id="19" name="Rectangle 18">
                  <a:extLst>
                    <a:ext uri="{FF2B5EF4-FFF2-40B4-BE49-F238E27FC236}">
                      <a16:creationId xmlns:a16="http://schemas.microsoft.com/office/drawing/2014/main" id="{52815707-2AE5-B2F7-9791-CCE6F1C982BF}"/>
                    </a:ext>
                  </a:extLst>
                </p:cNvPr>
                <p:cNvSpPr>
                  <a:spLocks noRot="1" noChangeAspect="1" noMove="1" noResize="1" noEditPoints="1" noAdjustHandles="1" noChangeArrowheads="1" noChangeShapeType="1" noTextEdit="1"/>
                </p:cNvSpPr>
                <p:nvPr/>
              </p:nvSpPr>
              <p:spPr bwMode="auto">
                <a:xfrm>
                  <a:off x="9845176" y="4727253"/>
                  <a:ext cx="609600" cy="609600"/>
                </a:xfrm>
                <a:prstGeom prst="rect">
                  <a:avLst/>
                </a:prstGeom>
                <a:blipFill>
                  <a:blip r:embed="rId16"/>
                  <a:stretch>
                    <a:fillRect r="-4000"/>
                  </a:stretch>
                </a:blipFill>
                <a:ln w="9525">
                  <a:solidFill>
                    <a:schemeClr val="tx1"/>
                  </a:solidFill>
                  <a:miter lim="800000"/>
                  <a:headEnd/>
                  <a:tailEnd/>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A1F8E2E-0F90-685D-D6C0-A499997D795A}"/>
                    </a:ext>
                  </a:extLst>
                </p:cNvPr>
                <p:cNvSpPr txBox="1"/>
                <p:nvPr/>
              </p:nvSpPr>
              <p:spPr>
                <a:xfrm>
                  <a:off x="7970636" y="4298446"/>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20" name="TextBox 19">
                  <a:extLst>
                    <a:ext uri="{FF2B5EF4-FFF2-40B4-BE49-F238E27FC236}">
                      <a16:creationId xmlns:a16="http://schemas.microsoft.com/office/drawing/2014/main" id="{8A1F8E2E-0F90-685D-D6C0-A499997D795A}"/>
                    </a:ext>
                  </a:extLst>
                </p:cNvPr>
                <p:cNvSpPr txBox="1">
                  <a:spLocks noRot="1" noChangeAspect="1" noMove="1" noResize="1" noEditPoints="1" noAdjustHandles="1" noChangeArrowheads="1" noChangeShapeType="1" noTextEdit="1"/>
                </p:cNvSpPr>
                <p:nvPr/>
              </p:nvSpPr>
              <p:spPr>
                <a:xfrm>
                  <a:off x="7970636" y="4298446"/>
                  <a:ext cx="761747" cy="276999"/>
                </a:xfrm>
                <a:prstGeom prst="rect">
                  <a:avLst/>
                </a:prstGeom>
                <a:blipFill>
                  <a:blip r:embed="rId1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2EE4747-4287-E728-E43E-08CF04550EB8}"/>
                    </a:ext>
                  </a:extLst>
                </p:cNvPr>
                <p:cNvSpPr txBox="1"/>
                <p:nvPr/>
              </p:nvSpPr>
              <p:spPr>
                <a:xfrm>
                  <a:off x="8556085" y="4283958"/>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21" name="TextBox 20">
                  <a:extLst>
                    <a:ext uri="{FF2B5EF4-FFF2-40B4-BE49-F238E27FC236}">
                      <a16:creationId xmlns:a16="http://schemas.microsoft.com/office/drawing/2014/main" id="{E2EE4747-4287-E728-E43E-08CF04550EB8}"/>
                    </a:ext>
                  </a:extLst>
                </p:cNvPr>
                <p:cNvSpPr txBox="1">
                  <a:spLocks noRot="1" noChangeAspect="1" noMove="1" noResize="1" noEditPoints="1" noAdjustHandles="1" noChangeArrowheads="1" noChangeShapeType="1" noTextEdit="1"/>
                </p:cNvSpPr>
                <p:nvPr/>
              </p:nvSpPr>
              <p:spPr>
                <a:xfrm>
                  <a:off x="8556085" y="4283958"/>
                  <a:ext cx="761747" cy="276999"/>
                </a:xfrm>
                <a:prstGeom prst="rect">
                  <a:avLst/>
                </a:prstGeom>
                <a:blipFill>
                  <a:blip r:embed="rId18"/>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675106E-BCA4-084B-B023-5ACF2D302976}"/>
                    </a:ext>
                  </a:extLst>
                </p:cNvPr>
                <p:cNvSpPr txBox="1"/>
                <p:nvPr/>
              </p:nvSpPr>
              <p:spPr>
                <a:xfrm>
                  <a:off x="9180920" y="4294866"/>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06569</m:t>
                        </m:r>
                      </m:oMath>
                    </m:oMathPara>
                  </a14:m>
                  <a:endParaRPr lang="en-GB" sz="1200" dirty="0">
                    <a:solidFill>
                      <a:srgbClr val="4472C4"/>
                    </a:solidFill>
                  </a:endParaRPr>
                </a:p>
              </p:txBody>
            </p:sp>
          </mc:Choice>
          <mc:Fallback xmlns="">
            <p:sp>
              <p:nvSpPr>
                <p:cNvPr id="22" name="TextBox 21">
                  <a:extLst>
                    <a:ext uri="{FF2B5EF4-FFF2-40B4-BE49-F238E27FC236}">
                      <a16:creationId xmlns:a16="http://schemas.microsoft.com/office/drawing/2014/main" id="{3675106E-BCA4-084B-B023-5ACF2D302976}"/>
                    </a:ext>
                  </a:extLst>
                </p:cNvPr>
                <p:cNvSpPr txBox="1">
                  <a:spLocks noRot="1" noChangeAspect="1" noMove="1" noResize="1" noEditPoints="1" noAdjustHandles="1" noChangeArrowheads="1" noChangeShapeType="1" noTextEdit="1"/>
                </p:cNvSpPr>
                <p:nvPr/>
              </p:nvSpPr>
              <p:spPr>
                <a:xfrm>
                  <a:off x="9180920" y="4294866"/>
                  <a:ext cx="761747" cy="276999"/>
                </a:xfrm>
                <a:prstGeom prst="rect">
                  <a:avLst/>
                </a:prstGeom>
                <a:blipFill>
                  <a:blip r:embed="rId19"/>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4C18F1B-22F2-E454-5739-167CFFF47876}"/>
                    </a:ext>
                  </a:extLst>
                </p:cNvPr>
                <p:cNvSpPr txBox="1"/>
                <p:nvPr/>
              </p:nvSpPr>
              <p:spPr>
                <a:xfrm>
                  <a:off x="7970636" y="5479730"/>
                  <a:ext cx="761747" cy="276999"/>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06569</m:t>
                        </m:r>
                      </m:oMath>
                    </m:oMathPara>
                  </a14:m>
                  <a:endParaRPr lang="en-GB" sz="1200" dirty="0">
                    <a:solidFill>
                      <a:schemeClr val="accent1"/>
                    </a:solidFill>
                  </a:endParaRPr>
                </a:p>
              </p:txBody>
            </p:sp>
          </mc:Choice>
          <mc:Fallback xmlns="">
            <p:sp>
              <p:nvSpPr>
                <p:cNvPr id="23" name="TextBox 22">
                  <a:extLst>
                    <a:ext uri="{FF2B5EF4-FFF2-40B4-BE49-F238E27FC236}">
                      <a16:creationId xmlns:a16="http://schemas.microsoft.com/office/drawing/2014/main" id="{74C18F1B-22F2-E454-5739-167CFFF47876}"/>
                    </a:ext>
                  </a:extLst>
                </p:cNvPr>
                <p:cNvSpPr txBox="1">
                  <a:spLocks noRot="1" noChangeAspect="1" noMove="1" noResize="1" noEditPoints="1" noAdjustHandles="1" noChangeArrowheads="1" noChangeShapeType="1" noTextEdit="1"/>
                </p:cNvSpPr>
                <p:nvPr/>
              </p:nvSpPr>
              <p:spPr>
                <a:xfrm>
                  <a:off x="7970636" y="5479730"/>
                  <a:ext cx="761747" cy="276999"/>
                </a:xfrm>
                <a:prstGeom prst="rect">
                  <a:avLst/>
                </a:prstGeom>
                <a:blipFill>
                  <a:blip r:embed="rId17"/>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DF2B6B9-D2DC-A4CC-A79D-6F1F0986F973}"/>
                    </a:ext>
                  </a:extLst>
                </p:cNvPr>
                <p:cNvSpPr txBox="1"/>
                <p:nvPr/>
              </p:nvSpPr>
              <p:spPr>
                <a:xfrm>
                  <a:off x="8562966" y="5484631"/>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03650</m:t>
                        </m:r>
                      </m:oMath>
                    </m:oMathPara>
                  </a14:m>
                  <a:endParaRPr lang="en-GB" sz="1200" dirty="0">
                    <a:solidFill>
                      <a:srgbClr val="4472C4"/>
                    </a:solidFill>
                  </a:endParaRPr>
                </a:p>
              </p:txBody>
            </p:sp>
          </mc:Choice>
          <mc:Fallback xmlns="">
            <p:sp>
              <p:nvSpPr>
                <p:cNvPr id="24" name="TextBox 23">
                  <a:extLst>
                    <a:ext uri="{FF2B5EF4-FFF2-40B4-BE49-F238E27FC236}">
                      <a16:creationId xmlns:a16="http://schemas.microsoft.com/office/drawing/2014/main" id="{8DF2B6B9-D2DC-A4CC-A79D-6F1F0986F973}"/>
                    </a:ext>
                  </a:extLst>
                </p:cNvPr>
                <p:cNvSpPr txBox="1">
                  <a:spLocks noRot="1" noChangeAspect="1" noMove="1" noResize="1" noEditPoints="1" noAdjustHandles="1" noChangeArrowheads="1" noChangeShapeType="1" noTextEdit="1"/>
                </p:cNvSpPr>
                <p:nvPr/>
              </p:nvSpPr>
              <p:spPr>
                <a:xfrm>
                  <a:off x="8562966" y="5484631"/>
                  <a:ext cx="761747" cy="276999"/>
                </a:xfrm>
                <a:prstGeom prst="rect">
                  <a:avLst/>
                </a:prstGeom>
                <a:blipFill>
                  <a:blip r:embed="rId20"/>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C6CD477-E3AF-5A18-2C89-F60CA586E51C}"/>
                    </a:ext>
                  </a:extLst>
                </p:cNvPr>
                <p:cNvSpPr txBox="1"/>
                <p:nvPr/>
              </p:nvSpPr>
              <p:spPr>
                <a:xfrm>
                  <a:off x="9170823" y="5479729"/>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32847</m:t>
                        </m:r>
                      </m:oMath>
                    </m:oMathPara>
                  </a14:m>
                  <a:endParaRPr lang="en-GB" sz="1200" dirty="0">
                    <a:solidFill>
                      <a:schemeClr val="accent1"/>
                    </a:solidFill>
                  </a:endParaRPr>
                </a:p>
              </p:txBody>
            </p:sp>
          </mc:Choice>
          <mc:Fallback xmlns="">
            <p:sp>
              <p:nvSpPr>
                <p:cNvPr id="25" name="TextBox 24">
                  <a:extLst>
                    <a:ext uri="{FF2B5EF4-FFF2-40B4-BE49-F238E27FC236}">
                      <a16:creationId xmlns:a16="http://schemas.microsoft.com/office/drawing/2014/main" id="{BC6CD477-E3AF-5A18-2C89-F60CA586E51C}"/>
                    </a:ext>
                  </a:extLst>
                </p:cNvPr>
                <p:cNvSpPr txBox="1">
                  <a:spLocks noRot="1" noChangeAspect="1" noMove="1" noResize="1" noEditPoints="1" noAdjustHandles="1" noChangeArrowheads="1" noChangeShapeType="1" noTextEdit="1"/>
                </p:cNvSpPr>
                <p:nvPr/>
              </p:nvSpPr>
              <p:spPr>
                <a:xfrm>
                  <a:off x="9170823" y="5479729"/>
                  <a:ext cx="761747" cy="276999"/>
                </a:xfrm>
                <a:prstGeom prst="rect">
                  <a:avLst/>
                </a:prstGeom>
                <a:blipFill>
                  <a:blip r:embed="rId21"/>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0BD7BCA-C69E-B83E-6326-F010D1E95281}"/>
                    </a:ext>
                  </a:extLst>
                </p:cNvPr>
                <p:cNvSpPr txBox="1"/>
                <p:nvPr/>
              </p:nvSpPr>
              <p:spPr>
                <a:xfrm>
                  <a:off x="7962030" y="4879268"/>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dirty="0">
                            <a:solidFill>
                              <a:schemeClr val="accent1"/>
                            </a:solidFill>
                            <a:latin typeface="Cambria Math" panose="02040503050406030204" pitchFamily="18" charset="0"/>
                          </a:rPr>
                          <m:t>0.</m:t>
                        </m:r>
                        <m:r>
                          <a:rPr lang="de-DE" sz="1200" i="1" dirty="0">
                            <a:solidFill>
                              <a:schemeClr val="accent1"/>
                            </a:solidFill>
                            <a:latin typeface="Cambria Math" panose="02040503050406030204" pitchFamily="18" charset="0"/>
                          </a:rPr>
                          <m:t>03650</m:t>
                        </m:r>
                      </m:oMath>
                    </m:oMathPara>
                  </a14:m>
                  <a:endParaRPr lang="en-GB" sz="1200" dirty="0">
                    <a:solidFill>
                      <a:schemeClr val="accent1"/>
                    </a:solidFill>
                  </a:endParaRPr>
                </a:p>
              </p:txBody>
            </p:sp>
          </mc:Choice>
          <mc:Fallback xmlns="">
            <p:sp>
              <p:nvSpPr>
                <p:cNvPr id="26" name="TextBox 25">
                  <a:extLst>
                    <a:ext uri="{FF2B5EF4-FFF2-40B4-BE49-F238E27FC236}">
                      <a16:creationId xmlns:a16="http://schemas.microsoft.com/office/drawing/2014/main" id="{A0BD7BCA-C69E-B83E-6326-F010D1E95281}"/>
                    </a:ext>
                  </a:extLst>
                </p:cNvPr>
                <p:cNvSpPr txBox="1">
                  <a:spLocks noRot="1" noChangeAspect="1" noMove="1" noResize="1" noEditPoints="1" noAdjustHandles="1" noChangeArrowheads="1" noChangeShapeType="1" noTextEdit="1"/>
                </p:cNvSpPr>
                <p:nvPr/>
              </p:nvSpPr>
              <p:spPr>
                <a:xfrm>
                  <a:off x="7962030" y="4879268"/>
                  <a:ext cx="761747" cy="276999"/>
                </a:xfrm>
                <a:prstGeom prst="rect">
                  <a:avLst/>
                </a:prstGeom>
                <a:blipFill>
                  <a:blip r:embed="rId22"/>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DD54CCB-994E-620A-A89D-D03341A81D60}"/>
                    </a:ext>
                  </a:extLst>
                </p:cNvPr>
                <p:cNvSpPr txBox="1"/>
                <p:nvPr/>
              </p:nvSpPr>
              <p:spPr>
                <a:xfrm>
                  <a:off x="9771637" y="5484631"/>
                  <a:ext cx="761747"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dirty="0">
                            <a:solidFill>
                              <a:schemeClr val="accent1"/>
                            </a:solidFill>
                            <a:latin typeface="Cambria Math" panose="02040503050406030204" pitchFamily="18" charset="0"/>
                          </a:rPr>
                          <m:t>0.00365</m:t>
                        </m:r>
                      </m:oMath>
                    </m:oMathPara>
                  </a14:m>
                  <a:endParaRPr lang="en-GB" sz="1200" dirty="0">
                    <a:solidFill>
                      <a:schemeClr val="accent1"/>
                    </a:solidFill>
                  </a:endParaRPr>
                </a:p>
              </p:txBody>
            </p:sp>
          </mc:Choice>
          <mc:Fallback xmlns="">
            <p:sp>
              <p:nvSpPr>
                <p:cNvPr id="27" name="TextBox 26">
                  <a:extLst>
                    <a:ext uri="{FF2B5EF4-FFF2-40B4-BE49-F238E27FC236}">
                      <a16:creationId xmlns:a16="http://schemas.microsoft.com/office/drawing/2014/main" id="{CDD54CCB-994E-620A-A89D-D03341A81D60}"/>
                    </a:ext>
                  </a:extLst>
                </p:cNvPr>
                <p:cNvSpPr txBox="1">
                  <a:spLocks noRot="1" noChangeAspect="1" noMove="1" noResize="1" noEditPoints="1" noAdjustHandles="1" noChangeArrowheads="1" noChangeShapeType="1" noTextEdit="1"/>
                </p:cNvSpPr>
                <p:nvPr/>
              </p:nvSpPr>
              <p:spPr>
                <a:xfrm>
                  <a:off x="9771637" y="5484631"/>
                  <a:ext cx="761747" cy="276999"/>
                </a:xfrm>
                <a:prstGeom prst="rect">
                  <a:avLst/>
                </a:prstGeom>
                <a:blipFill>
                  <a:blip r:embed="rId23"/>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DA12734-31D1-8282-6EB5-EA7B68478BC3}"/>
                    </a:ext>
                  </a:extLst>
                </p:cNvPr>
                <p:cNvSpPr txBox="1"/>
                <p:nvPr/>
              </p:nvSpPr>
              <p:spPr>
                <a:xfrm>
                  <a:off x="9170823" y="4901493"/>
                  <a:ext cx="761747" cy="276999"/>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GB" sz="1200" i="1" dirty="0">
                            <a:solidFill>
                              <a:srgbClr val="4472C4"/>
                            </a:solidFill>
                            <a:latin typeface="Cambria Math" panose="02040503050406030204" pitchFamily="18" charset="0"/>
                          </a:rPr>
                          <m:t>0.</m:t>
                        </m:r>
                        <m:r>
                          <a:rPr lang="de-DE" sz="1200" i="1" dirty="0">
                            <a:solidFill>
                              <a:srgbClr val="4472C4"/>
                            </a:solidFill>
                            <a:latin typeface="Cambria Math" panose="02040503050406030204" pitchFamily="18" charset="0"/>
                          </a:rPr>
                          <m:t>32847</m:t>
                        </m:r>
                      </m:oMath>
                    </m:oMathPara>
                  </a14:m>
                  <a:endParaRPr lang="en-GB" sz="1200" dirty="0">
                    <a:solidFill>
                      <a:srgbClr val="4472C4"/>
                    </a:solidFill>
                  </a:endParaRPr>
                </a:p>
              </p:txBody>
            </p:sp>
          </mc:Choice>
          <mc:Fallback xmlns="">
            <p:sp>
              <p:nvSpPr>
                <p:cNvPr id="28" name="TextBox 27">
                  <a:extLst>
                    <a:ext uri="{FF2B5EF4-FFF2-40B4-BE49-F238E27FC236}">
                      <a16:creationId xmlns:a16="http://schemas.microsoft.com/office/drawing/2014/main" id="{7DA12734-31D1-8282-6EB5-EA7B68478BC3}"/>
                    </a:ext>
                  </a:extLst>
                </p:cNvPr>
                <p:cNvSpPr txBox="1">
                  <a:spLocks noRot="1" noChangeAspect="1" noMove="1" noResize="1" noEditPoints="1" noAdjustHandles="1" noChangeArrowheads="1" noChangeShapeType="1" noTextEdit="1"/>
                </p:cNvSpPr>
                <p:nvPr/>
              </p:nvSpPr>
              <p:spPr>
                <a:xfrm>
                  <a:off x="9170823" y="4901493"/>
                  <a:ext cx="761747" cy="276999"/>
                </a:xfrm>
                <a:prstGeom prst="rect">
                  <a:avLst/>
                </a:prstGeom>
                <a:blipFill>
                  <a:blip r:embed="rId24"/>
                  <a:stretch>
                    <a:fillRect/>
                  </a:stretch>
                </a:blipFill>
              </p:spPr>
              <p:txBody>
                <a:bodyPr/>
                <a:lstStyle/>
                <a:p>
                  <a:r>
                    <a:rPr lang="en-DE">
                      <a:noFill/>
                    </a:rPr>
                    <a:t> </a:t>
                  </a:r>
                </a:p>
              </p:txBody>
            </p:sp>
          </mc:Fallback>
        </mc:AlternateContent>
      </p:grpSp>
    </p:spTree>
    <p:extLst>
      <p:ext uri="{BB962C8B-B14F-4D97-AF65-F5344CB8AC3E}">
        <p14:creationId xmlns:p14="http://schemas.microsoft.com/office/powerpoint/2010/main" val="232794576"/>
      </p:ext>
    </p:extLst>
  </p:cSld>
  <p:clrMapOvr>
    <a:masterClrMapping/>
  </p:clrMapOvr>
</p:sld>
</file>

<file path=ppt/theme/theme1.xml><?xml version="1.0" encoding="utf-8"?>
<a:theme xmlns:a="http://schemas.openxmlformats.org/drawingml/2006/main" name="UM-en-new">
  <a:themeElements>
    <a:clrScheme name="WWU Münster Var3">
      <a:dk1>
        <a:srgbClr val="58585A"/>
      </a:dk1>
      <a:lt1>
        <a:srgbClr val="F4F4F4"/>
      </a:lt1>
      <a:dk2>
        <a:srgbClr val="F4F4F4"/>
      </a:dk2>
      <a:lt2>
        <a:srgbClr val="00568A"/>
      </a:lt2>
      <a:accent1>
        <a:srgbClr val="009DD1"/>
      </a:accent1>
      <a:accent2>
        <a:srgbClr val="67C5E4"/>
      </a:accent2>
      <a:accent3>
        <a:srgbClr val="008E96"/>
      </a:accent3>
      <a:accent4>
        <a:srgbClr val="65BBBF"/>
      </a:accent4>
      <a:accent5>
        <a:srgbClr val="00568A"/>
      </a:accent5>
      <a:accent6>
        <a:srgbClr val="679AB9"/>
      </a:accent6>
      <a:hlink>
        <a:srgbClr val="58585A"/>
      </a:hlink>
      <a:folHlink>
        <a:srgbClr val="58585A"/>
      </a:folHlink>
    </a:clrScheme>
    <a:fontScheme name="WWU Münster">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M-en-new" id="{59C7D432-8138-4548-A7D7-91E264AD21C6}" vid="{0F7B2386-8E31-8B49-8677-D7DCA01AD3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wwu-adapted</Template>
  <TotalTime>28641</TotalTime>
  <Words>5389</Words>
  <Application>Microsoft Macintosh PowerPoint</Application>
  <PresentationFormat>Widescreen</PresentationFormat>
  <Paragraphs>1152</Paragraphs>
  <Slides>57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ＭＳ Ｐゴシック</vt:lpstr>
      <vt:lpstr>SimSun</vt:lpstr>
      <vt:lpstr>Arial</vt:lpstr>
      <vt:lpstr>Calibri</vt:lpstr>
      <vt:lpstr>Cambria Math</vt:lpstr>
      <vt:lpstr>Courier New</vt:lpstr>
      <vt:lpstr>Meta Offc Pro</vt:lpstr>
      <vt:lpstr>Symbol</vt:lpstr>
      <vt:lpstr>Wingdings</vt:lpstr>
      <vt:lpstr>UM-en-new</vt:lpstr>
      <vt:lpstr>Automated Planning and Acting</vt:lpstr>
      <vt:lpstr>Content: Planning and Acting</vt:lpstr>
      <vt:lpstr>Acknowledgements</vt:lpstr>
      <vt:lpstr>Outline: Decision Making – Extensions </vt:lpstr>
      <vt:lpstr>POMDP</vt:lpstr>
      <vt:lpstr>Decision cycle of a POMDP agent </vt:lpstr>
      <vt:lpstr>Belief State &amp; Update</vt:lpstr>
      <vt:lpstr>Belief State &amp; Update</vt:lpstr>
      <vt:lpstr>Belief MDP</vt:lpstr>
      <vt:lpstr>Belief MDP: Express Functions using POMDP Functions</vt:lpstr>
      <vt:lpstr>Belief MDP</vt:lpstr>
      <vt:lpstr>Example Scenario</vt:lpstr>
      <vt:lpstr>Conditional Plans</vt:lpstr>
      <vt:lpstr>Value Iteration for POMDPs</vt:lpstr>
      <vt:lpstr>General Formula</vt:lpstr>
      <vt:lpstr>Example</vt:lpstr>
      <vt:lpstr>Example</vt:lpstr>
      <vt:lpstr>8 distinct depth-2 plans for each state (16 plans)</vt:lpstr>
      <vt:lpstr>Example</vt:lpstr>
      <vt:lpstr>Example</vt:lpstr>
      <vt:lpstr>Value Iteration: Algorithm</vt:lpstr>
      <vt:lpstr>Solutions for POMDP</vt:lpstr>
      <vt:lpstr>Intermediate Summary</vt:lpstr>
      <vt:lpstr>Outline: Decision Making – Extensions </vt:lpstr>
      <vt:lpstr>Multi-agent Scenarios</vt:lpstr>
      <vt:lpstr>Setting</vt:lpstr>
      <vt:lpstr>Decentralised POMDP (Dec-POMDP)</vt:lpstr>
      <vt:lpstr>Generalising Dec-POMDPs</vt:lpstr>
      <vt:lpstr>Policies for Dec-POMDPs</vt:lpstr>
      <vt:lpstr>Value Functions for Dec-POMDPs</vt:lpstr>
      <vt:lpstr>Example: Two-agent Grid World</vt:lpstr>
      <vt:lpstr>Example: The Dec-Tiger Problem</vt:lpstr>
      <vt:lpstr>Worst-case Complexity of DecPOMDP</vt:lpstr>
      <vt:lpstr>Communication?</vt:lpstr>
      <vt:lpstr>Dec-MDP</vt:lpstr>
      <vt:lpstr>Solving Dec-POMDPs</vt:lpstr>
      <vt:lpstr>Exhaustive Search</vt:lpstr>
      <vt:lpstr>Multi-agent Dynamic Programming</vt:lpstr>
      <vt:lpstr>Exhaustive Search and Pruning</vt:lpstr>
      <vt:lpstr>Exhaustive Search and Pruning</vt:lpstr>
      <vt:lpstr>Exhaustive Search and Pruning</vt:lpstr>
      <vt:lpstr>Exhaustive Search and Pruning</vt:lpstr>
      <vt:lpstr>Exhaustive Search and Pruning</vt:lpstr>
      <vt:lpstr>Exhaustive Search and Pruning</vt:lpstr>
      <vt:lpstr>Exhaustive Search and Pruning</vt:lpstr>
      <vt:lpstr>Joint Equilibrium Search for Policies</vt:lpstr>
      <vt:lpstr>Multi-agent A* (MAA*)</vt:lpstr>
      <vt:lpstr>How to Get a Heuristic Function?</vt:lpstr>
      <vt:lpstr>Memory Bounded Search</vt:lpstr>
      <vt:lpstr>Infinite Horizon</vt:lpstr>
      <vt:lpstr>Indefinite Horizon</vt:lpstr>
      <vt:lpstr>Benchmark Problems</vt:lpstr>
      <vt:lpstr>Software for Dec-POMDPs</vt:lpstr>
      <vt:lpstr>PowerPoint Presentation</vt:lpstr>
      <vt:lpstr>Interim Summary</vt:lpstr>
      <vt:lpstr>Hierarchy of Formalisms</vt:lpstr>
      <vt:lpstr>Outline: Decision Making – Extensions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Tanya Braun</cp:lastModifiedBy>
  <cp:revision>291</cp:revision>
  <cp:lastPrinted>2021-12-16T09:51:37Z</cp:lastPrinted>
  <dcterms:created xsi:type="dcterms:W3CDTF">2020-02-28T12:43:09Z</dcterms:created>
  <dcterms:modified xsi:type="dcterms:W3CDTF">2026-06-09T11:49:36Z</dcterms:modified>
</cp:coreProperties>
</file>