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Lst>
  <p:notesMasterIdLst>
    <p:notesMasterId r:id="rId99"/>
  </p:notesMasterIdLst>
  <p:sldIdLst>
    <p:sldId id="256" r:id="rId2"/>
    <p:sldId id="263" r:id="rId3"/>
    <p:sldId id="777" r:id="rId4"/>
    <p:sldId id="266" r:id="rId5"/>
    <p:sldId id="356" r:id="rId6"/>
    <p:sldId id="372" r:id="rId7"/>
    <p:sldId id="351" r:id="rId8"/>
    <p:sldId id="320" r:id="rId9"/>
    <p:sldId id="321" r:id="rId10"/>
    <p:sldId id="323" r:id="rId11"/>
    <p:sldId id="330" r:id="rId12"/>
    <p:sldId id="331" r:id="rId13"/>
    <p:sldId id="1490" r:id="rId14"/>
    <p:sldId id="454" r:id="rId15"/>
    <p:sldId id="455" r:id="rId16"/>
    <p:sldId id="324" r:id="rId17"/>
    <p:sldId id="269" r:id="rId18"/>
    <p:sldId id="361" r:id="rId19"/>
    <p:sldId id="348" r:id="rId20"/>
    <p:sldId id="1491" r:id="rId21"/>
    <p:sldId id="360" r:id="rId22"/>
    <p:sldId id="1492" r:id="rId23"/>
    <p:sldId id="279" r:id="rId24"/>
    <p:sldId id="283" r:id="rId25"/>
    <p:sldId id="374" r:id="rId26"/>
    <p:sldId id="375" r:id="rId27"/>
    <p:sldId id="376" r:id="rId28"/>
    <p:sldId id="377" r:id="rId29"/>
    <p:sldId id="378" r:id="rId30"/>
    <p:sldId id="288" r:id="rId31"/>
    <p:sldId id="379" r:id="rId32"/>
    <p:sldId id="297" r:id="rId33"/>
    <p:sldId id="298" r:id="rId34"/>
    <p:sldId id="400" r:id="rId35"/>
    <p:sldId id="303" r:id="rId36"/>
    <p:sldId id="465" r:id="rId37"/>
    <p:sldId id="381" r:id="rId38"/>
    <p:sldId id="383" r:id="rId39"/>
    <p:sldId id="441" r:id="rId40"/>
    <p:sldId id="439" r:id="rId41"/>
    <p:sldId id="442" r:id="rId42"/>
    <p:sldId id="310" r:id="rId43"/>
    <p:sldId id="384" r:id="rId44"/>
    <p:sldId id="443" r:id="rId45"/>
    <p:sldId id="444" r:id="rId46"/>
    <p:sldId id="385" r:id="rId47"/>
    <p:sldId id="1493"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423" r:id="rId70"/>
    <p:sldId id="424" r:id="rId71"/>
    <p:sldId id="425" r:id="rId72"/>
    <p:sldId id="426" r:id="rId73"/>
    <p:sldId id="427" r:id="rId74"/>
    <p:sldId id="428" r:id="rId75"/>
    <p:sldId id="429" r:id="rId76"/>
    <p:sldId id="430" r:id="rId77"/>
    <p:sldId id="431" r:id="rId78"/>
    <p:sldId id="432" r:id="rId79"/>
    <p:sldId id="434" r:id="rId80"/>
    <p:sldId id="918" r:id="rId81"/>
    <p:sldId id="435" r:id="rId82"/>
    <p:sldId id="436" r:id="rId83"/>
    <p:sldId id="437" r:id="rId84"/>
    <p:sldId id="723" r:id="rId85"/>
    <p:sldId id="920" r:id="rId86"/>
    <p:sldId id="910" r:id="rId87"/>
    <p:sldId id="909" r:id="rId88"/>
    <p:sldId id="911" r:id="rId89"/>
    <p:sldId id="912" r:id="rId90"/>
    <p:sldId id="724" r:id="rId91"/>
    <p:sldId id="914" r:id="rId92"/>
    <p:sldId id="913" r:id="rId93"/>
    <p:sldId id="735" r:id="rId94"/>
    <p:sldId id="905" r:id="rId95"/>
    <p:sldId id="906" r:id="rId96"/>
    <p:sldId id="438" r:id="rId97"/>
    <p:sldId id="149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06"/>
    <p:restoredTop sz="94932"/>
  </p:normalViewPr>
  <p:slideViewPr>
    <p:cSldViewPr snapToGrid="0" snapToObjects="1">
      <p:cViewPr varScale="1">
        <p:scale>
          <a:sx n="116" d="100"/>
          <a:sy n="116" d="100"/>
        </p:scale>
        <p:origin x="1008"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14</a:t>
            </a:fld>
            <a:endParaRPr lang="de-DE" sz="1200"/>
          </a:p>
        </p:txBody>
      </p:sp>
      <p:sp>
        <p:nvSpPr>
          <p:cNvPr id="52226" name="Rectangle 2"/>
          <p:cNvSpPr>
            <a:spLocks noGrp="1" noRot="1" noChangeAspect="1" noChangeArrowheads="1" noTextEdit="1"/>
          </p:cNvSpPr>
          <p:nvPr>
            <p:ph type="sldImg"/>
          </p:nvPr>
        </p:nvSpPr>
        <p:spPr>
          <a:xfrm>
            <a:off x="685800" y="1143000"/>
            <a:ext cx="5486400" cy="3086100"/>
          </a:xfrm>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assets)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276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15</a:t>
            </a:fld>
            <a:endParaRPr lang="de-DE" sz="1200"/>
          </a:p>
        </p:txBody>
      </p:sp>
      <p:sp>
        <p:nvSpPr>
          <p:cNvPr id="54274" name="Rectangle 2"/>
          <p:cNvSpPr>
            <a:spLocks noGrp="1" noRot="1" noChangeAspect="1" noChangeArrowheads="1" noTextEdit="1"/>
          </p:cNvSpPr>
          <p:nvPr>
            <p:ph type="sldImg"/>
          </p:nvPr>
        </p:nvSpPr>
        <p:spPr>
          <a:xfrm>
            <a:off x="685800" y="1143000"/>
            <a:ext cx="5486400" cy="3086100"/>
          </a:xfrm>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235215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16</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17</a:t>
            </a:fld>
            <a:endParaRPr lang="de-DE" sz="1200"/>
          </a:p>
        </p:txBody>
      </p:sp>
      <p:sp>
        <p:nvSpPr>
          <p:cNvPr id="58370" name="Rectangle 2"/>
          <p:cNvSpPr>
            <a:spLocks noGrp="1" noRot="1" noChangeAspect="1" noChangeArrowheads="1" noTextEdit="1"/>
          </p:cNvSpPr>
          <p:nvPr>
            <p:ph type="sldImg"/>
          </p:nvPr>
        </p:nvSpPr>
        <p:spPr>
          <a:xfrm>
            <a:off x="685800" y="1143000"/>
            <a:ext cx="5486400" cy="3086100"/>
          </a:xfrm>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distance from </a:t>
            </a:r>
            <a:r>
              <a:rPr lang="en-GB" sz="1200" kern="1200" err="1">
                <a:solidFill>
                  <a:schemeClr val="tx1"/>
                </a:solidFill>
                <a:effectLst/>
                <a:latin typeface="+mn-lt"/>
                <a:ea typeface="+mn-ea"/>
                <a:cs typeface="+mn-cs"/>
              </a:rPr>
              <a:t>centers</a:t>
            </a:r>
            <a:r>
              <a:rPr lang="en-GB" sz="1200" kern="120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safety issues arising from local topography and weather conditions</a:t>
            </a:r>
            <a:endParaRPr lang="en-US">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 to Bayesian networks that decompose the joint probability of several random variables</a:t>
            </a:r>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19</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20</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387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351657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23</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All other squares: probability of 0</a:t>
            </a:r>
          </a:p>
        </p:txBody>
      </p:sp>
    </p:spTree>
    <p:extLst>
      <p:ext uri="{BB962C8B-B14F-4D97-AF65-F5344CB8AC3E}">
        <p14:creationId xmlns:p14="http://schemas.microsoft.com/office/powerpoint/2010/main" val="189685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4913241-B813-CC4F-974C-C0D4EDFE77DC}" type="slidenum">
              <a:rPr lang="de-DE" sz="1200"/>
              <a:pPr/>
              <a:t>24</a:t>
            </a:fld>
            <a:endParaRPr lang="de-DE" sz="1200"/>
          </a:p>
        </p:txBody>
      </p:sp>
      <p:sp>
        <p:nvSpPr>
          <p:cNvPr id="32770" name="Rectangle 2"/>
          <p:cNvSpPr>
            <a:spLocks noGrp="1" noRot="1" noChangeAspect="1" noChangeArrowheads="1" noTextEdit="1"/>
          </p:cNvSpPr>
          <p:nvPr>
            <p:ph type="sldImg"/>
          </p:nvPr>
        </p:nvSpPr>
        <p:spPr>
          <a:xfrm>
            <a:off x="685800" y="1143000"/>
            <a:ext cx="5486400" cy="3086100"/>
          </a:xfrm>
          <a:ln/>
        </p:spPr>
      </p:sp>
      <p:sp>
        <p:nvSpPr>
          <p:cNvPr id="327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Example: Hidden Markov Model (HMM)</a:t>
            </a:r>
          </a:p>
        </p:txBody>
      </p:sp>
    </p:spTree>
    <p:extLst>
      <p:ext uri="{BB962C8B-B14F-4D97-AF65-F5344CB8AC3E}">
        <p14:creationId xmlns:p14="http://schemas.microsoft.com/office/powerpoint/2010/main" val="294132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a:t>
            </a:fld>
            <a:endParaRPr lang="en-GB"/>
          </a:p>
        </p:txBody>
      </p:sp>
    </p:spTree>
    <p:extLst>
      <p:ext uri="{BB962C8B-B14F-4D97-AF65-F5344CB8AC3E}">
        <p14:creationId xmlns:p14="http://schemas.microsoft.com/office/powerpoint/2010/main" val="274842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25</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08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26</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237245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27</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327404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28</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1137041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29</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63983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15E7BD0-5663-9943-BCF9-B8F14611D399}" type="slidenum">
              <a:rPr lang="de-DE" sz="1200"/>
              <a:pPr/>
              <a:t>30</a:t>
            </a:fld>
            <a:endParaRPr lang="de-DE" sz="1200"/>
          </a:p>
        </p:txBody>
      </p:sp>
      <p:sp>
        <p:nvSpPr>
          <p:cNvPr id="43010" name="Rectangle 2"/>
          <p:cNvSpPr>
            <a:spLocks noGrp="1" noRot="1" noChangeAspect="1" noChangeArrowheads="1" noTextEdit="1"/>
          </p:cNvSpPr>
          <p:nvPr>
            <p:ph type="sldImg"/>
          </p:nvPr>
        </p:nvSpPr>
        <p:spPr>
          <a:xfrm>
            <a:off x="685800" y="1143000"/>
            <a:ext cx="5486400" cy="3086100"/>
          </a:xfrm>
          <a:ln/>
        </p:spPr>
      </p:sp>
      <p:sp>
        <p:nvSpPr>
          <p:cNvPr id="430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879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31</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Tahoma" charset="0"/>
              </a:rPr>
              <a:t>only if the sequence is executed blindly! </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295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748CFF2-CE41-224B-B3DA-E61D0D81CBEF}" type="slidenum">
              <a:rPr lang="de-DE" sz="1200"/>
              <a:pPr/>
              <a:t>32</a:t>
            </a:fld>
            <a:endParaRPr lang="de-DE" sz="1200"/>
          </a:p>
        </p:txBody>
      </p:sp>
      <p:sp>
        <p:nvSpPr>
          <p:cNvPr id="61442" name="Rectangle 2"/>
          <p:cNvSpPr>
            <a:spLocks noGrp="1" noRot="1" noChangeAspect="1" noChangeArrowheads="1" noTextEdit="1"/>
          </p:cNvSpPr>
          <p:nvPr>
            <p:ph type="sldImg"/>
          </p:nvPr>
        </p:nvSpPr>
        <p:spPr>
          <a:xfrm>
            <a:off x="685800" y="1143000"/>
            <a:ext cx="5486400" cy="3086100"/>
          </a:xfrm>
          <a:ln/>
        </p:spPr>
      </p:sp>
      <p:sp>
        <p:nvSpPr>
          <p:cNvPr id="614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7212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5DD9BDB-8C85-F24D-A7DC-8D26FFAC07A9}" type="slidenum">
              <a:rPr lang="de-DE" sz="1200"/>
              <a:pPr/>
              <a:t>33</a:t>
            </a:fld>
            <a:endParaRPr lang="de-DE" sz="1200"/>
          </a:p>
        </p:txBody>
      </p:sp>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48768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231013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413596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35</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Implies that reward is preferentially independent over time, which it is</a:t>
            </a:r>
          </a:p>
        </p:txBody>
      </p:sp>
    </p:spTree>
    <p:extLst>
      <p:ext uri="{BB962C8B-B14F-4D97-AF65-F5344CB8AC3E}">
        <p14:creationId xmlns:p14="http://schemas.microsoft.com/office/powerpoint/2010/main" val="15165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37</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0455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39</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7428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40</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473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41</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247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42</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189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44</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63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45</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845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3482119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 to go: immediate cost of first action + expected cost of following policy afterwards</a:t>
            </a:r>
          </a:p>
        </p:txBody>
      </p:sp>
      <p:sp>
        <p:nvSpPr>
          <p:cNvPr id="4" name="Slide Number Placeholder 3"/>
          <p:cNvSpPr>
            <a:spLocks noGrp="1"/>
          </p:cNvSpPr>
          <p:nvPr>
            <p:ph type="sldNum" sz="quarter" idx="5"/>
          </p:nvPr>
        </p:nvSpPr>
        <p:spPr/>
        <p:txBody>
          <a:bodyPr/>
          <a:lstStyle/>
          <a:p>
            <a:fld id="{8F5BF81A-3E81-274B-90A2-0A51F25FFEBC}" type="slidenum">
              <a:rPr lang="en-GB" smtClean="0"/>
              <a:t>54</a:t>
            </a:fld>
            <a:endParaRPr lang="en-GB"/>
          </a:p>
        </p:txBody>
      </p:sp>
    </p:spTree>
    <p:extLst>
      <p:ext uri="{BB962C8B-B14F-4D97-AF65-F5344CB8AC3E}">
        <p14:creationId xmlns:p14="http://schemas.microsoft.com/office/powerpoint/2010/main" val="297268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8</a:t>
            </a:fld>
            <a:endParaRPr lang="de-DE" sz="1200"/>
          </a:p>
        </p:txBody>
      </p:sp>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Think of the set of outcomes for each action as a </a:t>
            </a:r>
            <a:r>
              <a:rPr lang="en-GB" sz="1200" b="1" kern="1200">
                <a:solidFill>
                  <a:schemeClr val="tx1"/>
                </a:solidFill>
                <a:effectLst/>
                <a:latin typeface="+mn-lt"/>
                <a:ea typeface="+mn-ea"/>
                <a:cs typeface="+mn-cs"/>
              </a:rPr>
              <a:t>lottery</a:t>
            </a:r>
            <a:r>
              <a:rPr lang="en-GB" sz="1200" kern="1200">
                <a:solidFill>
                  <a:schemeClr val="tx1"/>
                </a:solidFill>
                <a:effectLst/>
                <a:latin typeface="+mn-lt"/>
                <a:ea typeface="+mn-ea"/>
                <a:cs typeface="+mn-cs"/>
              </a:rPr>
              <a:t>—think of each action as a ticket </a:t>
            </a:r>
            <a:endParaRPr lang="en-GB"/>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 information propagation</a:t>
            </a:r>
          </a:p>
        </p:txBody>
      </p:sp>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3519788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60</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747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for loop in Update transition model: update all probabilities that change because of the updated </a:t>
                </a:r>
                <a:r>
                  <a:rPr lang="en-GB" dirty="0" err="1"/>
                  <a:t>N</a:t>
                </a:r>
                <a:r>
                  <a:rPr lang="en-GB" baseline="-25000" dirty="0" err="1"/>
                  <a:t>sa</a:t>
                </a:r>
                <a:endParaRPr lang="en-GB" baseline="-25000" dirty="0"/>
              </a:p>
            </p:txBody>
          </p:sp>
        </mc:Choice>
        <mc:Fallback xmlns="">
          <p:sp>
            <p:nvSpPr>
              <p:cNvPr id="3" name="Notes Placeholder 2"/>
              <p:cNvSpPr>
                <a:spLocks noGrp="1"/>
              </p:cNvSpPr>
              <p:nvPr>
                <p:ph type="body" idx="1"/>
              </p:nvPr>
            </p:nvSpPr>
            <p:spPr/>
            <p:txBody>
              <a:bodyPr/>
              <a:lstStyle/>
              <a:p>
                <a:r>
                  <a:rPr lang="en-GB" dirty="0"/>
                  <a:t>Static</a:t>
                </a:r>
              </a:p>
              <a:p>
                <a:pPr lvl="1"/>
                <a:r>
                  <a:rPr lang="en-GB" i="0">
                    <a:latin typeface="Cambria Math" panose="02040503050406030204" pitchFamily="18" charset="0"/>
                    <a:ea typeface="Cambria Math" panose="02040503050406030204" pitchFamily="18" charset="0"/>
                  </a:rPr>
                  <a:t>𝜋</a:t>
                </a:r>
                <a:r>
                  <a:rPr lang="en-GB" dirty="0"/>
                  <a:t>, a fixed policy</a:t>
                </a:r>
              </a:p>
              <a:p>
                <a:pPr lvl="1"/>
                <a:r>
                  <a:rPr lang="en-GB" i="0" dirty="0">
                    <a:latin typeface="Cambria Math" panose="02040503050406030204" pitchFamily="18" charset="0"/>
                  </a:rPr>
                  <a:t>𝑚𝑑𝑝</a:t>
                </a:r>
                <a:r>
                  <a:rPr lang="en-GB" dirty="0"/>
                  <a:t>, an MDP with model </a:t>
                </a:r>
                <a:r>
                  <a:rPr lang="en-GB" i="0" dirty="0">
                    <a:latin typeface="Cambria Math" panose="02040503050406030204" pitchFamily="18" charset="0"/>
                  </a:rPr>
                  <a:t>𝑃(</a:t>
                </a:r>
                <a:r>
                  <a:rPr lang="en-GB" i="0" dirty="0" err="1">
                    <a:latin typeface="Cambria Math" panose="02040503050406030204" pitchFamily="18" charset="0"/>
                  </a:rPr>
                  <a:t>𝑠</a:t>
                </a:r>
                <a:r>
                  <a:rPr lang="de-DE" i="0" dirty="0">
                    <a:latin typeface="Cambria Math" panose="02040503050406030204" pitchFamily="18" charset="0"/>
                  </a:rPr>
                  <a:t>^′│</a:t>
                </a:r>
                <a:r>
                  <a:rPr lang="en-GB" i="0" dirty="0" err="1">
                    <a:latin typeface="Cambria Math" panose="02040503050406030204" pitchFamily="18" charset="0"/>
                  </a:rPr>
                  <a:t>𝑠</a:t>
                </a:r>
                <a:r>
                  <a:rPr lang="en-GB" i="0" dirty="0">
                    <a:latin typeface="Cambria Math" panose="02040503050406030204" pitchFamily="18" charset="0"/>
                  </a:rPr>
                  <a:t>, 𝑎)</a:t>
                </a:r>
                <a:r>
                  <a:rPr lang="en-GB" dirty="0"/>
                  <a:t>, reward </a:t>
                </a:r>
                <a:r>
                  <a:rPr lang="en-GB" i="0" dirty="0">
                    <a:latin typeface="Cambria Math" panose="02040503050406030204" pitchFamily="18" charset="0"/>
                  </a:rPr>
                  <a:t>𝑅(𝑠)</a:t>
                </a:r>
                <a:r>
                  <a:rPr lang="en-GB" dirty="0"/>
                  <a:t>, discount </a:t>
                </a:r>
                <a:r>
                  <a:rPr lang="en-GB" i="0">
                    <a:latin typeface="Cambria Math" panose="02040503050406030204" pitchFamily="18" charset="0"/>
                    <a:ea typeface="Cambria Math" panose="02040503050406030204" pitchFamily="18" charset="0"/>
                  </a:rPr>
                  <a:t>𝛾</a:t>
                </a:r>
                <a:endParaRPr lang="en-GB" dirty="0"/>
              </a:p>
              <a:p>
                <a:pPr lvl="1"/>
                <a:r>
                  <a:rPr lang="en-GB" i="0" dirty="0">
                    <a:latin typeface="Cambria Math" panose="02040503050406030204" pitchFamily="18" charset="0"/>
                  </a:rPr>
                  <a:t>𝑈</a:t>
                </a:r>
                <a:r>
                  <a:rPr lang="en-GB" dirty="0"/>
                  <a:t>, a table of utilities, initially empty</a:t>
                </a:r>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a:t>
                </a:r>
                <a:r>
                  <a:rPr lang="en-GB" dirty="0"/>
                  <a:t>, a table of frequencies for state-action pairs, initially </a:t>
                </a:r>
                <a:r>
                  <a:rPr lang="en-GB" i="0" dirty="0">
                    <a:latin typeface="Cambria Math" panose="02040503050406030204" pitchFamily="18" charset="0"/>
                  </a:rPr>
                  <a:t>0</a:t>
                </a:r>
                <a:endParaRPr lang="en-GB" dirty="0"/>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𝑠𝑎𝑠</a:t>
                </a:r>
                <a:r>
                  <a:rPr lang="de-DE" b="0" i="0" dirty="0">
                    <a:latin typeface="Cambria Math" panose="02040503050406030204" pitchFamily="18" charset="0"/>
                  </a:rPr>
                  <a:t>^′ )</a:t>
                </a:r>
                <a:r>
                  <a:rPr lang="en-GB" dirty="0"/>
                  <a:t>, a table of frequencies for state-action-state triples, initially </a:t>
                </a:r>
                <a:r>
                  <a:rPr lang="en-GB" i="0" dirty="0">
                    <a:latin typeface="Cambria Math" panose="02040503050406030204" pitchFamily="18" charset="0"/>
                  </a:rPr>
                  <a:t>0</a:t>
                </a:r>
                <a:r>
                  <a:rPr lang="en-GB" dirty="0"/>
                  <a:t> </a:t>
                </a:r>
              </a:p>
              <a:p>
                <a:pPr lvl="1"/>
                <a:r>
                  <a:rPr lang="en-GB" i="0" dirty="0">
                    <a:latin typeface="Cambria Math" panose="02040503050406030204" pitchFamily="18" charset="0"/>
                  </a:rPr>
                  <a:t>𝑠, 𝑎</a:t>
                </a:r>
                <a:r>
                  <a:rPr lang="en-GB" i="1" dirty="0"/>
                  <a:t> </a:t>
                </a:r>
                <a:r>
                  <a:rPr lang="en-GB" dirty="0"/>
                  <a:t>the previous state and action, initially </a:t>
                </a:r>
                <a:r>
                  <a:rPr lang="en-GB" dirty="0">
                    <a:latin typeface="Courier New" panose="02070309020205020404" pitchFamily="49" charset="0"/>
                    <a:cs typeface="Courier New" panose="02070309020205020404" pitchFamily="49" charset="0"/>
                  </a:rPr>
                  <a:t>null</a:t>
                </a:r>
                <a:r>
                  <a:rPr lang="en-GB" dirty="0"/>
                  <a:t> </a:t>
                </a:r>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63</a:t>
            </a:fld>
            <a:endParaRPr lang="en-GB"/>
          </a:p>
        </p:txBody>
      </p:sp>
    </p:spTree>
    <p:extLst>
      <p:ext uri="{BB962C8B-B14F-4D97-AF65-F5344CB8AC3E}">
        <p14:creationId xmlns:p14="http://schemas.microsoft.com/office/powerpoint/2010/main" val="2588026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like cost to go for utilities (here it more or less fits)</a:t>
            </a:r>
          </a:p>
        </p:txBody>
      </p:sp>
      <p:sp>
        <p:nvSpPr>
          <p:cNvPr id="4" name="Slide Number Placeholder 3"/>
          <p:cNvSpPr>
            <a:spLocks noGrp="1"/>
          </p:cNvSpPr>
          <p:nvPr>
            <p:ph type="sldNum" sz="quarter" idx="5"/>
          </p:nvPr>
        </p:nvSpPr>
        <p:spPr/>
        <p:txBody>
          <a:bodyPr/>
          <a:lstStyle/>
          <a:p>
            <a:fld id="{8F5BF81A-3E81-274B-90A2-0A51F25FFEBC}" type="slidenum">
              <a:rPr lang="en-GB" smtClean="0"/>
              <a:t>77</a:t>
            </a:fld>
            <a:endParaRPr lang="en-GB"/>
          </a:p>
        </p:txBody>
      </p:sp>
    </p:spTree>
    <p:extLst>
      <p:ext uri="{BB962C8B-B14F-4D97-AF65-F5344CB8AC3E}">
        <p14:creationId xmlns:p14="http://schemas.microsoft.com/office/powerpoint/2010/main" val="3555792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81</a:t>
            </a:fld>
            <a:endParaRPr lang="en-GB"/>
          </a:p>
        </p:txBody>
      </p:sp>
    </p:spTree>
    <p:extLst>
      <p:ext uri="{BB962C8B-B14F-4D97-AF65-F5344CB8AC3E}">
        <p14:creationId xmlns:p14="http://schemas.microsoft.com/office/powerpoint/2010/main" val="427172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an algorithm implementing this idea quantitatively</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3333651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oMath>
                </a14:m>
                <a:r>
                  <a:rPr lang="en-GB" dirty="0"/>
                  <a:t> expected reward</a:t>
                </a:r>
              </a:p>
              <a:p>
                <a14:m>
                  <m:oMath xmlns:m="http://schemas.openxmlformats.org/officeDocument/2006/math">
                    <m:sSub>
                      <m:sSubPr>
                        <m:ctrlPr>
                          <a:rPr lang="en-US" i="1"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GB" dirty="0"/>
                  <a:t> estimate of reward</a:t>
                </a:r>
              </a:p>
              <a:p>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oMath>
                </a14:m>
                <a:r>
                  <a:rPr lang="en-GB" dirty="0"/>
                  <a:t> actual value during UCB</a:t>
                </a:r>
              </a:p>
            </p:txBody>
          </p:sp>
        </mc:Choice>
        <mc:Fallback xmlns="">
          <p:sp>
            <p:nvSpPr>
              <p:cNvPr id="3" name="Notes Placeholder 2"/>
              <p:cNvSpPr>
                <a:spLocks noGrp="1"/>
              </p:cNvSpPr>
              <p:nvPr>
                <p:ph type="body" idx="1"/>
              </p:nvPr>
            </p:nvSpPr>
            <p:spPr/>
            <p:txBody>
              <a:bodyPr/>
              <a:lstStyle/>
              <a:p>
                <a:r>
                  <a:rPr lang="en-US" i="0">
                    <a:solidFill>
                      <a:srgbClr val="C00000"/>
                    </a:solidFill>
                    <a:latin typeface="Cambria Math"/>
                  </a:rPr>
                  <a:t>𝜇</a:t>
                </a:r>
                <a:r>
                  <a:rPr lang="en-US" i="0">
                    <a:solidFill>
                      <a:srgbClr val="C00000"/>
                    </a:solidFill>
                    <a:latin typeface="Cambria Math" panose="02040503050406030204" pitchFamily="18" charset="0"/>
                  </a:rPr>
                  <a:t>_</a:t>
                </a:r>
                <a:r>
                  <a:rPr lang="en-US" i="0">
                    <a:solidFill>
                      <a:srgbClr val="C00000"/>
                    </a:solidFill>
                    <a:latin typeface="Cambria Math"/>
                  </a:rPr>
                  <a:t>𝑖</a:t>
                </a:r>
                <a:r>
                  <a:rPr lang="en-GB" dirty="0"/>
                  <a:t> expected reward</a:t>
                </a:r>
              </a:p>
              <a:p>
                <a:r>
                  <a:rPr lang="en-US" i="0" dirty="0">
                    <a:latin typeface="Cambria Math"/>
                  </a:rPr>
                  <a:t>𝜇</a:t>
                </a:r>
                <a:r>
                  <a:rPr lang="en-US" i="0" dirty="0">
                    <a:latin typeface="Cambria Math" panose="02040503050406030204" pitchFamily="18" charset="0"/>
                  </a:rPr>
                  <a:t> ̂</a:t>
                </a:r>
                <a:r>
                  <a:rPr lang="en-US" i="0">
                    <a:latin typeface="Cambria Math" panose="02040503050406030204" pitchFamily="18" charset="0"/>
                  </a:rPr>
                  <a:t>_</a:t>
                </a:r>
                <a:r>
                  <a:rPr lang="en-US" i="0">
                    <a:latin typeface="Cambria Math"/>
                  </a:rPr>
                  <a:t>𝑖</a:t>
                </a:r>
                <a:r>
                  <a:rPr lang="en-GB" dirty="0"/>
                  <a:t> estimate of reward</a:t>
                </a:r>
              </a:p>
              <a:p>
                <a:r>
                  <a:rPr lang="de-DE" b="0" i="0" dirty="0">
                    <a:solidFill>
                      <a:srgbClr val="C00000"/>
                    </a:solidFill>
                    <a:latin typeface="Cambria Math" panose="02040503050406030204" pitchFamily="18" charset="0"/>
                  </a:rPr>
                  <a:t>𝑟_𝑖</a:t>
                </a:r>
                <a:r>
                  <a:rPr lang="en-GB" dirty="0"/>
                  <a:t> actual value during UCB</a:t>
                </a: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62233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511505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370651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90306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9</a:t>
            </a:fld>
            <a:endParaRPr lang="de-DE" sz="1200"/>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10</a:t>
            </a:fld>
            <a:endParaRPr lang="de-DE" sz="1200"/>
          </a:p>
        </p:txBody>
      </p:sp>
      <p:sp>
        <p:nvSpPr>
          <p:cNvPr id="44034" name="Rectangle 2"/>
          <p:cNvSpPr>
            <a:spLocks noGrp="1" noRot="1" noChangeAspect="1" noChangeArrowheads="1" noTextEdit="1"/>
          </p:cNvSpPr>
          <p:nvPr>
            <p:ph type="sldImg"/>
          </p:nvPr>
        </p:nvSpPr>
        <p:spPr>
          <a:xfrm>
            <a:off x="685800" y="1143000"/>
            <a:ext cx="5486400" cy="3086100"/>
          </a:xfrm>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11</a:t>
            </a:fld>
            <a:endParaRPr lang="de-DE" sz="1200"/>
          </a:p>
        </p:txBody>
      </p:sp>
      <p:sp>
        <p:nvSpPr>
          <p:cNvPr id="46082" name="Rectangle 2"/>
          <p:cNvSpPr>
            <a:spLocks noGrp="1" noRot="1" noChangeAspect="1" noChangeArrowheads="1" noTextEdit="1"/>
          </p:cNvSpPr>
          <p:nvPr>
            <p:ph type="sldImg"/>
          </p:nvPr>
        </p:nvSpPr>
        <p:spPr>
          <a:xfrm>
            <a:off x="685800" y="1143000"/>
            <a:ext cx="5486400" cy="3086100"/>
          </a:xfrm>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12</a:t>
            </a:fld>
            <a:endParaRPr lang="de-DE" sz="1200"/>
          </a:p>
        </p:txBody>
      </p:sp>
      <p:sp>
        <p:nvSpPr>
          <p:cNvPr id="48130" name="Rectangle 2"/>
          <p:cNvSpPr>
            <a:spLocks noGrp="1" noRot="1" noChangeAspect="1" noChangeArrowheads="1" noTextEdit="1"/>
          </p:cNvSpPr>
          <p:nvPr>
            <p:ph type="sldImg"/>
          </p:nvPr>
        </p:nvSpPr>
        <p:spPr>
          <a:xfrm>
            <a:off x="685800" y="1143000"/>
            <a:ext cx="5486400" cy="3086100"/>
          </a:xfrm>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13</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16494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EF30B318-F6E7-ED2A-610E-2E91ECB5532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2315008164"/>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34311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43519703"/>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40600325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2" name="Rectangle 1">
            <a:extLst>
              <a:ext uri="{FF2B5EF4-FFF2-40B4-BE49-F238E27FC236}">
                <a16:creationId xmlns:a16="http://schemas.microsoft.com/office/drawing/2014/main" id="{25E1DC7D-227B-E4B8-B03E-633258849192}"/>
              </a:ext>
            </a:extLst>
          </p:cNvPr>
          <p:cNvSpPr/>
          <p:nvPr/>
        </p:nvSpPr>
        <p:spPr>
          <a:xfrm>
            <a:off x="268941" y="228600"/>
            <a:ext cx="2277035"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09662816"/>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029711642"/>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3618" userDrawn="1">
          <p15:clr>
            <a:srgbClr val="FBAE40"/>
          </p15:clr>
        </p15:guide>
        <p15:guide id="17" orient="horz" pos="851" userDrawn="1">
          <p15:clr>
            <a:srgbClr val="FBAE40"/>
          </p15:clr>
        </p15:guide>
        <p15:guide id="18" orient="horz" pos="178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GB"/>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GB"/>
              <a:t>Click to 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78080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4FF0C5A2-C4EB-F182-2EE2-80EFF88099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178291147"/>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9" orient="horz" pos="1236" userDrawn="1">
          <p15:clr>
            <a:srgbClr val="FBAE40"/>
          </p15:clr>
        </p15:guide>
        <p15:guide id="10" orient="horz" pos="2040" userDrawn="1">
          <p15:clr>
            <a:srgbClr val="FBAE40"/>
          </p15:clr>
        </p15:guide>
        <p15:guide id="11" pos="301" userDrawn="1">
          <p15:clr>
            <a:srgbClr val="FBAE40"/>
          </p15:clr>
        </p15:guide>
        <p15:guide id="12" pos="73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166DFA8A-0A60-6E57-3E6D-1B298569BE1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3698377217"/>
      </p:ext>
    </p:extLst>
  </p:cSld>
  <p:clrMapOvr>
    <a:masterClrMapping/>
  </p:clrMapOvr>
  <p:hf hdr="0"/>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301">
          <p15:clr>
            <a:srgbClr val="FBAE40"/>
          </p15:clr>
        </p15:guide>
        <p15:guide id="8" pos="73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5A42739-E9FA-3CC1-4EF3-0BB95C726C34}"/>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98818278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362335E6-E2DE-E887-0E05-1D86681CC8D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403641392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894909E-E2BC-9CE0-6436-C1C86992831B}"/>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380258953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928005D7-52D0-42FE-4CE2-FCB5BF397659}"/>
              </a:ext>
            </a:extLst>
          </p:cNvPr>
          <p:cNvPicPr>
            <a:picLocks noChangeAspect="1"/>
          </p:cNvPicPr>
          <p:nvPr/>
        </p:nvPicPr>
        <p:blipFill>
          <a:blip r:embed="rId4"/>
          <a:srcRect/>
          <a:stretch/>
        </p:blipFill>
        <p:spPr>
          <a:xfrm>
            <a:off x="358775" y="293869"/>
            <a:ext cx="2880000" cy="780560"/>
          </a:xfrm>
          <a:prstGeom prst="rect">
            <a:avLst/>
          </a:prstGeom>
          <a:noFill/>
        </p:spPr>
      </p:pic>
    </p:spTree>
    <p:extLst>
      <p:ext uri="{BB962C8B-B14F-4D97-AF65-F5344CB8AC3E}">
        <p14:creationId xmlns:p14="http://schemas.microsoft.com/office/powerpoint/2010/main" val="3607208023"/>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91438898"/>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7712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 Foundations</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pic>
        <p:nvPicPr>
          <p:cNvPr id="5" name="Grafik 3">
            <a:extLst>
              <a:ext uri="{FF2B5EF4-FFF2-40B4-BE49-F238E27FC236}">
                <a16:creationId xmlns:a16="http://schemas.microsoft.com/office/drawing/2014/main" id="{D1FA1C16-9242-3325-D975-732341238433}"/>
              </a:ext>
            </a:extLst>
          </p:cNvPr>
          <p:cNvPicPr>
            <a:picLocks noChangeAspect="1"/>
          </p:cNvPicPr>
          <p:nvPr/>
        </p:nvPicPr>
        <p:blipFill rotWithShape="1">
          <a:blip>
            <a:extLst>
              <a:ext uri="{96DAC541-7B7A-43D3-8B79-37D633B846F1}">
                <asvg:svgBlip xmlns:asvg="http://schemas.microsoft.com/office/drawing/2016/SVG/main" r:embed="rId17"/>
              </a:ext>
            </a:extLst>
          </a:blip>
          <a:srcRect t="-78" b="-78"/>
          <a:stretch/>
        </p:blipFill>
        <p:spPr>
          <a:xfrm>
            <a:off x="350838" y="267118"/>
            <a:ext cx="1632338" cy="456244"/>
          </a:xfrm>
          <a:prstGeom prst="rect">
            <a:avLst/>
          </a:prstGeom>
        </p:spPr>
      </p:pic>
    </p:spTree>
    <p:extLst>
      <p:ext uri="{BB962C8B-B14F-4D97-AF65-F5344CB8AC3E}">
        <p14:creationId xmlns:p14="http://schemas.microsoft.com/office/powerpoint/2010/main" val="264143102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2411.png"/><Relationship Id="rId3" Type="http://schemas.openxmlformats.org/officeDocument/2006/relationships/image" Target="../media/image24.png"/><Relationship Id="rId7" Type="http://schemas.openxmlformats.org/officeDocument/2006/relationships/image" Target="../media/image1810.png"/><Relationship Id="rId12" Type="http://schemas.openxmlformats.org/officeDocument/2006/relationships/image" Target="../media/image231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10.png"/><Relationship Id="rId11" Type="http://schemas.openxmlformats.org/officeDocument/2006/relationships/image" Target="../media/image2210.png"/><Relationship Id="rId5" Type="http://schemas.openxmlformats.org/officeDocument/2006/relationships/image" Target="../media/image1610.png"/><Relationship Id="rId15" Type="http://schemas.openxmlformats.org/officeDocument/2006/relationships/image" Target="../media/image2610.png"/><Relationship Id="rId10" Type="http://schemas.openxmlformats.org/officeDocument/2006/relationships/image" Target="../media/image2110.png"/><Relationship Id="rId4" Type="http://schemas.openxmlformats.org/officeDocument/2006/relationships/image" Target="../media/image1510.png"/><Relationship Id="rId9" Type="http://schemas.openxmlformats.org/officeDocument/2006/relationships/image" Target="../media/image2010.png"/><Relationship Id="rId14" Type="http://schemas.openxmlformats.org/officeDocument/2006/relationships/image" Target="../media/image2510.png"/></Relationships>
</file>

<file path=ppt/slides/_rels/slide11.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1.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link.springer.com/book/10.1007/978-3-031-03767-2" TargetMode="External"/><Relationship Id="rId5" Type="http://schemas.openxmlformats.org/officeDocument/2006/relationships/hyperlink" Target="https://link.springer.com/book/10.1007/978-3-319-28929-8" TargetMode="External"/><Relationship Id="rId4" Type="http://schemas.openxmlformats.org/officeDocument/2006/relationships/hyperlink" Target="http://aima.cs.berkeley.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0.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7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rbr.cs.umass.edu/camato/decpomdp/overview.html" TargetMode="Externa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0.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12.png"/></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20.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0.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61.png"/><Relationship Id="rId7"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690.png"/><Relationship Id="rId5" Type="http://schemas.openxmlformats.org/officeDocument/2006/relationships/image" Target="../media/image682.png"/><Relationship Id="rId4" Type="http://schemas.openxmlformats.org/officeDocument/2006/relationships/image" Target="../media/image6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www.photoree.com/topic/gallery/turabell/1"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0.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6.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840.png"/></Relationships>
</file>

<file path=ppt/slides/_rels/slide91.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00.png"/><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681.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Decision Making: Foundations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a:p>
            <a:r>
              <a:rPr lang="en-GB"/>
              <a:t>Research Group Data Science, Computer Science Department</a:t>
            </a:r>
            <a:endParaRPr lang="en-GB" dirty="0"/>
          </a:p>
        </p:txBody>
      </p:sp>
      <p:sp>
        <p:nvSpPr>
          <p:cNvPr id="4" name="Date Placeholder 3">
            <a:extLst>
              <a:ext uri="{FF2B5EF4-FFF2-40B4-BE49-F238E27FC236}">
                <a16:creationId xmlns:a16="http://schemas.microsoft.com/office/drawing/2014/main" id="{81563329-B9DB-3B4E-BE23-ADB5EFCC71A7}"/>
              </a:ext>
            </a:extLst>
          </p:cNvPr>
          <p:cNvSpPr>
            <a:spLocks noGrp="1"/>
          </p:cNvSpPr>
          <p:nvPr>
            <p:ph type="dt" sz="half" idx="4294967295"/>
          </p:nvPr>
        </p:nvSpPr>
        <p:spPr>
          <a:xfrm>
            <a:off x="5278438" y="-720725"/>
            <a:ext cx="6913562" cy="360362"/>
          </a:xfrm>
        </p:spPr>
        <p:txBody>
          <a:bodyPr/>
          <a:lstStyle/>
          <a:p>
            <a:r>
              <a:rPr lang="de-DE"/>
              <a:t>Decision Foundations</a:t>
            </a:r>
            <a:endParaRPr lang="de-DE" dirty="0"/>
          </a:p>
        </p:txBody>
      </p:sp>
      <p:sp>
        <p:nvSpPr>
          <p:cNvPr id="6" name="Slide Number Placeholder 5">
            <a:extLst>
              <a:ext uri="{FF2B5EF4-FFF2-40B4-BE49-F238E27FC236}">
                <a16:creationId xmlns:a16="http://schemas.microsoft.com/office/drawing/2014/main" id="{2DFE81DC-B392-C144-80E6-147F39BC9294}"/>
              </a:ext>
            </a:extLst>
          </p:cNvPr>
          <p:cNvSpPr>
            <a:spLocks noGrp="1"/>
          </p:cNvSpPr>
          <p:nvPr>
            <p:ph type="sldNum" sz="quarter" idx="4294967295"/>
          </p:nvPr>
        </p:nvSpPr>
        <p:spPr>
          <a:xfrm>
            <a:off x="11231563" y="7019925"/>
            <a:ext cx="960437" cy="360363"/>
          </a:xfrm>
        </p:spPr>
        <p:txBody>
          <a:bodyPr/>
          <a:lstStyle/>
          <a:p>
            <a:fld id="{67C9959E-8E6B-B04C-9955-EA096F41CA7A}" type="slidenum">
              <a:rPr lang="en-GB" smtClean="0"/>
              <a:t>1</a:t>
            </a:fld>
            <a:endParaRPr lang="en-GB"/>
          </a:p>
        </p:txBody>
      </p:sp>
      <p:grpSp>
        <p:nvGrpSpPr>
          <p:cNvPr id="7" name="Group 6">
            <a:extLst>
              <a:ext uri="{FF2B5EF4-FFF2-40B4-BE49-F238E27FC236}">
                <a16:creationId xmlns:a16="http://schemas.microsoft.com/office/drawing/2014/main" id="{D4BFAE1F-684E-7845-A5A1-5DFA9A17838F}"/>
              </a:ext>
            </a:extLst>
          </p:cNvPr>
          <p:cNvGrpSpPr/>
          <p:nvPr/>
        </p:nvGrpSpPr>
        <p:grpSpPr>
          <a:xfrm>
            <a:off x="8425155" y="1570336"/>
            <a:ext cx="2806408" cy="2185072"/>
            <a:chOff x="542038" y="4165280"/>
            <a:chExt cx="2806408" cy="2185072"/>
          </a:xfrm>
        </p:grpSpPr>
        <p:grpSp>
          <p:nvGrpSpPr>
            <p:cNvPr id="8" name="Group 3">
              <a:extLst>
                <a:ext uri="{FF2B5EF4-FFF2-40B4-BE49-F238E27FC236}">
                  <a16:creationId xmlns:a16="http://schemas.microsoft.com/office/drawing/2014/main" id="{551B213E-93F6-C947-A066-8CA4011E43F0}"/>
                </a:ext>
              </a:extLst>
            </p:cNvPr>
            <p:cNvGrpSpPr>
              <a:grpSpLocks/>
            </p:cNvGrpSpPr>
            <p:nvPr/>
          </p:nvGrpSpPr>
          <p:grpSpPr bwMode="auto">
            <a:xfrm>
              <a:off x="910045" y="4165283"/>
              <a:ext cx="2438400" cy="1828800"/>
              <a:chOff x="960" y="1152"/>
              <a:chExt cx="1536" cy="1152"/>
            </a:xfrm>
          </p:grpSpPr>
          <p:sp>
            <p:nvSpPr>
              <p:cNvPr id="36" name="Rectangle 4">
                <a:extLst>
                  <a:ext uri="{FF2B5EF4-FFF2-40B4-BE49-F238E27FC236}">
                    <a16:creationId xmlns:a16="http://schemas.microsoft.com/office/drawing/2014/main" id="{4D0200DB-7C1F-264D-B4A7-BE4A0F6ABCD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7" name="Line 5">
                <a:extLst>
                  <a:ext uri="{FF2B5EF4-FFF2-40B4-BE49-F238E27FC236}">
                    <a16:creationId xmlns:a16="http://schemas.microsoft.com/office/drawing/2014/main" id="{4B6D6534-B908-C44E-B2B5-C0FBD78BA5A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6">
                <a:extLst>
                  <a:ext uri="{FF2B5EF4-FFF2-40B4-BE49-F238E27FC236}">
                    <a16:creationId xmlns:a16="http://schemas.microsoft.com/office/drawing/2014/main" id="{5A863CB7-42DF-614C-95AC-3A216739B13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7">
                <a:extLst>
                  <a:ext uri="{FF2B5EF4-FFF2-40B4-BE49-F238E27FC236}">
                    <a16:creationId xmlns:a16="http://schemas.microsoft.com/office/drawing/2014/main" id="{A8838F63-2D46-DC45-9D76-F28FB0BD33A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8">
                <a:extLst>
                  <a:ext uri="{FF2B5EF4-FFF2-40B4-BE49-F238E27FC236}">
                    <a16:creationId xmlns:a16="http://schemas.microsoft.com/office/drawing/2014/main" id="{325EC14C-DE03-BE47-B824-9696A06D091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1" name="Line 9">
                <a:extLst>
                  <a:ext uri="{FF2B5EF4-FFF2-40B4-BE49-F238E27FC236}">
                    <a16:creationId xmlns:a16="http://schemas.microsoft.com/office/drawing/2014/main" id="{0633352A-8D08-3B45-BC79-3AD254AB8A7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Rectangle 10">
                <a:extLst>
                  <a:ext uri="{FF2B5EF4-FFF2-40B4-BE49-F238E27FC236}">
                    <a16:creationId xmlns:a16="http://schemas.microsoft.com/office/drawing/2014/main" id="{B32CB362-7385-F04B-9739-0470D0151D9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36144DE-519F-9E40-A058-E5475956E058}"/>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10" name="Text Box 18">
              <a:extLst>
                <a:ext uri="{FF2B5EF4-FFF2-40B4-BE49-F238E27FC236}">
                  <a16:creationId xmlns:a16="http://schemas.microsoft.com/office/drawing/2014/main" id="{7659BF25-B8B5-7942-9D00-87DCF8D54DE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1" name="Text Box 19">
              <a:extLst>
                <a:ext uri="{FF2B5EF4-FFF2-40B4-BE49-F238E27FC236}">
                  <a16:creationId xmlns:a16="http://schemas.microsoft.com/office/drawing/2014/main" id="{8EDB2465-E03D-AB4D-B5F3-F8CA8130C452}"/>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2" name="Text Box 20">
              <a:extLst>
                <a:ext uri="{FF2B5EF4-FFF2-40B4-BE49-F238E27FC236}">
                  <a16:creationId xmlns:a16="http://schemas.microsoft.com/office/drawing/2014/main" id="{2A577EE9-8EDC-9547-8237-3A087346198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3" name="Text Box 21">
              <a:extLst>
                <a:ext uri="{FF2B5EF4-FFF2-40B4-BE49-F238E27FC236}">
                  <a16:creationId xmlns:a16="http://schemas.microsoft.com/office/drawing/2014/main" id="{81A2C4AB-1BEE-F24B-A4BD-202001EF577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4" name="Text Box 22">
              <a:extLst>
                <a:ext uri="{FF2B5EF4-FFF2-40B4-BE49-F238E27FC236}">
                  <a16:creationId xmlns:a16="http://schemas.microsoft.com/office/drawing/2014/main" id="{B704C81A-3B19-2346-B1AE-0DCF5CD493F1}"/>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5" name="Text Box 23">
              <a:extLst>
                <a:ext uri="{FF2B5EF4-FFF2-40B4-BE49-F238E27FC236}">
                  <a16:creationId xmlns:a16="http://schemas.microsoft.com/office/drawing/2014/main" id="{0DBC6FF1-4665-7249-B6E3-4EED081C309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6" name="Text Box 24">
              <a:extLst>
                <a:ext uri="{FF2B5EF4-FFF2-40B4-BE49-F238E27FC236}">
                  <a16:creationId xmlns:a16="http://schemas.microsoft.com/office/drawing/2014/main" id="{10788585-27E3-844F-99B5-191C836901BA}"/>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7" name="Rectangle 16">
              <a:extLst>
                <a:ext uri="{FF2B5EF4-FFF2-40B4-BE49-F238E27FC236}">
                  <a16:creationId xmlns:a16="http://schemas.microsoft.com/office/drawing/2014/main" id="{287D4E1E-7BA5-5747-AEA7-495AC27CB46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8" name="Line 22">
              <a:extLst>
                <a:ext uri="{FF2B5EF4-FFF2-40B4-BE49-F238E27FC236}">
                  <a16:creationId xmlns:a16="http://schemas.microsoft.com/office/drawing/2014/main" id="{D6BF57A4-C15C-4043-8AAA-325F5A6B7B17}"/>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3">
              <a:extLst>
                <a:ext uri="{FF2B5EF4-FFF2-40B4-BE49-F238E27FC236}">
                  <a16:creationId xmlns:a16="http://schemas.microsoft.com/office/drawing/2014/main" id="{9D1BE066-DEB6-E741-B46F-389D8AFABA0C}"/>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4">
              <a:extLst>
                <a:ext uri="{FF2B5EF4-FFF2-40B4-BE49-F238E27FC236}">
                  <a16:creationId xmlns:a16="http://schemas.microsoft.com/office/drawing/2014/main" id="{90346897-9FA6-F74C-827D-413180D5920B}"/>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5">
              <a:extLst>
                <a:ext uri="{FF2B5EF4-FFF2-40B4-BE49-F238E27FC236}">
                  <a16:creationId xmlns:a16="http://schemas.microsoft.com/office/drawing/2014/main" id="{741EC901-9DE0-9548-9C0D-E5B6FA740A6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6">
              <a:extLst>
                <a:ext uri="{FF2B5EF4-FFF2-40B4-BE49-F238E27FC236}">
                  <a16:creationId xmlns:a16="http://schemas.microsoft.com/office/drawing/2014/main" id="{D4615E88-CEA0-6A42-BE3A-2E4B032AD046}"/>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7">
              <a:extLst>
                <a:ext uri="{FF2B5EF4-FFF2-40B4-BE49-F238E27FC236}">
                  <a16:creationId xmlns:a16="http://schemas.microsoft.com/office/drawing/2014/main" id="{2F8B14D3-A7A7-634F-B08D-7EA4028D3AB7}"/>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8">
              <a:extLst>
                <a:ext uri="{FF2B5EF4-FFF2-40B4-BE49-F238E27FC236}">
                  <a16:creationId xmlns:a16="http://schemas.microsoft.com/office/drawing/2014/main" id="{AE62E5DC-011C-0240-A833-CD5ECBF621D6}"/>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29">
              <a:extLst>
                <a:ext uri="{FF2B5EF4-FFF2-40B4-BE49-F238E27FC236}">
                  <a16:creationId xmlns:a16="http://schemas.microsoft.com/office/drawing/2014/main" id="{0D900919-41A0-104F-9D5A-F6C4A3565F24}"/>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Line 30">
              <a:extLst>
                <a:ext uri="{FF2B5EF4-FFF2-40B4-BE49-F238E27FC236}">
                  <a16:creationId xmlns:a16="http://schemas.microsoft.com/office/drawing/2014/main" id="{7A2EE63D-4F3F-1D4D-A260-4DB437FBDCBE}"/>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Text Box 50">
              <a:extLst>
                <a:ext uri="{FF2B5EF4-FFF2-40B4-BE49-F238E27FC236}">
                  <a16:creationId xmlns:a16="http://schemas.microsoft.com/office/drawing/2014/main" id="{60DA000B-E3E8-1B49-BFF3-CDD999111594}"/>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8" name="Text Box 51">
              <a:extLst>
                <a:ext uri="{FF2B5EF4-FFF2-40B4-BE49-F238E27FC236}">
                  <a16:creationId xmlns:a16="http://schemas.microsoft.com/office/drawing/2014/main" id="{340003DB-EE9B-EF41-A586-9DB6F94207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9" name="Text Box 52">
              <a:extLst>
                <a:ext uri="{FF2B5EF4-FFF2-40B4-BE49-F238E27FC236}">
                  <a16:creationId xmlns:a16="http://schemas.microsoft.com/office/drawing/2014/main" id="{8C756905-5D81-714A-A804-F8080F9E80C0}"/>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30" name="Text Box 53">
              <a:extLst>
                <a:ext uri="{FF2B5EF4-FFF2-40B4-BE49-F238E27FC236}">
                  <a16:creationId xmlns:a16="http://schemas.microsoft.com/office/drawing/2014/main" id="{6414D529-51BC-C14B-A0AE-2B4EE90E1600}"/>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1" name="Text Box 54">
              <a:extLst>
                <a:ext uri="{FF2B5EF4-FFF2-40B4-BE49-F238E27FC236}">
                  <a16:creationId xmlns:a16="http://schemas.microsoft.com/office/drawing/2014/main" id="{38DBB227-EDA6-CF4C-988B-CE6A8A8380B9}"/>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2" name="Text Box 55">
              <a:extLst>
                <a:ext uri="{FF2B5EF4-FFF2-40B4-BE49-F238E27FC236}">
                  <a16:creationId xmlns:a16="http://schemas.microsoft.com/office/drawing/2014/main" id="{3E8C749A-C3E3-FB49-9017-DB5826774B41}"/>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3" name="Text Box 56">
              <a:extLst>
                <a:ext uri="{FF2B5EF4-FFF2-40B4-BE49-F238E27FC236}">
                  <a16:creationId xmlns:a16="http://schemas.microsoft.com/office/drawing/2014/main" id="{658A3CC3-E15D-1645-BC2B-9ED9D5FA10A2}"/>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4" name="Text Box 57">
              <a:extLst>
                <a:ext uri="{FF2B5EF4-FFF2-40B4-BE49-F238E27FC236}">
                  <a16:creationId xmlns:a16="http://schemas.microsoft.com/office/drawing/2014/main" id="{8F4ECA10-149E-E641-85F9-C22707B29F0E}"/>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5" name="Text Box 58">
              <a:extLst>
                <a:ext uri="{FF2B5EF4-FFF2-40B4-BE49-F238E27FC236}">
                  <a16:creationId xmlns:a16="http://schemas.microsoft.com/office/drawing/2014/main" id="{21B6EC6D-2291-244A-B61B-566F982F43C4}"/>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idx="1"/>
              </p:nvPr>
            </p:nvSpPr>
            <p:spPr>
              <a:xfrm>
                <a:off x="359626" y="1665066"/>
                <a:ext cx="8428078" cy="4240848"/>
              </a:xfrm>
            </p:spPr>
            <p:txBody>
              <a:bodyPr numCol="1">
                <a:normAutofit fontScale="85000" lnSpcReduction="20000"/>
              </a:bodyPr>
              <a:lstStyle/>
              <a:p>
                <a:pPr marL="514350" indent="-5143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a:latin typeface="Cambria Math" panose="02040503050406030204" pitchFamily="18" charset="0"/>
                        <a:ea typeface="Cambria Math" panose="02040503050406030204" pitchFamily="18" charset="0"/>
                        <a:sym typeface="Symbol" charset="0"/>
                      </a:rPr>
                      <m:t>∼</m:t>
                    </m:r>
                  </m:oMath>
                </a14:m>
                <a:r>
                  <a:rPr lang="en-GB" dirty="0">
                    <a:sym typeface="Symbol" charset="0"/>
                  </a:rPr>
                  <a:t> 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b="0" i="1" smtClean="0">
                        <a:latin typeface="Cambria Math" panose="02040503050406030204" pitchFamily="18" charset="0"/>
                        <a:sym typeface="Symbol" charset="0"/>
                      </a:rPr>
                      <m:t>)</m:t>
                    </m:r>
                  </m:oMath>
                </a14:m>
                <a:endParaRPr lang="en-GB" dirty="0">
                  <a:sym typeface="Symbol" charset="0"/>
                </a:endParaRPr>
              </a:p>
              <a:p>
                <a:pPr marL="514350" indent="-5143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idx="1"/>
              </p:nvPr>
            </p:nvSpPr>
            <p:spPr>
              <a:xfrm>
                <a:off x="359626" y="1665066"/>
                <a:ext cx="8428078" cy="4240848"/>
              </a:xfrm>
              <a:blipFill>
                <a:blip r:embed="rId3"/>
                <a:stretch>
                  <a:fillRect l="-1805" t="-3284"/>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B51C45C0-B034-9D48-ACFF-8903070ED97E}"/>
              </a:ext>
            </a:extLst>
          </p:cNvPr>
          <p:cNvSpPr>
            <a:spLocks noGrp="1"/>
          </p:cNvSpPr>
          <p:nvPr>
            <p:ph type="dt" sz="half" idx="2"/>
          </p:nvPr>
        </p:nvSpPr>
        <p:spPr/>
        <p:txBody>
          <a:bodyPr/>
          <a:lstStyle/>
          <a:p>
            <a:r>
              <a:rPr lang="de-DE"/>
              <a:t>Decision Foundations</a:t>
            </a:r>
            <a:endParaRPr lang="en-US"/>
          </a:p>
        </p:txBody>
      </p:sp>
      <p:sp>
        <p:nvSpPr>
          <p:cNvPr id="3" name="Footer Placeholder 2">
            <a:extLst>
              <a:ext uri="{FF2B5EF4-FFF2-40B4-BE49-F238E27FC236}">
                <a16:creationId xmlns:a16="http://schemas.microsoft.com/office/drawing/2014/main" id="{7EDC2E60-6B92-6749-9B06-20BD22296C16}"/>
              </a:ext>
            </a:extLst>
          </p:cNvPr>
          <p:cNvSpPr>
            <a:spLocks noGrp="1"/>
          </p:cNvSpPr>
          <p:nvPr>
            <p:ph type="ftr" sz="quarter" idx="3"/>
          </p:nvPr>
        </p:nvSpPr>
        <p:spPr/>
        <p:txBody>
          <a:bodyPr/>
          <a:lstStyle/>
          <a:p>
            <a:r>
              <a:rPr lang="en-GB"/>
              <a:t>T. Braun - APA</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4"/>
          </p:nvPr>
        </p:nvSpPr>
        <p:spPr/>
        <p:txBody>
          <a:bodyPr/>
          <a:lstStyle/>
          <a:p>
            <a:fld id="{67C9959E-8E6B-B04C-9955-EA096F41CA7A}" type="slidenum">
              <a:rPr lang="en-GB" smtClean="0"/>
              <a:t>10</a:t>
            </a:fld>
            <a:endParaRPr lang="en-GB"/>
          </a:p>
        </p:txBody>
      </p:sp>
      <p:grpSp>
        <p:nvGrpSpPr>
          <p:cNvPr id="37" name="Group 36">
            <a:extLst>
              <a:ext uri="{FF2B5EF4-FFF2-40B4-BE49-F238E27FC236}">
                <a16:creationId xmlns:a16="http://schemas.microsoft.com/office/drawing/2014/main" id="{430EB168-25A2-404D-BEF5-3AB27777FDF9}"/>
              </a:ext>
            </a:extLst>
          </p:cNvPr>
          <p:cNvGrpSpPr/>
          <p:nvPr/>
        </p:nvGrpSpPr>
        <p:grpSpPr>
          <a:xfrm>
            <a:off x="8816177" y="1665066"/>
            <a:ext cx="3015498" cy="4240848"/>
            <a:chOff x="5768502" y="1575962"/>
            <a:chExt cx="3015498" cy="4240848"/>
          </a:xfrm>
        </p:grpSpPr>
        <p:sp>
          <p:nvSpPr>
            <p:cNvPr id="39" name="Text Box 4">
              <a:extLst>
                <a:ext uri="{FF2B5EF4-FFF2-40B4-BE49-F238E27FC236}">
                  <a16:creationId xmlns:a16="http://schemas.microsoft.com/office/drawing/2014/main" id="{08D277F7-53DE-8A47-A453-089E3BF38234}"/>
                </a:ext>
              </a:extLst>
            </p:cNvPr>
            <p:cNvSpPr txBox="1">
              <a:spLocks noChangeArrowheads="1"/>
            </p:cNvSpPr>
            <p:nvPr/>
          </p:nvSpPr>
          <p:spPr bwMode="auto">
            <a:xfrm>
              <a:off x="5768502" y="1575962"/>
              <a:ext cx="3015498" cy="4240848"/>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dirty="0">
                  <a:solidFill>
                    <a:schemeClr val="bg1"/>
                  </a:solidFill>
                  <a:latin typeface="+mn-lt"/>
                </a:rPr>
                <a:t>Decomposability: </a:t>
              </a:r>
            </a:p>
            <a:p>
              <a:pPr algn="ctr"/>
              <a:r>
                <a:rPr lang="en-GB" sz="1800" i="0" dirty="0">
                  <a:solidFill>
                    <a:schemeClr val="bg1"/>
                  </a:solidFill>
                  <a:latin typeface="+mn-lt"/>
                </a:rPr>
                <a:t>There is no fun in gambling.</a:t>
              </a:r>
              <a:br>
                <a:rPr lang="en-GB" sz="1800" i="0" dirty="0">
                  <a:solidFill>
                    <a:schemeClr val="bg1"/>
                  </a:solidFill>
                  <a:latin typeface="+mn-lt"/>
                </a:rPr>
              </a:br>
              <a:endParaRPr lang="en-GB" sz="1800" i="0" dirty="0">
                <a:solidFill>
                  <a:schemeClr val="bg1"/>
                </a:solidFill>
                <a:latin typeface="+mn-lt"/>
              </a:endParaRPr>
            </a:p>
            <a:p>
              <a:pPr algn="ctr"/>
              <a:r>
                <a:rPr lang="en-GB" sz="1400" i="0" dirty="0">
                  <a:solidFill>
                    <a:schemeClr val="bg1"/>
                  </a:solidFill>
                  <a:latin typeface="+mn-lt"/>
                </a:rPr>
                <a:t>Equivalent lotteries:</a:t>
              </a:r>
            </a:p>
          </p:txBody>
        </p:sp>
        <p:grpSp>
          <p:nvGrpSpPr>
            <p:cNvPr id="40" name="Group 39">
              <a:extLst>
                <a:ext uri="{FF2B5EF4-FFF2-40B4-BE49-F238E27FC236}">
                  <a16:creationId xmlns:a16="http://schemas.microsoft.com/office/drawing/2014/main" id="{2A07B4C4-D129-3B45-B0A3-2EB8F8278CDB}"/>
                </a:ext>
              </a:extLst>
            </p:cNvPr>
            <p:cNvGrpSpPr/>
            <p:nvPr/>
          </p:nvGrpSpPr>
          <p:grpSpPr>
            <a:xfrm>
              <a:off x="5845696" y="2838959"/>
              <a:ext cx="2938304" cy="1405011"/>
              <a:chOff x="5724415" y="2832582"/>
              <a:chExt cx="2938304" cy="1405011"/>
            </a:xfrm>
          </p:grpSpPr>
          <p:cxnSp>
            <p:nvCxnSpPr>
              <p:cNvPr id="51" name="Straight Connector 50">
                <a:extLst>
                  <a:ext uri="{FF2B5EF4-FFF2-40B4-BE49-F238E27FC236}">
                    <a16:creationId xmlns:a16="http://schemas.microsoft.com/office/drawing/2014/main" id="{58B8ED68-6E16-C841-84F6-244946DDF5DE}"/>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1BFE7E-4C25-214C-95D8-E37AE218A5FB}"/>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E4E8B-B797-F144-A28F-ED8FD8016291}"/>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98CC65-D369-4046-94D7-ABCCEEC73A30}"/>
                      </a:ext>
                    </a:extLst>
                  </p:cNvPr>
                  <p:cNvSpPr txBox="1"/>
                  <p:nvPr/>
                </p:nvSpPr>
                <p:spPr>
                  <a:xfrm>
                    <a:off x="6983056" y="2832582"/>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832582"/>
                    <a:ext cx="362983" cy="33855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240209E-4F14-E04F-9E70-A8D2F8A7EBAE}"/>
                      </a:ext>
                    </a:extLst>
                  </p:cNvPr>
                  <p:cNvSpPr txBox="1"/>
                  <p:nvPr/>
                </p:nvSpPr>
                <p:spPr>
                  <a:xfrm>
                    <a:off x="8291400" y="318505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318505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F11B6C-B766-4F45-8AC5-B3AA8D08C38A}"/>
                      </a:ext>
                    </a:extLst>
                  </p:cNvPr>
                  <p:cNvSpPr txBox="1"/>
                  <p:nvPr/>
                </p:nvSpPr>
                <p:spPr>
                  <a:xfrm>
                    <a:off x="8291400" y="389903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899039"/>
                    <a:ext cx="362022" cy="338554"/>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31BD324-5226-1343-A447-2E3C3842BA7B}"/>
                      </a:ext>
                    </a:extLst>
                  </p:cNvPr>
                  <p:cNvSpPr txBox="1"/>
                  <p:nvPr/>
                </p:nvSpPr>
                <p:spPr>
                  <a:xfrm>
                    <a:off x="6067893" y="2882153"/>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882153"/>
                    <a:ext cx="347466" cy="338554"/>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22648D-3368-9242-847E-B819EBD0904F}"/>
                      </a:ext>
                    </a:extLst>
                  </p:cNvPr>
                  <p:cNvSpPr txBox="1"/>
                  <p:nvPr/>
                </p:nvSpPr>
                <p:spPr>
                  <a:xfrm>
                    <a:off x="5860564" y="3475637"/>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475637"/>
                    <a:ext cx="706347" cy="338554"/>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DCE37A-8FF1-B348-97DA-F8B39AC7974C}"/>
                      </a:ext>
                    </a:extLst>
                  </p:cNvPr>
                  <p:cNvSpPr txBox="1"/>
                  <p:nvPr/>
                </p:nvSpPr>
                <p:spPr>
                  <a:xfrm>
                    <a:off x="7390244" y="3225254"/>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3225254"/>
                    <a:ext cx="347979" cy="338554"/>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25D968D-9F05-1D4A-9230-561C8281A129}"/>
                      </a:ext>
                    </a:extLst>
                  </p:cNvPr>
                  <p:cNvSpPr txBox="1"/>
                  <p:nvPr/>
                </p:nvSpPr>
                <p:spPr>
                  <a:xfrm>
                    <a:off x="7182915" y="3838193"/>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838193"/>
                    <a:ext cx="706860" cy="338554"/>
                  </a:xfrm>
                  <a:prstGeom prst="rect">
                    <a:avLst/>
                  </a:prstGeom>
                  <a:blipFill>
                    <a:blip r:embed="rId10"/>
                    <a:stretch>
                      <a:fillRect/>
                    </a:stretch>
                  </a:blipFill>
                </p:spPr>
                <p:txBody>
                  <a:bodyPr/>
                  <a:lstStyle/>
                  <a:p>
                    <a:r>
                      <a:rPr lang="de-DE">
                        <a:noFill/>
                      </a:rPr>
                      <a:t> </a:t>
                    </a:r>
                  </a:p>
                </p:txBody>
              </p:sp>
            </mc:Fallback>
          </mc:AlternateContent>
        </p:grpSp>
        <p:grpSp>
          <p:nvGrpSpPr>
            <p:cNvPr id="41" name="Group 40">
              <a:extLst>
                <a:ext uri="{FF2B5EF4-FFF2-40B4-BE49-F238E27FC236}">
                  <a16:creationId xmlns:a16="http://schemas.microsoft.com/office/drawing/2014/main" id="{8904EDE5-700C-B846-ADAE-8DD86BA91CCF}"/>
                </a:ext>
              </a:extLst>
            </p:cNvPr>
            <p:cNvGrpSpPr/>
            <p:nvPr/>
          </p:nvGrpSpPr>
          <p:grpSpPr>
            <a:xfrm>
              <a:off x="6219749" y="4474703"/>
              <a:ext cx="2132158" cy="1174654"/>
              <a:chOff x="5724415" y="2938800"/>
              <a:chExt cx="2132158" cy="1174654"/>
            </a:xfrm>
          </p:grpSpPr>
          <p:cxnSp>
            <p:nvCxnSpPr>
              <p:cNvPr id="42" name="Straight Connector 41">
                <a:extLst>
                  <a:ext uri="{FF2B5EF4-FFF2-40B4-BE49-F238E27FC236}">
                    <a16:creationId xmlns:a16="http://schemas.microsoft.com/office/drawing/2014/main" id="{E11395DB-A256-4644-B6CF-F6081678E997}"/>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0029A0-0CF7-3845-BE56-2018046470DD}"/>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A33036-9330-1D44-8E2A-0ADD71BA603D}"/>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EBE56A-EF5E-B84F-B9A5-46D99AE8F51C}"/>
                      </a:ext>
                    </a:extLst>
                  </p:cNvPr>
                  <p:cNvSpPr txBox="1"/>
                  <p:nvPr/>
                </p:nvSpPr>
                <p:spPr>
                  <a:xfrm>
                    <a:off x="7477371" y="2975286"/>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975286"/>
                    <a:ext cx="362983" cy="338554"/>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CD253B9-6C3A-3140-939E-CB04138A345C}"/>
                      </a:ext>
                    </a:extLst>
                  </p:cNvPr>
                  <p:cNvSpPr txBox="1"/>
                  <p:nvPr/>
                </p:nvSpPr>
                <p:spPr>
                  <a:xfrm>
                    <a:off x="7485254" y="332738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332738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6CE67B-374D-8E4B-BFD5-6A2924E0CC21}"/>
                      </a:ext>
                    </a:extLst>
                  </p:cNvPr>
                  <p:cNvSpPr txBox="1"/>
                  <p:nvPr/>
                </p:nvSpPr>
                <p:spPr>
                  <a:xfrm>
                    <a:off x="7477499" y="3689445"/>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689445"/>
                    <a:ext cx="362022" cy="338554"/>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0BB076-89A5-A74C-8F65-96002754AA8A}"/>
                      </a:ext>
                    </a:extLst>
                  </p:cNvPr>
                  <p:cNvSpPr txBox="1"/>
                  <p:nvPr/>
                </p:nvSpPr>
                <p:spPr>
                  <a:xfrm>
                    <a:off x="6916742" y="2938800"/>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938800"/>
                    <a:ext cx="347466" cy="338554"/>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8A792B-3B3F-0A46-965E-714B1D275977}"/>
                      </a:ext>
                    </a:extLst>
                  </p:cNvPr>
                  <p:cNvSpPr txBox="1"/>
                  <p:nvPr/>
                </p:nvSpPr>
                <p:spPr>
                  <a:xfrm>
                    <a:off x="6680799" y="3446993"/>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r>
                            <a:rPr lang="en-GB" sz="1600" i="1">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3446993"/>
                    <a:ext cx="993477" cy="338554"/>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9C15017-6FF0-1349-8686-12A4CC75ADED}"/>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d>
                            <m:dPr>
                              <m:ctrlPr>
                                <a:rPr lang="en-GB" sz="1600" i="1">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𝑞</m:t>
                              </m:r>
                            </m:e>
                          </m:d>
                        </m:oMath>
                      </m:oMathPara>
                    </a14:m>
                    <a:endParaRPr lang="en-GB" sz="160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5"/>
                    <a:stretch>
                      <a:fillRect/>
                    </a:stretch>
                  </a:blipFill>
                </p:spPr>
                <p:txBody>
                  <a:bodyPr/>
                  <a:lstStyle/>
                  <a:p>
                    <a:r>
                      <a:rPr lang="de-DE">
                        <a:noFill/>
                      </a:rPr>
                      <a:t> </a:t>
                    </a:r>
                  </a:p>
                </p:txBody>
              </p:sp>
            </mc:Fallback>
          </mc:AlternateContent>
        </p:grpSp>
      </p:grpSp>
    </p:spTree>
    <p:extLst>
      <p:ext uri="{BB962C8B-B14F-4D97-AF65-F5344CB8AC3E}">
        <p14:creationId xmlns:p14="http://schemas.microsoft.com/office/powerpoint/2010/main" val="40440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Autofit/>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Para>
                </a14:m>
                <a:endParaRPr lang="en-GB" b="0" dirty="0">
                  <a:ea typeface="Cambria Math" panose="02040503050406030204" pitchFamily="18" charset="0"/>
                </a:endParaRPr>
              </a:p>
              <a:p>
                <a:pPr lvl="2"/>
                <a:r>
                  <a:rPr lang="en-GB" dirty="0">
                    <a:solidFill>
                      <a:schemeClr val="accent1"/>
                    </a:solidFill>
                    <a:latin typeface="+mn-lt"/>
                    <a:ea typeface="Cambria Math" panose="02040503050406030204" pitchFamily="18" charset="0"/>
                  </a:rPr>
                  <a:t>Existence of a utility function</a:t>
                </a:r>
              </a:p>
              <a:p>
                <a:pPr lvl="1"/>
                <a:r>
                  <a:rPr lang="en-GB" dirty="0">
                    <a:solidFill>
                      <a:schemeClr val="accent1"/>
                    </a:solidFill>
                    <a:latin typeface="+mn-lt"/>
                    <a:ea typeface="Cambria Math" panose="02040503050406030204" pitchFamily="18" charset="0"/>
                  </a:rPr>
                  <a:t>Expected utility of a lottery:</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𝑀</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𝑀</m:t>
                                  </m:r>
                                </m:sub>
                              </m:sSub>
                            </m:e>
                          </m:d>
                        </m:e>
                      </m:d>
                      <m:r>
                        <a:rPr lang="en-GB" i="1">
                          <a:latin typeface="Cambria Math" panose="02040503050406030204" pitchFamily="18" charset="0"/>
                          <a:ea typeface="Cambria Math" panose="02040503050406030204" pitchFamily="18" charset="0"/>
                        </a:rPr>
                        <m:t>= </m:t>
                      </m:r>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𝑀</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𝑖</m:t>
                                  </m:r>
                                </m:sub>
                              </m:sSub>
                            </m:e>
                          </m:d>
                        </m:e>
                      </m:nary>
                    </m:oMath>
                  </m:oMathPara>
                </a14:m>
                <a:endParaRPr lang="en-GB" dirty="0">
                  <a:solidFill>
                    <a:schemeClr val="accent1"/>
                  </a:solidFill>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436" t="-2687" b="-59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69C7013-AEC7-7944-BD53-1D0630D7B307}"/>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6B2B7D16-EFD9-0844-9130-4B109BA6B10B}"/>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4"/>
          </p:nvPr>
        </p:nvSpPr>
        <p:spPr/>
        <p:txBody>
          <a:bodyPr/>
          <a:lstStyle/>
          <a:p>
            <a:fld id="{67C9959E-8E6B-B04C-9955-EA096F41CA7A}" type="slidenum">
              <a:rPr lang="en-GB" smtClean="0"/>
              <a:pPr/>
              <a:t>11</a:t>
            </a:fld>
            <a:endParaRPr lang="en-GB"/>
          </a:p>
        </p:txBody>
      </p:sp>
    </p:spTree>
    <p:extLst>
      <p:ext uri="{BB962C8B-B14F-4D97-AF65-F5344CB8AC3E}">
        <p14:creationId xmlns:p14="http://schemas.microsoft.com/office/powerpoint/2010/main" val="28828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en-GB">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a:latin typeface="Cambria Math" panose="02040503050406030204" pitchFamily="18" charset="0"/>
                      </a:rPr>
                      <m:t>𝑝</m:t>
                    </m:r>
                  </m:oMath>
                </a14:m>
                <a:r>
                  <a:rPr lang="en-GB" dirty="0"/>
                  <a:t> until </a:t>
                </a:r>
                <a14:m>
                  <m:oMath xmlns:m="http://schemas.openxmlformats.org/officeDocument/2006/math">
                    <m:r>
                      <a:rPr lang="en-GB">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D0DC62B-D944-B64E-930C-62B8EB39A588}"/>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C3E1A46D-D669-5241-A9A4-05855EAB3FF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4"/>
          </p:nvPr>
        </p:nvSpPr>
        <p:spPr/>
        <p:txBody>
          <a:bodyPr/>
          <a:lstStyle/>
          <a:p>
            <a:fld id="{67C9959E-8E6B-B04C-9955-EA096F41CA7A}" type="slidenum">
              <a:rPr lang="en-GB" smtClean="0"/>
              <a:pPr/>
              <a:t>12</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3334493" y="4732704"/>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5472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sym typeface="Symbol" charset="0"/>
                            </a:rPr>
                            <m:t>∼</m:t>
                          </m:r>
                          <m:r>
                            <a:rPr lang="de-DE" sz="1600" i="1">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547266" cy="338554"/>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614316" y="5061180"/>
                <a:ext cx="1757783"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614316" y="5477878"/>
                <a:ext cx="1757783"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en-GB" sz="160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en-GB" sz="160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177430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sym typeface="Symbol"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pPr lvl="1"/>
                <a:r>
                  <a:rPr lang="en-GB" b="0" dirty="0">
                    <a:ea typeface="Cambria Math" panose="02040503050406030204" pitchFamily="18" charset="0"/>
                  </a:rPr>
                  <a:t>Example for low risk</a:t>
                </a:r>
              </a:p>
              <a:p>
                <a:pPr lvl="2"/>
                <a:r>
                  <a:rPr lang="en-GB" b="0" dirty="0">
                    <a:ea typeface="Cambria Math" panose="02040503050406030204" pitchFamily="18" charset="0"/>
                  </a:rPr>
                  <a:t>Drive a car for 370km ≈ 1 micromort ➝ lifespan of a car: </a:t>
                </a:r>
                <a:r>
                  <a:rPr lang="en-GB" dirty="0">
                    <a:ea typeface="Cambria Math" panose="02040503050406030204" pitchFamily="18" charset="0"/>
                  </a:rPr>
                  <a:t>150,000km ≈ 400 micromorts</a:t>
                </a:r>
              </a:p>
              <a:p>
                <a:pPr lvl="2"/>
                <a:r>
                  <a:rPr lang="en-GB" b="0" dirty="0">
                    <a:ea typeface="Cambria Math" panose="02040503050406030204" pitchFamily="18" charset="0"/>
                  </a:rPr>
                  <a:t>Studies showed that many people appear to be willing to pay US$10,</a:t>
                </a:r>
                <a:r>
                  <a:rPr lang="en-GB" dirty="0">
                    <a:ea typeface="Cambria Math" panose="02040503050406030204" pitchFamily="18" charset="0"/>
                  </a:rPr>
                  <a:t>000 for a safer car that halves the risk of death ➝ US$50/micromort</a:t>
                </a:r>
                <a:endParaRPr lang="en-GB" b="0" dirty="0">
                  <a:ea typeface="Cambria Math" panose="02040503050406030204" pitchFamily="18" charset="0"/>
                </a:endParaRP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In planning: task becomes minimisation of </a:t>
                </a:r>
                <a:r>
                  <a:rPr lang="en-GB" dirty="0">
                    <a:solidFill>
                      <a:srgbClr val="FFC000"/>
                    </a:solidFill>
                    <a:ea typeface="Cambria Math" panose="02040503050406030204" pitchFamily="18" charset="0"/>
                  </a:rPr>
                  <a:t>cost</a:t>
                </a:r>
                <a:r>
                  <a:rPr lang="en-GB" dirty="0">
                    <a:ea typeface="Cambria Math" panose="02040503050406030204" pitchFamily="18" charset="0"/>
                  </a:rPr>
                  <a:t> instead of maximisation of utility</a:t>
                </a: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552" b="-388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13</a:t>
            </a:fld>
            <a:endParaRPr lang="en-GB"/>
          </a:p>
        </p:txBody>
      </p:sp>
    </p:spTree>
    <p:extLst>
      <p:ext uri="{BB962C8B-B14F-4D97-AF65-F5344CB8AC3E}">
        <p14:creationId xmlns:p14="http://schemas.microsoft.com/office/powerpoint/2010/main" val="316128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FFC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𝑀</m:t>
                        </m:r>
                      </m:sub>
                    </m:sSub>
                  </m:oMath>
                </a14:m>
                <a:r>
                  <a:rPr lang="en-GB" dirty="0"/>
                  <a:t>: state of possessing total wealth $</a:t>
                </a:r>
                <a14:m>
                  <m:oMath xmlns:m="http://schemas.openxmlformats.org/officeDocument/2006/math">
                    <m:r>
                      <a:rPr lang="de-DE" b="0" i="1" dirty="0" smtClean="0">
                        <a:latin typeface="Cambria Math" panose="02040503050406030204" pitchFamily="18" charset="0"/>
                      </a:rPr>
                      <m:t>𝑀</m:t>
                    </m:r>
                  </m:oMath>
                </a14:m>
                <a:endParaRPr lang="en-GB" dirty="0"/>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a:t>
                </a:r>
                <a:br>
                  <a:rPr lang="en-GB" dirty="0"/>
                </a:br>
                <a:r>
                  <a:rPr lang="en-GB" dirty="0"/>
                  <a:t>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br>
                  <a:rPr lang="en-GB" dirty="0"/>
                </a:b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955" t="-2486" r="-30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2ED5914-72B1-5F45-8C04-8AB674760116}"/>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8CEE1CD3-2F11-930E-0FC2-C339CB80680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4"/>
          </p:nvPr>
        </p:nvSpPr>
        <p:spPr/>
        <p:txBody>
          <a:bodyPr/>
          <a:lstStyle/>
          <a:p>
            <a:fld id="{67C9959E-8E6B-B04C-9955-EA096F41CA7A}" type="slidenum">
              <a:rPr lang="en-GB" smtClean="0"/>
              <a:pPr/>
              <a:t>14</a:t>
            </a:fld>
            <a:endParaRPr lang="en-GB"/>
          </a:p>
        </p:txBody>
      </p:sp>
      <p:pic>
        <p:nvPicPr>
          <p:cNvPr id="51202" name="Picture 1027" descr="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87" t="50114" r="23160" b="4928"/>
          <a:stretch/>
        </p:blipFill>
        <p:spPr bwMode="auto">
          <a:xfrm>
            <a:off x="6433608" y="3635868"/>
            <a:ext cx="3814354" cy="21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346409EA-EAA8-A740-B4A4-BD91768B6628}"/>
              </a:ext>
            </a:extLst>
          </p:cNvPr>
          <p:cNvSpPr txBox="1">
            <a:spLocks noChangeArrowheads="1"/>
          </p:cNvSpPr>
          <p:nvPr/>
        </p:nvSpPr>
        <p:spPr bwMode="auto">
          <a:xfrm>
            <a:off x="5084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77098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lnSpcReduction="10000"/>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FFC000"/>
                    </a:solidFill>
                  </a:rPr>
                  <a:t>Risk-seeking</a:t>
                </a:r>
                <a:endParaRPr lang="de-DE" i="1" dirty="0">
                  <a:solidFill>
                    <a:srgbClr val="FFC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3"/>
                <a:stretch>
                  <a:fillRect l="-1549" t="-388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A5BC141-4B3A-804B-8024-190A1A31C38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EF211EC-306B-4F96-CBC1-2A425E17638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4"/>
          </p:nvPr>
        </p:nvSpPr>
        <p:spPr/>
        <p:txBody>
          <a:bodyPr/>
          <a:lstStyle/>
          <a:p>
            <a:fld id="{67C9959E-8E6B-B04C-9955-EA096F41CA7A}" type="slidenum">
              <a:rPr lang="en-GB" smtClean="0"/>
              <a:pPr/>
              <a:t>15</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3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7733215" y="3021870"/>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6130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AF553F1-E213-1D40-BF25-24CFA49895B5}"/>
              </a:ext>
            </a:extLst>
          </p:cNvPr>
          <p:cNvSpPr/>
          <p:nvPr/>
        </p:nvSpPr>
        <p:spPr>
          <a:xfrm>
            <a:off x="6130838" y="4206235"/>
            <a:ext cx="1602376" cy="1262743"/>
          </a:xfrm>
          <a:prstGeom prst="rect">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extLst>
              <a:ext uri="{FF2B5EF4-FFF2-40B4-BE49-F238E27FC236}">
                <a16:creationId xmlns:a16="http://schemas.microsoft.com/office/drawing/2014/main" id="{616F02B3-6A7C-5D47-9E8D-44639BB33484}"/>
              </a:ext>
            </a:extLst>
          </p:cNvPr>
          <p:cNvSpPr txBox="1">
            <a:spLocks noChangeArrowheads="1"/>
          </p:cNvSpPr>
          <p:nvPr/>
        </p:nvSpPr>
        <p:spPr bwMode="auto">
          <a:xfrm>
            <a:off x="5084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172678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 </a:t>
                </a:r>
              </a:p>
              <a:p>
                <a:pPr lvl="1"/>
                <a:r>
                  <a:rPr lang="en-GB">
                    <a:ea typeface="Cambria Math" panose="02040503050406030204" pitchFamily="18" charset="0"/>
                  </a:rPr>
                  <a:t>Ordinal utility function also called </a:t>
                </a:r>
                <a:r>
                  <a:rPr lang="en-GB">
                    <a:solidFill>
                      <a:schemeClr val="accent1"/>
                    </a:solidFill>
                    <a:ea typeface="Cambria Math" panose="02040503050406030204" pitchFamily="18" charset="0"/>
                  </a:rPr>
                  <a:t>value function </a:t>
                </a:r>
              </a:p>
              <a:p>
                <a:pPr lvl="1"/>
                <a:r>
                  <a:rPr lang="en-GB">
                    <a:ea typeface="Cambria Math" panose="02040503050406030204" pitchFamily="18" charset="0"/>
                  </a:rPr>
                  <a:t>Provides a ranking of alternatives (states), but not a meaningful metric scale (numbers do not matter) </a:t>
                </a:r>
              </a:p>
              <a:p>
                <a:r>
                  <a:rPr lang="en-GB">
                    <a:ea typeface="Cambria Math" panose="02040503050406030204" pitchFamily="18" charset="0"/>
                  </a:rPr>
                  <a:t>Note:</a:t>
                </a:r>
                <a:br>
                  <a:rPr lang="en-GB">
                    <a:ea typeface="Cambria Math" panose="02040503050406030204" pitchFamily="18" charset="0"/>
                  </a:rPr>
                </a:br>
                <a:r>
                  <a:rPr lang="en-GB">
                    <a:ea typeface="Cambria Math" panose="02040503050406030204" pitchFamily="18" charset="0"/>
                  </a:rPr>
                  <a:t>An agent can be entirely rational (consistent with MEU) without ever representing or manipulating utilities and probabilities</a:t>
                </a:r>
              </a:p>
              <a:p>
                <a:pPr lvl="1"/>
                <a:r>
                  <a:rPr lang="en-GB">
                    <a:ea typeface="Cambria Math" panose="02040503050406030204" pitchFamily="18" charset="0"/>
                  </a:rPr>
                  <a:t>E.g., a lookup table for perfect tic-tac-toe</a:t>
                </a: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6" t="-2687" r="-331" b="-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CB8F3FAA-B787-A24B-87C6-1175F6A9B15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E463B789-BF74-6443-8624-D339782E723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en-GB" smtClean="0"/>
              <a:pPr/>
              <a:t>16</a:t>
            </a:fld>
            <a:endParaRPr lang="en-GB"/>
          </a:p>
        </p:txBody>
      </p:sp>
    </p:spTree>
    <p:extLst>
      <p:ext uri="{BB962C8B-B14F-4D97-AF65-F5344CB8AC3E}">
        <p14:creationId xmlns:p14="http://schemas.microsoft.com/office/powerpoint/2010/main" val="317752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57346" name="Rectangle 3"/>
          <p:cNvSpPr>
            <a:spLocks noGrp="1" noChangeArrowheads="1"/>
          </p:cNvSpPr>
          <p:nvPr>
            <p:ph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There are:</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2"/>
                </a:solidFill>
              </a:rPr>
              <a:t>Strict dominance</a:t>
            </a:r>
          </a:p>
          <a:p>
            <a:pPr lvl="1"/>
            <a:r>
              <a:rPr lang="en-GB" dirty="0"/>
              <a:t>Cases in which the utilities of attribute combinations can be specified very concisely</a:t>
            </a:r>
          </a:p>
          <a:p>
            <a:pPr lvl="2"/>
            <a:r>
              <a:rPr lang="en-GB" dirty="0"/>
              <a:t>Preference structure</a:t>
            </a:r>
          </a:p>
          <a:p>
            <a:pPr lvl="2"/>
            <a:endParaRPr lang="en-US" dirty="0"/>
          </a:p>
        </p:txBody>
      </p:sp>
      <p:sp>
        <p:nvSpPr>
          <p:cNvPr id="3" name="Date Placeholder 2">
            <a:extLst>
              <a:ext uri="{FF2B5EF4-FFF2-40B4-BE49-F238E27FC236}">
                <a16:creationId xmlns:a16="http://schemas.microsoft.com/office/drawing/2014/main" id="{406A469D-E206-CD45-8275-6106EE4C801B}"/>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18487C8F-E3ED-7342-A66B-BD0287949623}"/>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4"/>
          </p:nvPr>
        </p:nvSpPr>
        <p:spPr/>
        <p:txBody>
          <a:bodyPr/>
          <a:lstStyle/>
          <a:p>
            <a:fld id="{67C9959E-8E6B-B04C-9955-EA096F41CA7A}" type="slidenum">
              <a:rPr lang="en-GB" smtClean="0"/>
              <a:pPr/>
              <a:t>17</a:t>
            </a:fld>
            <a:endParaRPr lang="en-GB"/>
          </a:p>
        </p:txBody>
      </p:sp>
    </p:spTree>
    <p:extLst>
      <p:ext uri="{BB962C8B-B14F-4D97-AF65-F5344CB8AC3E}">
        <p14:creationId xmlns:p14="http://schemas.microsoft.com/office/powerpoint/2010/main" val="402786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Autofit/>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𝑀</m:t>
                        </m:r>
                      </m:sup>
                    </m:sSup>
                  </m:oMath>
                </a14:m>
                <a:r>
                  <a:rPr lang="en-GB" dirty="0">
                    <a:solidFill>
                      <a:srgbClr val="C00000"/>
                    </a:solidFill>
                  </a:rPr>
                  <a:t> </a:t>
                </a:r>
                <a:r>
                  <a:rPr lang="en-GB" dirty="0"/>
                  <a:t>values in the worst case</a:t>
                </a:r>
              </a:p>
              <a:p>
                <a:pPr lvl="1"/>
                <a14:m>
                  <m:oMath xmlns:m="http://schemas.openxmlformats.org/officeDocument/2006/math">
                    <m:r>
                      <a:rPr lang="de-DE" b="0" i="1" smtClean="0">
                        <a:latin typeface="Cambria Math" panose="02040503050406030204" pitchFamily="18" charset="0"/>
                      </a:rPr>
                      <m:t>𝑀</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𝛯</m:t>
                      </m:r>
                      <m:d>
                        <m:dPr>
                          <m:begChr m:val="["/>
                          <m:endChr m:val="]"/>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en-GB" i="1">
                                  <a:latin typeface="Cambria Math" panose="02040503050406030204" pitchFamily="18" charset="0"/>
                                </a:rPr>
                                <m:t>𝑓</m:t>
                              </m:r>
                            </m:e>
                            <m:sub>
                              <m:r>
                                <a:rPr lang="de-DE" b="0" i="1" smtClean="0">
                                  <a:latin typeface="Cambria Math" panose="02040503050406030204" pitchFamily="18" charset="0"/>
                                </a:rPr>
                                <m:t>1</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𝑀</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2"/>
                <a:r>
                  <a:rPr lang="en-GB" dirty="0"/>
                  <a:t>where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is hopefully a simple function such as </a:t>
                </a:r>
                <a:r>
                  <a:rPr lang="en-GB" i="1" dirty="0"/>
                  <a:t>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436" t="-2687" r="-442" b="-358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4A93819-E99C-D84C-B38F-48F49B917B83}"/>
              </a:ext>
            </a:extLst>
          </p:cNvPr>
          <p:cNvSpPr>
            <a:spLocks noGrp="1"/>
          </p:cNvSpPr>
          <p:nvPr>
            <p:ph type="dt" sz="half" idx="2"/>
          </p:nvPr>
        </p:nvSpPr>
        <p:spPr/>
        <p:txBody>
          <a:bodyPr/>
          <a:lstStyle/>
          <a:p>
            <a:r>
              <a:rPr lang="de-DE"/>
              <a:t>Decision Foundations</a:t>
            </a:r>
            <a:endParaRPr lang="en-US"/>
          </a:p>
        </p:txBody>
      </p:sp>
      <p:sp>
        <p:nvSpPr>
          <p:cNvPr id="6" name="Footer Placeholder 5">
            <a:extLst>
              <a:ext uri="{FF2B5EF4-FFF2-40B4-BE49-F238E27FC236}">
                <a16:creationId xmlns:a16="http://schemas.microsoft.com/office/drawing/2014/main" id="{BCAD128F-A5B4-AF47-91FE-2452A0E965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4"/>
          </p:nvPr>
        </p:nvSpPr>
        <p:spPr/>
        <p:txBody>
          <a:bodyPr/>
          <a:lstStyle/>
          <a:p>
            <a:fld id="{67C9959E-8E6B-B04C-9955-EA096F41CA7A}" type="slidenum">
              <a:rPr lang="en-GB" smtClean="0"/>
              <a:t>18</a:t>
            </a:fld>
            <a:endParaRPr lang="en-GB"/>
          </a:p>
        </p:txBody>
      </p:sp>
    </p:spTree>
    <p:extLst>
      <p:ext uri="{BB962C8B-B14F-4D97-AF65-F5344CB8AC3E}">
        <p14:creationId xmlns:p14="http://schemas.microsoft.com/office/powerpoint/2010/main" val="1716745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endParaRPr lang="en-GB"/>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19</a:t>
            </a:fld>
            <a:endParaRPr lang="en-GB"/>
          </a:p>
        </p:txBody>
      </p:sp>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 </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t>With </a:t>
            </a:r>
            <a:r>
              <a:rPr lang="en-GB" b="1" dirty="0"/>
              <a:t>Deterministic</a:t>
            </a:r>
            <a:r>
              <a:rPr lang="en-GB" dirty="0"/>
              <a:t> Models</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57200" indent="-457200">
              <a:buFont typeface="+mj-lt"/>
              <a:buAutoNum type="arabicPeriod"/>
            </a:pPr>
            <a:r>
              <a:rPr lang="en-GB" dirty="0"/>
              <a:t>With </a:t>
            </a:r>
            <a:r>
              <a:rPr lang="en-GB" b="1" dirty="0"/>
              <a:t>Probabilistic</a:t>
            </a:r>
            <a:r>
              <a:rPr lang="en-GB" dirty="0"/>
              <a:t> Models</a:t>
            </a:r>
          </a:p>
          <a:p>
            <a:pPr marL="457200" indent="-457200">
              <a:buFont typeface="+mj-lt"/>
              <a:buAutoNum type="arabicPeriod"/>
            </a:pPr>
            <a:endParaRPr lang="en-GB" dirty="0"/>
          </a:p>
          <a:p>
            <a:pPr marL="457200" indent="-457200">
              <a:buFont typeface="+mj-lt"/>
              <a:buAutoNum type="arabicPeriod"/>
            </a:pPr>
            <a:endParaRPr lang="en-GB"/>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01638" indent="-401638">
              <a:buFont typeface="+mj-lt"/>
              <a:buAutoNum type="arabicPeriod"/>
            </a:pPr>
            <a:r>
              <a:rPr lang="en-GB" dirty="0">
                <a:solidFill>
                  <a:schemeClr val="accent1"/>
                </a:solidFill>
              </a:rPr>
              <a:t>By </a:t>
            </a:r>
            <a:r>
              <a:rPr lang="en-GB" b="1" dirty="0">
                <a:solidFill>
                  <a:schemeClr val="accent1"/>
                </a:solidFill>
              </a:rPr>
              <a:t>Decision Making</a:t>
            </a:r>
          </a:p>
          <a:p>
            <a:pPr marL="722047" lvl="1" indent="-457200">
              <a:buFont typeface="+mj-lt"/>
              <a:buAutoNum type="alphaUcPeriod"/>
            </a:pPr>
            <a:r>
              <a:rPr lang="en-GB" dirty="0">
                <a:solidFill>
                  <a:schemeClr val="accent1"/>
                </a:solidFill>
              </a:rPr>
              <a:t>Foundations</a:t>
            </a:r>
          </a:p>
          <a:p>
            <a:pPr lvl="2"/>
            <a:r>
              <a:rPr lang="en-GB" dirty="0">
                <a:solidFill>
                  <a:schemeClr val="accent1"/>
                </a:solidFill>
              </a:rPr>
              <a:t>Utility theory</a:t>
            </a:r>
          </a:p>
          <a:p>
            <a:pPr lvl="2"/>
            <a:r>
              <a:rPr lang="en-GB" dirty="0">
                <a:solidFill>
                  <a:schemeClr val="accent1"/>
                </a:solidFill>
              </a:rPr>
              <a:t>Markov decision processes</a:t>
            </a:r>
          </a:p>
          <a:p>
            <a:pPr lvl="2"/>
            <a:r>
              <a:rPr lang="en-GB" dirty="0">
                <a:solidFill>
                  <a:schemeClr val="accent1"/>
                </a:solidFill>
              </a:rPr>
              <a:t>Reinforcement learning</a:t>
            </a:r>
          </a:p>
          <a:p>
            <a:pPr marL="722047" lvl="1" indent="-457200">
              <a:buFont typeface="+mj-lt"/>
              <a:buAutoNum type="alphaUcPeriod"/>
            </a:pPr>
            <a:r>
              <a:rPr lang="en-GB" dirty="0"/>
              <a:t>Extensions</a:t>
            </a:r>
          </a:p>
          <a:p>
            <a:pPr marL="722047" lvl="1" indent="-457200">
              <a:buFont typeface="+mj-lt"/>
              <a:buAutoNum type="alphaUcPeriod"/>
            </a:pPr>
            <a:r>
              <a:rPr lang="en-GB" dirty="0"/>
              <a:t>Structure</a:t>
            </a:r>
          </a:p>
          <a:p>
            <a:pPr marL="401638" indent="-401638">
              <a:buFont typeface="+mj-lt"/>
              <a:buAutoNum type="arabicPeriod"/>
            </a:pPr>
            <a:r>
              <a:rPr lang="en-GB" dirty="0"/>
              <a:t> With </a:t>
            </a:r>
            <a:r>
              <a:rPr lang="en-GB" b="1" dirty="0"/>
              <a:t>Human-awareness</a:t>
            </a:r>
            <a:endParaRPr lang="en-GB" dirty="0"/>
          </a:p>
        </p:txBody>
      </p:sp>
      <p:sp>
        <p:nvSpPr>
          <p:cNvPr id="5" name="Date Placeholder 4">
            <a:extLst>
              <a:ext uri="{FF2B5EF4-FFF2-40B4-BE49-F238E27FC236}">
                <a16:creationId xmlns:a16="http://schemas.microsoft.com/office/drawing/2014/main" id="{1237DC4D-2839-D046-B88F-8D09CCD6867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2DAE2D6-9007-76E5-6F8E-0E87457AFA1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4"/>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r>
                  <a:rPr lang="en-GB" dirty="0"/>
                  <a:t>Theorem (Debreu, 1960):</a:t>
                </a:r>
              </a:p>
              <a:p>
                <a:pPr lvl="1"/>
                <a:r>
                  <a:rPr lang="en-GB" dirty="0"/>
                  <a:t>MPI ⇒ ∃ </a:t>
                </a:r>
                <a:r>
                  <a:rPr lang="en-GB" i="1" dirty="0">
                    <a:solidFill>
                      <a:schemeClr val="accent1"/>
                    </a:solidFill>
                  </a:rPr>
                  <a:t>additive</a:t>
                </a:r>
                <a:r>
                  <a:rPr lang="en-GB" dirty="0">
                    <a:solidFill>
                      <a:schemeClr val="accent1"/>
                    </a:solidFill>
                  </a:rPr>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b="0" i="1" smtClean="0">
                          <a:latin typeface="Cambria Math" panose="02040503050406030204" pitchFamily="18" charset="0"/>
                        </a:rPr>
                        <m:t>=</m:t>
                      </m:r>
                      <m:nary>
                        <m:naryPr>
                          <m:chr m:val="∑"/>
                          <m:limLoc m:val="subSup"/>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de-DE" b="0" i="1" smtClean="0">
                        <a:latin typeface="Cambria Math" panose="02040503050406030204" pitchFamily="18" charset="0"/>
                      </a:rPr>
                      <m:t>𝑀</m:t>
                    </m:r>
                  </m:oMath>
                </a14:m>
                <a:r>
                  <a:rPr lang="en-GB" dirty="0"/>
                  <a:t> single-attribute functions</a:t>
                </a:r>
              </a:p>
              <a:p>
                <a:pPr lvl="2"/>
                <a:r>
                  <a:rPr lang="en-GB" dirty="0"/>
                  <a:t>Decomposition of </a:t>
                </a:r>
                <a14:m>
                  <m:oMath xmlns:m="http://schemas.openxmlformats.org/officeDocument/2006/math">
                    <m:r>
                      <a:rPr lang="en-GB" i="1" smtClean="0">
                        <a:latin typeface="Cambria Math" panose="02040503050406030204" pitchFamily="18" charset="0"/>
                      </a:rPr>
                      <m:t>𝑉</m:t>
                    </m:r>
                  </m:oMath>
                </a14:m>
                <a:r>
                  <a:rPr lang="en-GB" dirty="0"/>
                  <a:t> into a set of summands (additive semantics)</a:t>
                </a:r>
              </a:p>
              <a:p>
                <a:pPr marL="532867" lvl="2" indent="0">
                  <a:buNone/>
                </a:pPr>
                <a:r>
                  <a:rPr lang="en-GB" dirty="0"/>
                  <a:t>similar to </a:t>
                </a:r>
              </a:p>
              <a:p>
                <a:pPr lvl="2"/>
                <a:r>
                  <a:rPr lang="en-GB" dirty="0"/>
                  <a:t>Decomposition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into a set of factors (multiplicative semantics)</a:t>
                </a:r>
              </a:p>
              <a:p>
                <a:pPr lvl="1"/>
                <a:r>
                  <a:rPr lang="en-GB" dirty="0"/>
                  <a:t>Often a good approximation</a:t>
                </a:r>
              </a:p>
              <a:p>
                <a:pPr lvl="1"/>
                <a:r>
                  <a:rPr lang="en-GB" dirty="0"/>
                  <a:t>Example: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en-GB" i="1" smtClean="0">
                              <a:latin typeface="Cambria Math" panose="02040503050406030204" pitchFamily="18" charset="0"/>
                            </a:rPr>
                            <m:t>𝑁𝑜𝑖𝑠𝑒</m:t>
                          </m:r>
                          <m:r>
                            <a:rPr lang="en-GB" i="1">
                              <a:latin typeface="Cambria Math" panose="02040503050406030204" pitchFamily="18" charset="0"/>
                            </a:rPr>
                            <m:t>, </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e>
                      </m:d>
                      <m:r>
                        <a:rPr lang="en-GB" i="1">
                          <a:latin typeface="Cambria Math" panose="02040503050406030204" pitchFamily="18" charset="0"/>
                        </a:rPr>
                        <m:t>= −</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6" t="-1074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7DBA90C-8872-9A4D-92ED-F6C7AECB09E3}"/>
              </a:ext>
            </a:extLst>
          </p:cNvPr>
          <p:cNvSpPr>
            <a:spLocks noGrp="1"/>
          </p:cNvSpPr>
          <p:nvPr>
            <p:ph type="dt" sz="half" idx="2"/>
          </p:nvPr>
        </p:nvSpPr>
        <p:spPr/>
        <p:txBody>
          <a:bodyPr/>
          <a:lstStyle/>
          <a:p>
            <a:r>
              <a:rPr lang="de-DE"/>
              <a:t>Decision Foundations</a:t>
            </a:r>
            <a:endParaRPr lang="en-GB"/>
          </a:p>
        </p:txBody>
      </p:sp>
      <p:sp>
        <p:nvSpPr>
          <p:cNvPr id="4" name="Footer Placeholder 3">
            <a:extLst>
              <a:ext uri="{FF2B5EF4-FFF2-40B4-BE49-F238E27FC236}">
                <a16:creationId xmlns:a16="http://schemas.microsoft.com/office/drawing/2014/main" id="{3BF495AB-20EC-694E-8439-69B32A220E5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en-GB" smtClean="0"/>
              <a:pPr/>
              <a:t>20</a:t>
            </a:fld>
            <a:endParaRPr lang="en-GB"/>
          </a:p>
        </p:txBody>
      </p:sp>
    </p:spTree>
    <p:extLst>
      <p:ext uri="{BB962C8B-B14F-4D97-AF65-F5344CB8AC3E}">
        <p14:creationId xmlns:p14="http://schemas.microsoft.com/office/powerpoint/2010/main" val="270479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Multi-attribute utility theory</a:t>
            </a:r>
          </a:p>
          <a:p>
            <a:pPr lvl="1"/>
            <a:r>
              <a:rPr lang="en-GB" dirty="0"/>
              <a:t>Preference structure</a:t>
            </a:r>
          </a:p>
          <a:p>
            <a:pPr lvl="1"/>
            <a:r>
              <a:rPr lang="en-GB" dirty="0"/>
              <a:t>(Mutual) preferential independence</a:t>
            </a:r>
          </a:p>
        </p:txBody>
      </p:sp>
      <p:sp>
        <p:nvSpPr>
          <p:cNvPr id="5" name="Date Placeholder 4">
            <a:extLst>
              <a:ext uri="{FF2B5EF4-FFF2-40B4-BE49-F238E27FC236}">
                <a16:creationId xmlns:a16="http://schemas.microsoft.com/office/drawing/2014/main" id="{1A479C1E-92DD-564C-A529-CF6DDD9759B6}"/>
              </a:ext>
            </a:extLst>
          </p:cNvPr>
          <p:cNvSpPr>
            <a:spLocks noGrp="1"/>
          </p:cNvSpPr>
          <p:nvPr>
            <p:ph type="dt" sz="half" idx="2"/>
          </p:nvPr>
        </p:nvSpPr>
        <p:spPr/>
        <p:txBody>
          <a:bodyPr/>
          <a:lstStyle/>
          <a:p>
            <a:r>
              <a:rPr lang="de-DE"/>
              <a:t>Decision Foundations</a:t>
            </a:r>
            <a:endParaRPr lang="en-US"/>
          </a:p>
        </p:txBody>
      </p:sp>
      <p:sp>
        <p:nvSpPr>
          <p:cNvPr id="6" name="Footer Placeholder 5">
            <a:extLst>
              <a:ext uri="{FF2B5EF4-FFF2-40B4-BE49-F238E27FC236}">
                <a16:creationId xmlns:a16="http://schemas.microsoft.com/office/drawing/2014/main" id="{D63D8116-F5B9-644A-AAAB-C97C05EFF30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4"/>
          </p:nvPr>
        </p:nvSpPr>
        <p:spPr/>
        <p:txBody>
          <a:bodyPr/>
          <a:lstStyle/>
          <a:p>
            <a:fld id="{67C9959E-8E6B-B04C-9955-EA096F41CA7A}" type="slidenum">
              <a:rPr lang="en-GB" smtClean="0"/>
              <a:t>21</a:t>
            </a:fld>
            <a:endParaRPr lang="en-GB"/>
          </a:p>
        </p:txBody>
      </p:sp>
    </p:spTree>
    <p:extLst>
      <p:ext uri="{BB962C8B-B14F-4D97-AF65-F5344CB8AC3E}">
        <p14:creationId xmlns:p14="http://schemas.microsoft.com/office/powerpoint/2010/main" val="524669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b="1" i="1" dirty="0">
                <a:solidFill>
                  <a:schemeClr val="accent1"/>
                </a:solidFill>
              </a:rPr>
              <a:t>Markov Decision Process / Problem (MDP)</a:t>
            </a:r>
          </a:p>
          <a:p>
            <a:pPr lvl="1"/>
            <a:r>
              <a:rPr lang="en-GB" dirty="0">
                <a:solidFill>
                  <a:schemeClr val="accent1"/>
                </a:solidFill>
              </a:rPr>
              <a:t>Sequence of actions, history, policy</a:t>
            </a:r>
          </a:p>
          <a:p>
            <a:pPr lvl="1"/>
            <a:r>
              <a:rPr lang="en-GB" dirty="0">
                <a:solidFill>
                  <a:schemeClr val="accent1"/>
                </a:solidFill>
              </a:rPr>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396490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Simple Robot Navigation Problem</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p>
          <a:p>
            <a:r>
              <a:rPr lang="en-US" dirty="0"/>
              <a:t>The effect of action </a:t>
            </a:r>
            <a:r>
              <a:rPr lang="en-US" dirty="0">
                <a:solidFill>
                  <a:srgbClr val="FFC000"/>
                </a:solidFill>
              </a:rPr>
              <a:t>U</a:t>
            </a:r>
            <a:r>
              <a:rPr lang="en-US" dirty="0"/>
              <a:t> is as follows (</a:t>
            </a:r>
            <a:r>
              <a:rPr lang="en-US" dirty="0">
                <a:solidFill>
                  <a:schemeClr val="accent1"/>
                </a:solidFill>
              </a:rPr>
              <a:t>transition model</a:t>
            </a:r>
            <a:r>
              <a:rPr lang="en-US" dirty="0"/>
              <a:t>):</a:t>
            </a:r>
          </a:p>
          <a:p>
            <a:pPr lvl="1"/>
            <a:r>
              <a:rPr lang="en-US" dirty="0"/>
              <a:t>With probability 0.8, move up one square </a:t>
            </a:r>
          </a:p>
          <a:p>
            <a:pPr lvl="2"/>
            <a:r>
              <a:rPr lang="en-US" dirty="0"/>
              <a:t>If already in top row or blocked, no move</a:t>
            </a:r>
          </a:p>
          <a:p>
            <a:pPr lvl="1"/>
            <a:r>
              <a:rPr lang="en-US" dirty="0"/>
              <a:t>With probability 0.1, move right one square </a:t>
            </a:r>
          </a:p>
          <a:p>
            <a:pPr lvl="2"/>
            <a:r>
              <a:rPr lang="en-US" dirty="0"/>
              <a:t>If already in rightmost row or blocked, no move</a:t>
            </a:r>
          </a:p>
          <a:p>
            <a:pPr lvl="1"/>
            <a:r>
              <a:rPr lang="en-US" dirty="0"/>
              <a:t>With probability 0.1, move left one square</a:t>
            </a:r>
          </a:p>
          <a:p>
            <a:pPr lvl="2"/>
            <a:r>
              <a:rPr lang="en-US" dirty="0"/>
              <a:t>If already in leftmost row or blocked, no move</a:t>
            </a:r>
          </a:p>
          <a:p>
            <a:r>
              <a:rPr lang="en-US" dirty="0"/>
              <a:t>Same transition model holds for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and their respective directions</a:t>
            </a:r>
            <a:endParaRPr lang="en-US" dirty="0">
              <a:solidFill>
                <a:srgbClr val="C00000"/>
              </a:solidFill>
            </a:endParaRPr>
          </a:p>
        </p:txBody>
      </p:sp>
      <p:sp>
        <p:nvSpPr>
          <p:cNvPr id="4" name="Date Placeholder 3">
            <a:extLst>
              <a:ext uri="{FF2B5EF4-FFF2-40B4-BE49-F238E27FC236}">
                <a16:creationId xmlns:a16="http://schemas.microsoft.com/office/drawing/2014/main" id="{34F0AA51-E621-9F4A-98D0-5ED9FB788857}"/>
              </a:ext>
            </a:extLst>
          </p:cNvPr>
          <p:cNvSpPr>
            <a:spLocks noGrp="1"/>
          </p:cNvSpPr>
          <p:nvPr>
            <p:ph type="dt" sz="half" idx="2"/>
          </p:nvPr>
        </p:nvSpPr>
        <p:spPr/>
        <p:txBody>
          <a:bodyPr/>
          <a:lstStyle/>
          <a:p>
            <a:r>
              <a:rPr lang="de-DE"/>
              <a:t>Decision Foundations</a:t>
            </a:r>
            <a:endParaRPr lang="de-DE" dirty="0"/>
          </a:p>
        </p:txBody>
      </p:sp>
      <p:sp>
        <p:nvSpPr>
          <p:cNvPr id="16" name="Footer Placeholder 15">
            <a:extLst>
              <a:ext uri="{FF2B5EF4-FFF2-40B4-BE49-F238E27FC236}">
                <a16:creationId xmlns:a16="http://schemas.microsoft.com/office/drawing/2014/main" id="{D4BBBB31-FACA-4901-EEB7-3508ED4497DF}"/>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2AD143A-357E-2441-BC71-AA7DD62AF469}"/>
              </a:ext>
            </a:extLst>
          </p:cNvPr>
          <p:cNvSpPr>
            <a:spLocks noGrp="1"/>
          </p:cNvSpPr>
          <p:nvPr>
            <p:ph type="sldNum" sz="quarter" idx="4"/>
          </p:nvPr>
        </p:nvSpPr>
        <p:spPr/>
        <p:txBody>
          <a:bodyPr/>
          <a:lstStyle/>
          <a:p>
            <a:fld id="{67C9959E-8E6B-B04C-9955-EA096F41CA7A}" type="slidenum">
              <a:rPr lang="en-GB" smtClean="0"/>
              <a:t>23</a:t>
            </a:fld>
            <a:endParaRPr lang="en-GB"/>
          </a:p>
        </p:txBody>
      </p:sp>
      <p:grpSp>
        <p:nvGrpSpPr>
          <p:cNvPr id="5" name="Group 4">
            <a:extLst>
              <a:ext uri="{FF2B5EF4-FFF2-40B4-BE49-F238E27FC236}">
                <a16:creationId xmlns:a16="http://schemas.microsoft.com/office/drawing/2014/main" id="{4C3002FF-ED44-F947-AB9D-09E031421652}"/>
              </a:ext>
            </a:extLst>
          </p:cNvPr>
          <p:cNvGrpSpPr/>
          <p:nvPr/>
        </p:nvGrpSpPr>
        <p:grpSpPr>
          <a:xfrm>
            <a:off x="9393274" y="4077111"/>
            <a:ext cx="2438401" cy="1828803"/>
            <a:chOff x="3352800" y="4348160"/>
            <a:chExt cx="2438401" cy="1828803"/>
          </a:xfrm>
        </p:grpSpPr>
        <p:grpSp>
          <p:nvGrpSpPr>
            <p:cNvPr id="23554" name="Group 3"/>
            <p:cNvGrpSpPr>
              <a:grpSpLocks/>
            </p:cNvGrpSpPr>
            <p:nvPr/>
          </p:nvGrpSpPr>
          <p:grpSpPr bwMode="auto">
            <a:xfrm>
              <a:off x="3352800" y="434816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3505200" y="571976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D109584-BDE1-BE46-8519-4AF4DCD77F06}"/>
                </a:ext>
              </a:extLst>
            </p:cNvPr>
            <p:cNvSpPr>
              <a:spLocks noChangeArrowheads="1"/>
            </p:cNvSpPr>
            <p:nvPr/>
          </p:nvSpPr>
          <p:spPr bwMode="auto">
            <a:xfrm>
              <a:off x="5181601" y="434816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grpSp>
      <p:grpSp>
        <p:nvGrpSpPr>
          <p:cNvPr id="15" name="Group 14">
            <a:extLst>
              <a:ext uri="{FF2B5EF4-FFF2-40B4-BE49-F238E27FC236}">
                <a16:creationId xmlns:a16="http://schemas.microsoft.com/office/drawing/2014/main" id="{260EE708-D857-C9BC-978A-1EF83EA890E4}"/>
              </a:ext>
            </a:extLst>
          </p:cNvPr>
          <p:cNvGrpSpPr/>
          <p:nvPr/>
        </p:nvGrpSpPr>
        <p:grpSpPr>
          <a:xfrm>
            <a:off x="9591315" y="1665066"/>
            <a:ext cx="2042317" cy="1398002"/>
            <a:chOff x="8309267" y="2163125"/>
            <a:chExt cx="2042317" cy="1398002"/>
          </a:xfrm>
        </p:grpSpPr>
        <p:sp>
          <p:nvSpPr>
            <p:cNvPr id="6" name="Rectangle 5">
              <a:extLst>
                <a:ext uri="{FF2B5EF4-FFF2-40B4-BE49-F238E27FC236}">
                  <a16:creationId xmlns:a16="http://schemas.microsoft.com/office/drawing/2014/main" id="{22FACFAD-0123-4585-C25D-54A097096873}"/>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8" name="Up Arrow 7">
              <a:extLst>
                <a:ext uri="{FF2B5EF4-FFF2-40B4-BE49-F238E27FC236}">
                  <a16:creationId xmlns:a16="http://schemas.microsoft.com/office/drawing/2014/main" id="{72EFB866-9814-7A1D-A9E1-7DEBF7AD38F7}"/>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27E7AAE2-808F-D390-47B9-EA0A00478BFC}"/>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6752C4-DC6E-3F81-5F9D-D9A070ADBBB6}"/>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126752C4-DC6E-3F81-5F9D-D9A070ADBBB6}"/>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E546E0-4089-8F7C-C3FE-409766FB5815}"/>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D7E546E0-4089-8F7C-C3FE-409766FB5815}"/>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7BB5B29-3325-06BC-1AF4-F75C5A7038F4}"/>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F7BB5B29-3325-06BC-1AF4-F75C5A7038F4}"/>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3558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dirty="0"/>
              <a:t>Markov Property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8DC0E7D-B57B-AD46-869A-6F2CE2DDEDA2}"/>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Also known as Markov-</a:t>
                </a:r>
                <a14:m>
                  <m:oMath xmlns:m="http://schemas.openxmlformats.org/officeDocument/2006/math">
                    <m:r>
                      <a:rPr lang="en-GB" i="1" dirty="0" smtClean="0">
                        <a:latin typeface="Cambria Math" panose="02040503050406030204" pitchFamily="18" charset="0"/>
                      </a:rPr>
                      <m:t>𝑘</m:t>
                    </m:r>
                  </m:oMath>
                </a14:m>
                <a:r>
                  <a:rPr lang="en-GB" dirty="0"/>
                  <a:t> with </a:t>
                </a: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rPr>
                                    <m:t>𝑘</m:t>
                                  </m:r>
                                  <m:r>
                                    <a:rPr lang="de-DE" i="1">
                                      <a:latin typeface="Cambria Math" panose="02040503050406030204" pitchFamily="18" charset="0"/>
                                    </a:rPr>
                                    <m:t>+1</m:t>
                                  </m:r>
                                </m:e>
                              </m:d>
                            </m:sup>
                          </m:sSup>
                        </m:e>
                      </m:d>
                    </m:oMath>
                  </m:oMathPara>
                </a14:m>
                <a:endParaRPr lang="en-GB" dirty="0"/>
              </a:p>
              <a:p>
                <a:pPr lvl="1"/>
                <a:endParaRPr lang="de-DE"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rPr>
                      <m:t>=1</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oMath>
                  </m:oMathPara>
                </a14:m>
                <a:endParaRPr lang="en-GB" dirty="0"/>
              </a:p>
            </p:txBody>
          </p:sp>
        </mc:Choice>
        <mc:Fallback xmlns="">
          <p:sp>
            <p:nvSpPr>
              <p:cNvPr id="5" name="Content Placeholder 4">
                <a:extLst>
                  <a:ext uri="{FF2B5EF4-FFF2-40B4-BE49-F238E27FC236}">
                    <a16:creationId xmlns:a16="http://schemas.microsoft.com/office/drawing/2014/main" id="{18DC0E7D-B57B-AD46-869A-6F2CE2DDEDA2}"/>
                  </a:ext>
                </a:extLst>
              </p:cNvPr>
              <p:cNvSpPr>
                <a:spLocks noGrp="1" noRot="1" noChangeAspect="1" noMove="1" noResize="1" noEditPoints="1" noAdjustHandles="1" noChangeArrowheads="1" noChangeShapeType="1" noTextEdit="1"/>
              </p:cNvSpPr>
              <p:nvPr>
                <p:ph idx="1"/>
              </p:nvPr>
            </p:nvSpPr>
            <p:spPr>
              <a:blipFill>
                <a:blip r:embed="rId3"/>
                <a:stretch>
                  <a:fillRect l="-1549"/>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E1B5D9B-EAF4-5F4E-A49A-1B8464C0546C}"/>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23707A02-9E89-82C9-4280-E34D26628339}"/>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89E69A6F-CF0C-9142-8CFE-B345C3FEBA3F}"/>
              </a:ext>
            </a:extLst>
          </p:cNvPr>
          <p:cNvSpPr>
            <a:spLocks noGrp="1"/>
          </p:cNvSpPr>
          <p:nvPr>
            <p:ph type="sldNum" sz="quarter" idx="4"/>
          </p:nvPr>
        </p:nvSpPr>
        <p:spPr/>
        <p:txBody>
          <a:bodyPr/>
          <a:lstStyle/>
          <a:p>
            <a:fld id="{67C9959E-8E6B-B04C-9955-EA096F41CA7A}" type="slidenum">
              <a:rPr lang="en-GB" smtClean="0"/>
              <a:t>24</a:t>
            </a:fld>
            <a:endParaRPr lang="en-GB"/>
          </a:p>
        </p:txBody>
      </p:sp>
      <p:sp>
        <p:nvSpPr>
          <p:cNvPr id="31746" name="Text Box 3"/>
          <p:cNvSpPr txBox="1">
            <a:spLocks noChangeArrowheads="1"/>
          </p:cNvSpPr>
          <p:nvPr/>
        </p:nvSpPr>
        <p:spPr bwMode="auto">
          <a:xfrm>
            <a:off x="3605385" y="2003134"/>
            <a:ext cx="4982454" cy="120032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dirty="0">
                <a:solidFill>
                  <a:schemeClr val="bg1"/>
                </a:solidFill>
                <a:latin typeface="+mn-lt"/>
              </a:rPr>
              <a:t>The transition properties depend only </a:t>
            </a:r>
            <a:br>
              <a:rPr lang="en-US" i="0" dirty="0">
                <a:solidFill>
                  <a:schemeClr val="bg1"/>
                </a:solidFill>
                <a:latin typeface="+mn-lt"/>
              </a:rPr>
            </a:br>
            <a:r>
              <a:rPr lang="en-US" i="0" dirty="0">
                <a:solidFill>
                  <a:schemeClr val="bg1"/>
                </a:solidFill>
                <a:latin typeface="+mn-lt"/>
              </a:rPr>
              <a:t>on the current state, not on previous </a:t>
            </a:r>
            <a:br>
              <a:rPr lang="en-US" i="0" dirty="0">
                <a:solidFill>
                  <a:schemeClr val="bg1"/>
                </a:solidFill>
                <a:latin typeface="+mn-lt"/>
              </a:rPr>
            </a:br>
            <a:r>
              <a:rPr lang="en-US" i="0" dirty="0">
                <a:solidFill>
                  <a:schemeClr val="bg1"/>
                </a:solidFill>
                <a:latin typeface="+mn-lt"/>
              </a:rPr>
              <a:t>history (how that state was reached).</a:t>
            </a:r>
          </a:p>
        </p:txBody>
      </p:sp>
    </p:spTree>
    <p:extLst>
      <p:ext uri="{BB962C8B-B14F-4D97-AF65-F5344CB8AC3E}">
        <p14:creationId xmlns:p14="http://schemas.microsoft.com/office/powerpoint/2010/main" val="4179313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p:txBody>
      </p:sp>
      <p:sp>
        <p:nvSpPr>
          <p:cNvPr id="3" name="Date Placeholder 2">
            <a:extLst>
              <a:ext uri="{FF2B5EF4-FFF2-40B4-BE49-F238E27FC236}">
                <a16:creationId xmlns:a16="http://schemas.microsoft.com/office/drawing/2014/main" id="{5ACEFD0B-36DF-6943-A20C-4880116546D9}"/>
              </a:ext>
            </a:extLst>
          </p:cNvPr>
          <p:cNvSpPr>
            <a:spLocks noGrp="1"/>
          </p:cNvSpPr>
          <p:nvPr>
            <p:ph type="dt" sz="half" idx="2"/>
          </p:nvPr>
        </p:nvSpPr>
        <p:spPr/>
        <p:txBody>
          <a:bodyPr/>
          <a:lstStyle/>
          <a:p>
            <a:r>
              <a:rPr lang="de-DE"/>
              <a:t>Decision Foundations</a:t>
            </a:r>
            <a:endParaRPr lang="de-DE" dirty="0"/>
          </a:p>
        </p:txBody>
      </p:sp>
      <p:sp>
        <p:nvSpPr>
          <p:cNvPr id="366598" name="Footer Placeholder 366597">
            <a:extLst>
              <a:ext uri="{FF2B5EF4-FFF2-40B4-BE49-F238E27FC236}">
                <a16:creationId xmlns:a16="http://schemas.microsoft.com/office/drawing/2014/main" id="{2B5E2B98-F54F-F98C-8E54-932891E8A291}"/>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6C51E172-DA7F-F449-A2A2-B89E38834927}"/>
              </a:ext>
            </a:extLst>
          </p:cNvPr>
          <p:cNvSpPr>
            <a:spLocks noGrp="1"/>
          </p:cNvSpPr>
          <p:nvPr>
            <p:ph type="sldNum" sz="quarter" idx="4"/>
          </p:nvPr>
        </p:nvSpPr>
        <p:spPr/>
        <p:txBody>
          <a:bodyPr/>
          <a:lstStyle/>
          <a:p>
            <a:fld id="{67C9959E-8E6B-B04C-9955-EA096F41CA7A}" type="slidenum">
              <a:rPr lang="en-GB" smtClean="0"/>
              <a:t>25</a:t>
            </a:fld>
            <a:endParaRPr lang="en-GB"/>
          </a:p>
        </p:txBody>
      </p:sp>
      <p:grpSp>
        <p:nvGrpSpPr>
          <p:cNvPr id="34" name="Group 33">
            <a:extLst>
              <a:ext uri="{FF2B5EF4-FFF2-40B4-BE49-F238E27FC236}">
                <a16:creationId xmlns:a16="http://schemas.microsoft.com/office/drawing/2014/main" id="{8FF92DA5-6650-6156-5B98-DD24AF272F43}"/>
              </a:ext>
            </a:extLst>
          </p:cNvPr>
          <p:cNvGrpSpPr/>
          <p:nvPr/>
        </p:nvGrpSpPr>
        <p:grpSpPr>
          <a:xfrm>
            <a:off x="9591315" y="1665066"/>
            <a:ext cx="2042317" cy="1398002"/>
            <a:chOff x="8309267" y="2163125"/>
            <a:chExt cx="2042317" cy="1398002"/>
          </a:xfrm>
        </p:grpSpPr>
        <p:sp>
          <p:nvSpPr>
            <p:cNvPr id="35" name="Rectangle 34">
              <a:extLst>
                <a:ext uri="{FF2B5EF4-FFF2-40B4-BE49-F238E27FC236}">
                  <a16:creationId xmlns:a16="http://schemas.microsoft.com/office/drawing/2014/main" id="{5417E01A-CFC2-25DF-14D1-B604FD93A55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36" name="Up Arrow 35">
              <a:extLst>
                <a:ext uri="{FF2B5EF4-FFF2-40B4-BE49-F238E27FC236}">
                  <a16:creationId xmlns:a16="http://schemas.microsoft.com/office/drawing/2014/main" id="{F49E3286-DE2F-FAFE-6C18-D580CD6385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Left-right Arrow 36">
              <a:extLst>
                <a:ext uri="{FF2B5EF4-FFF2-40B4-BE49-F238E27FC236}">
                  <a16:creationId xmlns:a16="http://schemas.microsoft.com/office/drawing/2014/main" id="{62E91AED-BDAA-DA20-BF89-39369E416D13}"/>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E9DC556-8439-71FA-96C4-7D18203F713E}"/>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38" name="TextBox 37">
                  <a:extLst>
                    <a:ext uri="{FF2B5EF4-FFF2-40B4-BE49-F238E27FC236}">
                      <a16:creationId xmlns:a16="http://schemas.microsoft.com/office/drawing/2014/main" id="{5E9DC556-8439-71FA-96C4-7D18203F713E}"/>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9D6AB0A-A69C-07DE-05E7-3279220F3485}"/>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9" name="TextBox 38">
                  <a:extLst>
                    <a:ext uri="{FF2B5EF4-FFF2-40B4-BE49-F238E27FC236}">
                      <a16:creationId xmlns:a16="http://schemas.microsoft.com/office/drawing/2014/main" id="{99D6AB0A-A69C-07DE-05E7-3279220F3485}"/>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4185AB5-15A8-BD68-F759-CB917060B213}"/>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40" name="TextBox 39">
                  <a:extLst>
                    <a:ext uri="{FF2B5EF4-FFF2-40B4-BE49-F238E27FC236}">
                      <a16:creationId xmlns:a16="http://schemas.microsoft.com/office/drawing/2014/main" id="{A4185AB5-15A8-BD68-F759-CB917060B213}"/>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41" name="Group 40">
            <a:extLst>
              <a:ext uri="{FF2B5EF4-FFF2-40B4-BE49-F238E27FC236}">
                <a16:creationId xmlns:a16="http://schemas.microsoft.com/office/drawing/2014/main" id="{D4CBC683-98D2-0227-2538-6E1699585983}"/>
              </a:ext>
            </a:extLst>
          </p:cNvPr>
          <p:cNvGrpSpPr/>
          <p:nvPr/>
        </p:nvGrpSpPr>
        <p:grpSpPr>
          <a:xfrm>
            <a:off x="9025269" y="3719175"/>
            <a:ext cx="2806408" cy="2185072"/>
            <a:chOff x="542038" y="4165280"/>
            <a:chExt cx="2806408" cy="2185072"/>
          </a:xfrm>
        </p:grpSpPr>
        <p:grpSp>
          <p:nvGrpSpPr>
            <p:cNvPr id="42" name="Group 3">
              <a:extLst>
                <a:ext uri="{FF2B5EF4-FFF2-40B4-BE49-F238E27FC236}">
                  <a16:creationId xmlns:a16="http://schemas.microsoft.com/office/drawing/2014/main" id="{7517FFBB-2EF2-F666-7651-D91B0A50DD1D}"/>
                </a:ext>
              </a:extLst>
            </p:cNvPr>
            <p:cNvGrpSpPr>
              <a:grpSpLocks/>
            </p:cNvGrpSpPr>
            <p:nvPr/>
          </p:nvGrpSpPr>
          <p:grpSpPr bwMode="auto">
            <a:xfrm>
              <a:off x="910045" y="4165283"/>
              <a:ext cx="2438400" cy="1828800"/>
              <a:chOff x="960" y="1152"/>
              <a:chExt cx="1536" cy="1152"/>
            </a:xfrm>
          </p:grpSpPr>
          <p:sp>
            <p:nvSpPr>
              <p:cNvPr id="54" name="Rectangle 4">
                <a:extLst>
                  <a:ext uri="{FF2B5EF4-FFF2-40B4-BE49-F238E27FC236}">
                    <a16:creationId xmlns:a16="http://schemas.microsoft.com/office/drawing/2014/main" id="{8CC73F6C-0D80-FE12-F917-988CBB1E69B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5" name="Line 5">
                <a:extLst>
                  <a:ext uri="{FF2B5EF4-FFF2-40B4-BE49-F238E27FC236}">
                    <a16:creationId xmlns:a16="http://schemas.microsoft.com/office/drawing/2014/main" id="{DA1CE0A5-01BB-A67D-54BB-C812DD0AD29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6" name="Line 6">
                <a:extLst>
                  <a:ext uri="{FF2B5EF4-FFF2-40B4-BE49-F238E27FC236}">
                    <a16:creationId xmlns:a16="http://schemas.microsoft.com/office/drawing/2014/main" id="{023295EE-0B0B-BB00-B8E4-70DE004AFF8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7" name="Line 7">
                <a:extLst>
                  <a:ext uri="{FF2B5EF4-FFF2-40B4-BE49-F238E27FC236}">
                    <a16:creationId xmlns:a16="http://schemas.microsoft.com/office/drawing/2014/main" id="{19166981-CFC1-8424-A20C-450CFB6FC2C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8" name="Line 8">
                <a:extLst>
                  <a:ext uri="{FF2B5EF4-FFF2-40B4-BE49-F238E27FC236}">
                    <a16:creationId xmlns:a16="http://schemas.microsoft.com/office/drawing/2014/main" id="{77942438-FC7D-55B6-0352-B5D25D90762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9" name="Line 9">
                <a:extLst>
                  <a:ext uri="{FF2B5EF4-FFF2-40B4-BE49-F238E27FC236}">
                    <a16:creationId xmlns:a16="http://schemas.microsoft.com/office/drawing/2014/main" id="{55670147-654F-BBF4-9B13-69E0F956DEF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Rectangle 10">
                <a:extLst>
                  <a:ext uri="{FF2B5EF4-FFF2-40B4-BE49-F238E27FC236}">
                    <a16:creationId xmlns:a16="http://schemas.microsoft.com/office/drawing/2014/main" id="{24AA56BE-FBFD-2CC6-549A-7C3625A898E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43" name="Freeform 11">
              <a:extLst>
                <a:ext uri="{FF2B5EF4-FFF2-40B4-BE49-F238E27FC236}">
                  <a16:creationId xmlns:a16="http://schemas.microsoft.com/office/drawing/2014/main" id="{992200E1-DBF8-38ED-67A0-797D3C7C9CF5}"/>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Rectangle 43">
              <a:extLst>
                <a:ext uri="{FF2B5EF4-FFF2-40B4-BE49-F238E27FC236}">
                  <a16:creationId xmlns:a16="http://schemas.microsoft.com/office/drawing/2014/main" id="{EDBDE68F-F53E-AED4-38E6-D5DBA056D7D5}"/>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47" name="Text Box 18">
              <a:extLst>
                <a:ext uri="{FF2B5EF4-FFF2-40B4-BE49-F238E27FC236}">
                  <a16:creationId xmlns:a16="http://schemas.microsoft.com/office/drawing/2014/main" id="{E526299A-7388-B6B4-8932-BBD5C804ECE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8" name="Text Box 19">
              <a:extLst>
                <a:ext uri="{FF2B5EF4-FFF2-40B4-BE49-F238E27FC236}">
                  <a16:creationId xmlns:a16="http://schemas.microsoft.com/office/drawing/2014/main" id="{8F3892B4-B0DF-B13C-4AB5-62D9EC00C2A6}"/>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9" name="Text Box 20">
              <a:extLst>
                <a:ext uri="{FF2B5EF4-FFF2-40B4-BE49-F238E27FC236}">
                  <a16:creationId xmlns:a16="http://schemas.microsoft.com/office/drawing/2014/main" id="{BC78A854-B690-E1EA-1DB6-56F0622991D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50" name="Text Box 21">
              <a:extLst>
                <a:ext uri="{FF2B5EF4-FFF2-40B4-BE49-F238E27FC236}">
                  <a16:creationId xmlns:a16="http://schemas.microsoft.com/office/drawing/2014/main" id="{EDF10FA4-C3E0-E0E9-C069-2983C8A3653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51" name="Text Box 22">
              <a:extLst>
                <a:ext uri="{FF2B5EF4-FFF2-40B4-BE49-F238E27FC236}">
                  <a16:creationId xmlns:a16="http://schemas.microsoft.com/office/drawing/2014/main" id="{8BD745B8-86CE-5966-9109-F05F1C48B1C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52" name="Text Box 23">
              <a:extLst>
                <a:ext uri="{FF2B5EF4-FFF2-40B4-BE49-F238E27FC236}">
                  <a16:creationId xmlns:a16="http://schemas.microsoft.com/office/drawing/2014/main" id="{E863B055-2408-A165-2E26-BA627E5297BC}"/>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3" name="Text Box 24">
              <a:extLst>
                <a:ext uri="{FF2B5EF4-FFF2-40B4-BE49-F238E27FC236}">
                  <a16:creationId xmlns:a16="http://schemas.microsoft.com/office/drawing/2014/main" id="{D5B94933-5E8C-2C39-1632-A1D2D9AA5A5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sp>
        <p:nvSpPr>
          <p:cNvPr id="366597" name="Text Box 21">
            <a:extLst>
              <a:ext uri="{FF2B5EF4-FFF2-40B4-BE49-F238E27FC236}">
                <a16:creationId xmlns:a16="http://schemas.microsoft.com/office/drawing/2014/main" id="{3CE0B341-B3EF-8FD1-2977-2A3F80F7A1E9}"/>
              </a:ext>
            </a:extLst>
          </p:cNvPr>
          <p:cNvSpPr txBox="1">
            <a:spLocks noChangeArrowheads="1"/>
          </p:cNvSpPr>
          <p:nvPr/>
        </p:nvSpPr>
        <p:spPr bwMode="auto">
          <a:xfrm>
            <a:off x="6148221" y="386929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Tree>
    <p:extLst>
      <p:ext uri="{BB962C8B-B14F-4D97-AF65-F5344CB8AC3E}">
        <p14:creationId xmlns:p14="http://schemas.microsoft.com/office/powerpoint/2010/main" val="167235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is executed</a:t>
            </a:r>
          </a:p>
        </p:txBody>
      </p:sp>
      <p:sp>
        <p:nvSpPr>
          <p:cNvPr id="4" name="Date Placeholder 3">
            <a:extLst>
              <a:ext uri="{FF2B5EF4-FFF2-40B4-BE49-F238E27FC236}">
                <a16:creationId xmlns:a16="http://schemas.microsoft.com/office/drawing/2014/main" id="{900E88F5-8470-6C47-8D8D-E3CE747A9BC1}"/>
              </a:ext>
            </a:extLst>
          </p:cNvPr>
          <p:cNvSpPr>
            <a:spLocks noGrp="1"/>
          </p:cNvSpPr>
          <p:nvPr>
            <p:ph type="dt" sz="half" idx="2"/>
          </p:nvPr>
        </p:nvSpPr>
        <p:spPr/>
        <p:txBody>
          <a:bodyPr/>
          <a:lstStyle/>
          <a:p>
            <a:r>
              <a:rPr lang="de-DE"/>
              <a:t>Decision Foundations</a:t>
            </a:r>
            <a:endParaRPr lang="de-DE" dirty="0"/>
          </a:p>
        </p:txBody>
      </p:sp>
      <p:sp>
        <p:nvSpPr>
          <p:cNvPr id="366608" name="Footer Placeholder 366607">
            <a:extLst>
              <a:ext uri="{FF2B5EF4-FFF2-40B4-BE49-F238E27FC236}">
                <a16:creationId xmlns:a16="http://schemas.microsoft.com/office/drawing/2014/main" id="{405A6E9E-47AC-4C18-B34D-FD9C697A289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F7C8150-3425-0B4C-9336-776EA434B616}"/>
              </a:ext>
            </a:extLst>
          </p:cNvPr>
          <p:cNvSpPr>
            <a:spLocks noGrp="1"/>
          </p:cNvSpPr>
          <p:nvPr>
            <p:ph type="sldNum" sz="quarter" idx="4"/>
          </p:nvPr>
        </p:nvSpPr>
        <p:spPr/>
        <p:txBody>
          <a:bodyPr/>
          <a:lstStyle/>
          <a:p>
            <a:fld id="{67C9959E-8E6B-B04C-9955-EA096F41CA7A}" type="slidenum">
              <a:rPr lang="en-GB" smtClean="0"/>
              <a:t>26</a:t>
            </a:fld>
            <a:endParaRPr lang="en-GB"/>
          </a:p>
        </p:txBody>
      </p:sp>
      <p:grpSp>
        <p:nvGrpSpPr>
          <p:cNvPr id="6" name="Group 5">
            <a:extLst>
              <a:ext uri="{FF2B5EF4-FFF2-40B4-BE49-F238E27FC236}">
                <a16:creationId xmlns:a16="http://schemas.microsoft.com/office/drawing/2014/main" id="{02564CE8-0315-A847-8BE4-837AE35C6F2B}"/>
              </a:ext>
            </a:extLst>
          </p:cNvPr>
          <p:cNvGrpSpPr/>
          <p:nvPr/>
        </p:nvGrpSpPr>
        <p:grpSpPr>
          <a:xfrm>
            <a:off x="9025269" y="3720842"/>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5" name="Text Box 18">
              <a:extLst>
                <a:ext uri="{FF2B5EF4-FFF2-40B4-BE49-F238E27FC236}">
                  <a16:creationId xmlns:a16="http://schemas.microsoft.com/office/drawing/2014/main" id="{EE942A37-D888-3445-BB1F-3252E21FE62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6" name="Text Box 19">
              <a:extLst>
                <a:ext uri="{FF2B5EF4-FFF2-40B4-BE49-F238E27FC236}">
                  <a16:creationId xmlns:a16="http://schemas.microsoft.com/office/drawing/2014/main" id="{9077DE5A-6ADF-A543-99B8-E907A62BC15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7" name="Text Box 20">
              <a:extLst>
                <a:ext uri="{FF2B5EF4-FFF2-40B4-BE49-F238E27FC236}">
                  <a16:creationId xmlns:a16="http://schemas.microsoft.com/office/drawing/2014/main" id="{8C7168D6-D980-6243-ACF8-2368C34425A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8" name="Text Box 21">
              <a:extLst>
                <a:ext uri="{FF2B5EF4-FFF2-40B4-BE49-F238E27FC236}">
                  <a16:creationId xmlns:a16="http://schemas.microsoft.com/office/drawing/2014/main" id="{927F9269-B90D-8B4C-9B66-E12E8C832C3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9" name="Text Box 22">
              <a:extLst>
                <a:ext uri="{FF2B5EF4-FFF2-40B4-BE49-F238E27FC236}">
                  <a16:creationId xmlns:a16="http://schemas.microsoft.com/office/drawing/2014/main" id="{B721E485-B8B8-A64B-9E52-07D00D2ECD74}"/>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0" name="Text Box 23">
              <a:extLst>
                <a:ext uri="{FF2B5EF4-FFF2-40B4-BE49-F238E27FC236}">
                  <a16:creationId xmlns:a16="http://schemas.microsoft.com/office/drawing/2014/main" id="{D7432949-DB18-2744-8C43-C21431563C5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1" name="Text Box 24">
              <a:extLst>
                <a:ext uri="{FF2B5EF4-FFF2-40B4-BE49-F238E27FC236}">
                  <a16:creationId xmlns:a16="http://schemas.microsoft.com/office/drawing/2014/main" id="{C877F8D8-7BAC-434F-BF62-C3D0463BC9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grpSp>
        <p:nvGrpSpPr>
          <p:cNvPr id="7" name="Group 6">
            <a:extLst>
              <a:ext uri="{FF2B5EF4-FFF2-40B4-BE49-F238E27FC236}">
                <a16:creationId xmlns:a16="http://schemas.microsoft.com/office/drawing/2014/main" id="{3E89854E-1001-D287-DB2C-462BF7EC2686}"/>
              </a:ext>
            </a:extLst>
          </p:cNvPr>
          <p:cNvGrpSpPr/>
          <p:nvPr/>
        </p:nvGrpSpPr>
        <p:grpSpPr>
          <a:xfrm>
            <a:off x="9591315" y="1665066"/>
            <a:ext cx="2042317" cy="1398002"/>
            <a:chOff x="8309267" y="2163125"/>
            <a:chExt cx="2042317" cy="1398002"/>
          </a:xfrm>
        </p:grpSpPr>
        <p:sp>
          <p:nvSpPr>
            <p:cNvPr id="8" name="Rectangle 7">
              <a:extLst>
                <a:ext uri="{FF2B5EF4-FFF2-40B4-BE49-F238E27FC236}">
                  <a16:creationId xmlns:a16="http://schemas.microsoft.com/office/drawing/2014/main" id="{1C8AD2B6-E2BB-00E9-3EA7-DEC5454D6A8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7E98212D-CD5A-CB7F-0173-E93FA00220B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28406566-6589-4B8F-5C0A-6D3203167C0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005236E-EE75-1F00-8B1A-6D375CB23BB1}"/>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3005236E-EE75-1F00-8B1A-6D375CB23BB1}"/>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A16AB0-E10E-9B74-A29D-CE6201BC9EB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DFA16AB0-E10E-9B74-A29D-CE6201BC9EB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F62F43-BAFC-7336-5367-87ECFE9680A2}"/>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5AF62F43-BAFC-7336-5367-87ECFE9680A2}"/>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15" name="Group 14">
            <a:extLst>
              <a:ext uri="{FF2B5EF4-FFF2-40B4-BE49-F238E27FC236}">
                <a16:creationId xmlns:a16="http://schemas.microsoft.com/office/drawing/2014/main" id="{38318B82-8CE4-5F75-7069-8DB0EB708D20}"/>
              </a:ext>
            </a:extLst>
          </p:cNvPr>
          <p:cNvGrpSpPr/>
          <p:nvPr/>
        </p:nvGrpSpPr>
        <p:grpSpPr>
          <a:xfrm>
            <a:off x="9025269" y="3719175"/>
            <a:ext cx="2806408" cy="2185072"/>
            <a:chOff x="542038" y="4165280"/>
            <a:chExt cx="2806408" cy="2185072"/>
          </a:xfrm>
        </p:grpSpPr>
        <p:grpSp>
          <p:nvGrpSpPr>
            <p:cNvPr id="32" name="Group 3">
              <a:extLst>
                <a:ext uri="{FF2B5EF4-FFF2-40B4-BE49-F238E27FC236}">
                  <a16:creationId xmlns:a16="http://schemas.microsoft.com/office/drawing/2014/main" id="{623D8647-B3E5-B23C-76C0-9E9932A98ABC}"/>
                </a:ext>
              </a:extLst>
            </p:cNvPr>
            <p:cNvGrpSpPr>
              <a:grpSpLocks/>
            </p:cNvGrpSpPr>
            <p:nvPr/>
          </p:nvGrpSpPr>
          <p:grpSpPr bwMode="auto">
            <a:xfrm>
              <a:off x="910045" y="4165283"/>
              <a:ext cx="2438400" cy="1828800"/>
              <a:chOff x="960" y="1152"/>
              <a:chExt cx="1536" cy="1152"/>
            </a:xfrm>
          </p:grpSpPr>
          <p:sp>
            <p:nvSpPr>
              <p:cNvPr id="48" name="Rectangle 4">
                <a:extLst>
                  <a:ext uri="{FF2B5EF4-FFF2-40B4-BE49-F238E27FC236}">
                    <a16:creationId xmlns:a16="http://schemas.microsoft.com/office/drawing/2014/main" id="{5372D126-0934-E248-2A6C-780A209A1E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9" name="Line 5">
                <a:extLst>
                  <a:ext uri="{FF2B5EF4-FFF2-40B4-BE49-F238E27FC236}">
                    <a16:creationId xmlns:a16="http://schemas.microsoft.com/office/drawing/2014/main" id="{2E70449B-2243-BD4D-A754-D33D0ACBCB2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0" name="Line 6">
                <a:extLst>
                  <a:ext uri="{FF2B5EF4-FFF2-40B4-BE49-F238E27FC236}">
                    <a16:creationId xmlns:a16="http://schemas.microsoft.com/office/drawing/2014/main" id="{2190F373-705C-DF7B-5903-E1A29207DC6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1" name="Line 7">
                <a:extLst>
                  <a:ext uri="{FF2B5EF4-FFF2-40B4-BE49-F238E27FC236}">
                    <a16:creationId xmlns:a16="http://schemas.microsoft.com/office/drawing/2014/main" id="{86590098-031A-275D-1B9A-5687CB203C8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2" name="Line 8">
                <a:extLst>
                  <a:ext uri="{FF2B5EF4-FFF2-40B4-BE49-F238E27FC236}">
                    <a16:creationId xmlns:a16="http://schemas.microsoft.com/office/drawing/2014/main" id="{A62E76EA-E5E9-5776-9D94-88BCC46B106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3" name="Line 9">
                <a:extLst>
                  <a:ext uri="{FF2B5EF4-FFF2-40B4-BE49-F238E27FC236}">
                    <a16:creationId xmlns:a16="http://schemas.microsoft.com/office/drawing/2014/main" id="{F86689CA-CBE2-0610-0808-71A4A231EEB8}"/>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4" name="Rectangle 10">
                <a:extLst>
                  <a:ext uri="{FF2B5EF4-FFF2-40B4-BE49-F238E27FC236}">
                    <a16:creationId xmlns:a16="http://schemas.microsoft.com/office/drawing/2014/main" id="{B8FCBC24-81D0-6FDB-9396-2A1C4DEBFB9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34" name="Freeform 11">
              <a:extLst>
                <a:ext uri="{FF2B5EF4-FFF2-40B4-BE49-F238E27FC236}">
                  <a16:creationId xmlns:a16="http://schemas.microsoft.com/office/drawing/2014/main" id="{C4A75406-BD93-17D0-F784-13CE3554D0A8}"/>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5" name="Rectangle 34">
              <a:extLst>
                <a:ext uri="{FF2B5EF4-FFF2-40B4-BE49-F238E27FC236}">
                  <a16:creationId xmlns:a16="http://schemas.microsoft.com/office/drawing/2014/main" id="{9CC363C3-523C-245A-1579-C244B4210DD0}"/>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36" name="Freeform 11">
              <a:extLst>
                <a:ext uri="{FF2B5EF4-FFF2-40B4-BE49-F238E27FC236}">
                  <a16:creationId xmlns:a16="http://schemas.microsoft.com/office/drawing/2014/main" id="{1910C41C-2519-F7D4-A1CD-3FD91947365D}"/>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37" name="Freeform 11">
              <a:extLst>
                <a:ext uri="{FF2B5EF4-FFF2-40B4-BE49-F238E27FC236}">
                  <a16:creationId xmlns:a16="http://schemas.microsoft.com/office/drawing/2014/main" id="{AACE8457-999F-68C5-A9EC-627B4CD63F0C}"/>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1" name="Text Box 18">
              <a:extLst>
                <a:ext uri="{FF2B5EF4-FFF2-40B4-BE49-F238E27FC236}">
                  <a16:creationId xmlns:a16="http://schemas.microsoft.com/office/drawing/2014/main" id="{41CD9C51-9BE3-E20A-D5CD-E3CB4F93FCC8}"/>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2" name="Text Box 19">
              <a:extLst>
                <a:ext uri="{FF2B5EF4-FFF2-40B4-BE49-F238E27FC236}">
                  <a16:creationId xmlns:a16="http://schemas.microsoft.com/office/drawing/2014/main" id="{262FDE32-312B-EF9A-1679-10209B86A07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3" name="Text Box 20">
              <a:extLst>
                <a:ext uri="{FF2B5EF4-FFF2-40B4-BE49-F238E27FC236}">
                  <a16:creationId xmlns:a16="http://schemas.microsoft.com/office/drawing/2014/main" id="{05844F78-6B9F-39EC-6BD1-1567E39903FE}"/>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44" name="Text Box 21">
              <a:extLst>
                <a:ext uri="{FF2B5EF4-FFF2-40B4-BE49-F238E27FC236}">
                  <a16:creationId xmlns:a16="http://schemas.microsoft.com/office/drawing/2014/main" id="{CF519E6E-75CF-01A0-3B90-BFB949C1D65F}"/>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45" name="Text Box 22">
              <a:extLst>
                <a:ext uri="{FF2B5EF4-FFF2-40B4-BE49-F238E27FC236}">
                  <a16:creationId xmlns:a16="http://schemas.microsoft.com/office/drawing/2014/main" id="{1F62136E-BB2D-A084-CE12-2E65FBBEB73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6" name="Text Box 23">
              <a:extLst>
                <a:ext uri="{FF2B5EF4-FFF2-40B4-BE49-F238E27FC236}">
                  <a16:creationId xmlns:a16="http://schemas.microsoft.com/office/drawing/2014/main" id="{B308EB26-ED05-64E7-882E-18DCA1CFDEF4}"/>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7" name="Text Box 24">
              <a:extLst>
                <a:ext uri="{FF2B5EF4-FFF2-40B4-BE49-F238E27FC236}">
                  <a16:creationId xmlns:a16="http://schemas.microsoft.com/office/drawing/2014/main" id="{43192B05-8B82-8678-BEEB-999472DBA61E}"/>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55" name="Group 54">
            <a:extLst>
              <a:ext uri="{FF2B5EF4-FFF2-40B4-BE49-F238E27FC236}">
                <a16:creationId xmlns:a16="http://schemas.microsoft.com/office/drawing/2014/main" id="{AA838EE1-A536-9275-411B-1283E660295C}"/>
              </a:ext>
            </a:extLst>
          </p:cNvPr>
          <p:cNvGrpSpPr/>
          <p:nvPr/>
        </p:nvGrpSpPr>
        <p:grpSpPr>
          <a:xfrm>
            <a:off x="5338006" y="3869290"/>
            <a:ext cx="2189567" cy="1176526"/>
            <a:chOff x="5191124" y="3936144"/>
            <a:chExt cx="2189567" cy="1176526"/>
          </a:xfrm>
        </p:grpSpPr>
        <p:sp>
          <p:nvSpPr>
            <p:cNvPr id="56" name="Text Box 26">
              <a:extLst>
                <a:ext uri="{FF2B5EF4-FFF2-40B4-BE49-F238E27FC236}">
                  <a16:creationId xmlns:a16="http://schemas.microsoft.com/office/drawing/2014/main" id="{E6A4065C-9ECB-332E-65B9-EC71C649D097}"/>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57" name="Text Box 27">
              <a:extLst>
                <a:ext uri="{FF2B5EF4-FFF2-40B4-BE49-F238E27FC236}">
                  <a16:creationId xmlns:a16="http://schemas.microsoft.com/office/drawing/2014/main" id="{412E4EF5-4CB7-65BB-6C55-57C00796699C}"/>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58" name="Text Box 28">
              <a:extLst>
                <a:ext uri="{FF2B5EF4-FFF2-40B4-BE49-F238E27FC236}">
                  <a16:creationId xmlns:a16="http://schemas.microsoft.com/office/drawing/2014/main" id="{EDD411DB-35C6-3A99-BEFA-15E8F7E238B0}"/>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59" name="Line 29">
              <a:extLst>
                <a:ext uri="{FF2B5EF4-FFF2-40B4-BE49-F238E27FC236}">
                  <a16:creationId xmlns:a16="http://schemas.microsoft.com/office/drawing/2014/main" id="{ED135822-A55A-08CE-EFEE-45158EF25656}"/>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30">
              <a:extLst>
                <a:ext uri="{FF2B5EF4-FFF2-40B4-BE49-F238E27FC236}">
                  <a16:creationId xmlns:a16="http://schemas.microsoft.com/office/drawing/2014/main" id="{3633C564-CD54-727D-AE35-43AFEDC355D9}"/>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31">
              <a:extLst>
                <a:ext uri="{FF2B5EF4-FFF2-40B4-BE49-F238E27FC236}">
                  <a16:creationId xmlns:a16="http://schemas.microsoft.com/office/drawing/2014/main" id="{5189AB0B-0DED-3D66-75BA-2EFBCF70264E}"/>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1" name="Text Box 21">
              <a:extLst>
                <a:ext uri="{FF2B5EF4-FFF2-40B4-BE49-F238E27FC236}">
                  <a16:creationId xmlns:a16="http://schemas.microsoft.com/office/drawing/2014/main" id="{7856F923-1F46-6EBF-A778-E5267A497872}"/>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grpSp>
    </p:spTree>
    <p:extLst>
      <p:ext uri="{BB962C8B-B14F-4D97-AF65-F5344CB8AC3E}">
        <p14:creationId xmlns:p14="http://schemas.microsoft.com/office/powerpoint/2010/main" val="324016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p:txBody>
      </p:sp>
      <p:sp>
        <p:nvSpPr>
          <p:cNvPr id="4" name="Date Placeholder 3">
            <a:extLst>
              <a:ext uri="{FF2B5EF4-FFF2-40B4-BE49-F238E27FC236}">
                <a16:creationId xmlns:a16="http://schemas.microsoft.com/office/drawing/2014/main" id="{5A901F57-D57D-E84F-AA5B-D9B6E7FD282F}"/>
              </a:ext>
            </a:extLst>
          </p:cNvPr>
          <p:cNvSpPr>
            <a:spLocks noGrp="1"/>
          </p:cNvSpPr>
          <p:nvPr>
            <p:ph type="dt" sz="half" idx="2"/>
          </p:nvPr>
        </p:nvSpPr>
        <p:spPr/>
        <p:txBody>
          <a:bodyPr/>
          <a:lstStyle/>
          <a:p>
            <a:r>
              <a:rPr lang="de-DE"/>
              <a:t>Decision Foundations</a:t>
            </a:r>
            <a:endParaRPr lang="de-DE" dirty="0"/>
          </a:p>
        </p:txBody>
      </p:sp>
      <p:sp>
        <p:nvSpPr>
          <p:cNvPr id="15" name="Footer Placeholder 14">
            <a:extLst>
              <a:ext uri="{FF2B5EF4-FFF2-40B4-BE49-F238E27FC236}">
                <a16:creationId xmlns:a16="http://schemas.microsoft.com/office/drawing/2014/main" id="{3FC20F66-93ED-9BEE-E44B-9CD8173D2982}"/>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874BB0E-B994-1443-9698-DF6F5ADF8E50}"/>
              </a:ext>
            </a:extLst>
          </p:cNvPr>
          <p:cNvSpPr>
            <a:spLocks noGrp="1"/>
          </p:cNvSpPr>
          <p:nvPr>
            <p:ph type="sldNum" sz="quarter" idx="4"/>
          </p:nvPr>
        </p:nvSpPr>
        <p:spPr/>
        <p:txBody>
          <a:bodyPr/>
          <a:lstStyle/>
          <a:p>
            <a:fld id="{67C9959E-8E6B-B04C-9955-EA096F41CA7A}" type="slidenum">
              <a:rPr lang="en-GB" smtClean="0"/>
              <a:t>27</a:t>
            </a:fld>
            <a:endParaRPr lang="en-GB"/>
          </a:p>
        </p:txBody>
      </p:sp>
      <p:grpSp>
        <p:nvGrpSpPr>
          <p:cNvPr id="6" name="Group 5">
            <a:extLst>
              <a:ext uri="{FF2B5EF4-FFF2-40B4-BE49-F238E27FC236}">
                <a16:creationId xmlns:a16="http://schemas.microsoft.com/office/drawing/2014/main" id="{C5F07AC2-45F5-AB46-9716-8E547CEC0455}"/>
              </a:ext>
            </a:extLst>
          </p:cNvPr>
          <p:cNvGrpSpPr/>
          <p:nvPr/>
        </p:nvGrpSpPr>
        <p:grpSpPr>
          <a:xfrm>
            <a:off x="9025269" y="3719175"/>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Text Box 18">
              <a:extLst>
                <a:ext uri="{FF2B5EF4-FFF2-40B4-BE49-F238E27FC236}">
                  <a16:creationId xmlns:a16="http://schemas.microsoft.com/office/drawing/2014/main" id="{685C399F-9F40-2E46-83D6-99F1AF55160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5" name="Text Box 19">
              <a:extLst>
                <a:ext uri="{FF2B5EF4-FFF2-40B4-BE49-F238E27FC236}">
                  <a16:creationId xmlns:a16="http://schemas.microsoft.com/office/drawing/2014/main" id="{64475A00-F09D-AE41-A0DA-AE4F495ED08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6" name="Text Box 20">
              <a:extLst>
                <a:ext uri="{FF2B5EF4-FFF2-40B4-BE49-F238E27FC236}">
                  <a16:creationId xmlns:a16="http://schemas.microsoft.com/office/drawing/2014/main" id="{A34E07B2-BEC2-434F-8ABD-0DFF58D213B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47" name="Text Box 21">
              <a:extLst>
                <a:ext uri="{FF2B5EF4-FFF2-40B4-BE49-F238E27FC236}">
                  <a16:creationId xmlns:a16="http://schemas.microsoft.com/office/drawing/2014/main" id="{D61C234E-8103-E943-BE4B-DF31C15B683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48" name="Text Box 22">
              <a:extLst>
                <a:ext uri="{FF2B5EF4-FFF2-40B4-BE49-F238E27FC236}">
                  <a16:creationId xmlns:a16="http://schemas.microsoft.com/office/drawing/2014/main" id="{4F155666-EB02-D44D-B3A2-F9B5E0208B0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9" name="Text Box 23">
              <a:extLst>
                <a:ext uri="{FF2B5EF4-FFF2-40B4-BE49-F238E27FC236}">
                  <a16:creationId xmlns:a16="http://schemas.microsoft.com/office/drawing/2014/main" id="{23511B73-4992-D842-A848-0CFEE29796D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0" name="Text Box 24">
              <a:extLst>
                <a:ext uri="{FF2B5EF4-FFF2-40B4-BE49-F238E27FC236}">
                  <a16:creationId xmlns:a16="http://schemas.microsoft.com/office/drawing/2014/main" id="{0BC04CFA-E576-2C43-A001-4701D1A4528E}"/>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5" name="Group 4">
            <a:extLst>
              <a:ext uri="{FF2B5EF4-FFF2-40B4-BE49-F238E27FC236}">
                <a16:creationId xmlns:a16="http://schemas.microsoft.com/office/drawing/2014/main" id="{793F6C20-36D1-664D-BBA8-C8747E2A3194}"/>
              </a:ext>
            </a:extLst>
          </p:cNvPr>
          <p:cNvGrpSpPr/>
          <p:nvPr/>
        </p:nvGrpSpPr>
        <p:grpSpPr>
          <a:xfrm>
            <a:off x="4204531" y="3869290"/>
            <a:ext cx="4475163" cy="2038526"/>
            <a:chOff x="4057649" y="3936144"/>
            <a:chExt cx="4475163"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1" name="Text Box 21">
              <a:extLst>
                <a:ext uri="{FF2B5EF4-FFF2-40B4-BE49-F238E27FC236}">
                  <a16:creationId xmlns:a16="http://schemas.microsoft.com/office/drawing/2014/main" id="{BECBB2A7-0364-554A-85FC-564D2DC11D4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grpSp>
        <p:nvGrpSpPr>
          <p:cNvPr id="7" name="Group 6">
            <a:extLst>
              <a:ext uri="{FF2B5EF4-FFF2-40B4-BE49-F238E27FC236}">
                <a16:creationId xmlns:a16="http://schemas.microsoft.com/office/drawing/2014/main" id="{C225D9A5-E171-9E60-CB3B-1109C93E6F00}"/>
              </a:ext>
            </a:extLst>
          </p:cNvPr>
          <p:cNvGrpSpPr/>
          <p:nvPr/>
        </p:nvGrpSpPr>
        <p:grpSpPr>
          <a:xfrm>
            <a:off x="9591315" y="1665066"/>
            <a:ext cx="2042317" cy="1398002"/>
            <a:chOff x="8309267" y="2163125"/>
            <a:chExt cx="2042317" cy="1398002"/>
          </a:xfrm>
        </p:grpSpPr>
        <p:sp>
          <p:nvSpPr>
            <p:cNvPr id="8" name="Rectangle 7">
              <a:extLst>
                <a:ext uri="{FF2B5EF4-FFF2-40B4-BE49-F238E27FC236}">
                  <a16:creationId xmlns:a16="http://schemas.microsoft.com/office/drawing/2014/main" id="{3D00DDF5-7185-331E-EF7E-34E45E8D69C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BE7DE575-FF6D-2C4B-C8E5-A6BEA7966BDF}"/>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7C5AFDE9-09B4-C304-F0B5-13B7DB1322E4}"/>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7E13F7-23E7-B3F3-7559-9DAA5490F2D0}"/>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627E13F7-23E7-B3F3-7559-9DAA5490F2D0}"/>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2003F16-C920-2D58-8946-5745C87EA2C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52003F16-C920-2D58-8946-5745C87EA2C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0C5EFFC-3719-26D9-5CC6-25CB8C75A149}"/>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00C5EFFC-3719-26D9-5CC6-25CB8C75A149}"/>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2091758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Histories</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a:p>
            <a:r>
              <a:rPr lang="en-US" dirty="0">
                <a:solidFill>
                  <a:schemeClr val="accent1"/>
                </a:solidFill>
              </a:rPr>
              <a:t>History</a:t>
            </a:r>
            <a:r>
              <a:rPr lang="en-US" dirty="0"/>
              <a:t>: sequence of states generated</a:t>
            </a:r>
            <a:br>
              <a:rPr lang="en-US" dirty="0"/>
            </a:br>
            <a:r>
              <a:rPr lang="en-US" dirty="0"/>
              <a:t>by sequence of actions</a:t>
            </a:r>
          </a:p>
          <a:p>
            <a:pPr lvl="1"/>
            <a:r>
              <a:rPr lang="en-US" dirty="0"/>
              <a:t>9 possible sequences with</a:t>
            </a:r>
            <a:br>
              <a:rPr lang="en-US" dirty="0"/>
            </a:br>
            <a:r>
              <a:rPr lang="en-US" dirty="0"/>
              <a:t>6 possible final states, only</a:t>
            </a:r>
            <a:br>
              <a:rPr lang="en-US" dirty="0"/>
            </a:br>
            <a:r>
              <a:rPr lang="en-US" dirty="0"/>
              <a:t>1 of which is a goal state</a:t>
            </a:r>
          </a:p>
        </p:txBody>
      </p:sp>
      <p:sp>
        <p:nvSpPr>
          <p:cNvPr id="5" name="Date Placeholder 4">
            <a:extLst>
              <a:ext uri="{FF2B5EF4-FFF2-40B4-BE49-F238E27FC236}">
                <a16:creationId xmlns:a16="http://schemas.microsoft.com/office/drawing/2014/main" id="{8905991A-3FD2-2D4C-9AF3-FD43B2A9BF5A}"/>
              </a:ext>
            </a:extLst>
          </p:cNvPr>
          <p:cNvSpPr>
            <a:spLocks noGrp="1"/>
          </p:cNvSpPr>
          <p:nvPr>
            <p:ph type="dt" sz="half" idx="2"/>
          </p:nvPr>
        </p:nvSpPr>
        <p:spPr/>
        <p:txBody>
          <a:bodyPr/>
          <a:lstStyle/>
          <a:p>
            <a:r>
              <a:rPr lang="de-DE"/>
              <a:t>Decision Foundations</a:t>
            </a:r>
            <a:endParaRPr lang="de-DE" dirty="0"/>
          </a:p>
        </p:txBody>
      </p:sp>
      <p:sp>
        <p:nvSpPr>
          <p:cNvPr id="366628" name="Footer Placeholder 366627">
            <a:extLst>
              <a:ext uri="{FF2B5EF4-FFF2-40B4-BE49-F238E27FC236}">
                <a16:creationId xmlns:a16="http://schemas.microsoft.com/office/drawing/2014/main" id="{7C29B562-8635-A30B-99C4-D541AB5416B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A881EE3-A7FE-9A40-A669-C4258CA1F882}"/>
              </a:ext>
            </a:extLst>
          </p:cNvPr>
          <p:cNvSpPr>
            <a:spLocks noGrp="1"/>
          </p:cNvSpPr>
          <p:nvPr>
            <p:ph type="sldNum" sz="quarter" idx="4"/>
          </p:nvPr>
        </p:nvSpPr>
        <p:spPr/>
        <p:txBody>
          <a:bodyPr/>
          <a:lstStyle/>
          <a:p>
            <a:fld id="{67C9959E-8E6B-B04C-9955-EA096F41CA7A}" type="slidenum">
              <a:rPr lang="en-GB" smtClean="0"/>
              <a:t>28</a:t>
            </a:fld>
            <a:endParaRPr lang="en-GB"/>
          </a:p>
        </p:txBody>
      </p:sp>
      <p:grpSp>
        <p:nvGrpSpPr>
          <p:cNvPr id="8" name="Group 7">
            <a:extLst>
              <a:ext uri="{FF2B5EF4-FFF2-40B4-BE49-F238E27FC236}">
                <a16:creationId xmlns:a16="http://schemas.microsoft.com/office/drawing/2014/main" id="{4B505AD7-F997-B2B6-586E-037FBA51B34C}"/>
              </a:ext>
            </a:extLst>
          </p:cNvPr>
          <p:cNvGrpSpPr/>
          <p:nvPr/>
        </p:nvGrpSpPr>
        <p:grpSpPr>
          <a:xfrm>
            <a:off x="9591315" y="1665066"/>
            <a:ext cx="2042317" cy="1398002"/>
            <a:chOff x="8309267" y="2163125"/>
            <a:chExt cx="2042317" cy="1398002"/>
          </a:xfrm>
        </p:grpSpPr>
        <p:sp>
          <p:nvSpPr>
            <p:cNvPr id="9" name="Rectangle 8">
              <a:extLst>
                <a:ext uri="{FF2B5EF4-FFF2-40B4-BE49-F238E27FC236}">
                  <a16:creationId xmlns:a16="http://schemas.microsoft.com/office/drawing/2014/main" id="{46547DFF-DEB9-C7EF-4F36-0CD03194BE28}"/>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0" name="Up Arrow 9">
              <a:extLst>
                <a:ext uri="{FF2B5EF4-FFF2-40B4-BE49-F238E27FC236}">
                  <a16:creationId xmlns:a16="http://schemas.microsoft.com/office/drawing/2014/main" id="{26CB2D52-7652-C32D-E9E0-A743F476D55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Left-right Arrow 10">
              <a:extLst>
                <a:ext uri="{FF2B5EF4-FFF2-40B4-BE49-F238E27FC236}">
                  <a16:creationId xmlns:a16="http://schemas.microsoft.com/office/drawing/2014/main" id="{60FE2177-4455-52DA-C076-23B014C46D6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0AAA2CB-A496-AD31-E29F-B1B863DD9334}"/>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2" name="TextBox 11">
                  <a:extLst>
                    <a:ext uri="{FF2B5EF4-FFF2-40B4-BE49-F238E27FC236}">
                      <a16:creationId xmlns:a16="http://schemas.microsoft.com/office/drawing/2014/main" id="{B0AAA2CB-A496-AD31-E29F-B1B863DD9334}"/>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0A0A0A-6468-312B-29B1-D40BF7D9CA40}"/>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EC0A0A0A-6468-312B-29B1-D40BF7D9CA40}"/>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3741673-B8B1-3D3A-BF72-1444C06AA30C}"/>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5" name="TextBox 14">
                  <a:extLst>
                    <a:ext uri="{FF2B5EF4-FFF2-40B4-BE49-F238E27FC236}">
                      <a16:creationId xmlns:a16="http://schemas.microsoft.com/office/drawing/2014/main" id="{03741673-B8B1-3D3A-BF72-1444C06AA30C}"/>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grpSp>
        <p:nvGrpSpPr>
          <p:cNvPr id="19" name="Group 18">
            <a:extLst>
              <a:ext uri="{FF2B5EF4-FFF2-40B4-BE49-F238E27FC236}">
                <a16:creationId xmlns:a16="http://schemas.microsoft.com/office/drawing/2014/main" id="{9E866925-EF7C-0DA8-A2E7-5147664C4D9E}"/>
              </a:ext>
            </a:extLst>
          </p:cNvPr>
          <p:cNvGrpSpPr/>
          <p:nvPr/>
        </p:nvGrpSpPr>
        <p:grpSpPr>
          <a:xfrm>
            <a:off x="9025269" y="3719175"/>
            <a:ext cx="2806408" cy="2185072"/>
            <a:chOff x="542038" y="4165280"/>
            <a:chExt cx="2806408" cy="2185072"/>
          </a:xfrm>
        </p:grpSpPr>
        <p:grpSp>
          <p:nvGrpSpPr>
            <p:cNvPr id="51" name="Group 3">
              <a:extLst>
                <a:ext uri="{FF2B5EF4-FFF2-40B4-BE49-F238E27FC236}">
                  <a16:creationId xmlns:a16="http://schemas.microsoft.com/office/drawing/2014/main" id="{0EA6056D-4517-3528-1023-63912F7BD326}"/>
                </a:ext>
              </a:extLst>
            </p:cNvPr>
            <p:cNvGrpSpPr>
              <a:grpSpLocks/>
            </p:cNvGrpSpPr>
            <p:nvPr/>
          </p:nvGrpSpPr>
          <p:grpSpPr bwMode="auto">
            <a:xfrm>
              <a:off x="910045" y="4165283"/>
              <a:ext cx="2438400" cy="1828800"/>
              <a:chOff x="960" y="1152"/>
              <a:chExt cx="1536" cy="1152"/>
            </a:xfrm>
          </p:grpSpPr>
          <p:sp>
            <p:nvSpPr>
              <p:cNvPr id="366597" name="Rectangle 4">
                <a:extLst>
                  <a:ext uri="{FF2B5EF4-FFF2-40B4-BE49-F238E27FC236}">
                    <a16:creationId xmlns:a16="http://schemas.microsoft.com/office/drawing/2014/main" id="{E9434737-3CAC-2C52-1E45-0BBCD709C79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66598" name="Line 5">
                <a:extLst>
                  <a:ext uri="{FF2B5EF4-FFF2-40B4-BE49-F238E27FC236}">
                    <a16:creationId xmlns:a16="http://schemas.microsoft.com/office/drawing/2014/main" id="{D9DE28EF-3D72-551E-6299-F46E8044D7B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599" name="Line 6">
                <a:extLst>
                  <a:ext uri="{FF2B5EF4-FFF2-40B4-BE49-F238E27FC236}">
                    <a16:creationId xmlns:a16="http://schemas.microsoft.com/office/drawing/2014/main" id="{F616B37B-D3DB-B895-F306-43EEC230E15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0" name="Line 7">
                <a:extLst>
                  <a:ext uri="{FF2B5EF4-FFF2-40B4-BE49-F238E27FC236}">
                    <a16:creationId xmlns:a16="http://schemas.microsoft.com/office/drawing/2014/main" id="{FDD510F2-0D3C-2486-CE76-7A49E4AAE40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1" name="Line 8">
                <a:extLst>
                  <a:ext uri="{FF2B5EF4-FFF2-40B4-BE49-F238E27FC236}">
                    <a16:creationId xmlns:a16="http://schemas.microsoft.com/office/drawing/2014/main" id="{43F9E09A-69CA-1F51-DCFF-ED4AE31EB26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2" name="Line 9">
                <a:extLst>
                  <a:ext uri="{FF2B5EF4-FFF2-40B4-BE49-F238E27FC236}">
                    <a16:creationId xmlns:a16="http://schemas.microsoft.com/office/drawing/2014/main" id="{BCDCF00B-CFAE-E263-2540-F8B0B379718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3" name="Rectangle 10">
                <a:extLst>
                  <a:ext uri="{FF2B5EF4-FFF2-40B4-BE49-F238E27FC236}">
                    <a16:creationId xmlns:a16="http://schemas.microsoft.com/office/drawing/2014/main" id="{26A0059F-7D2D-6952-B229-74353C881E7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54" name="Freeform 11">
              <a:extLst>
                <a:ext uri="{FF2B5EF4-FFF2-40B4-BE49-F238E27FC236}">
                  <a16:creationId xmlns:a16="http://schemas.microsoft.com/office/drawing/2014/main" id="{5731B99D-902E-D9E4-3183-460112FB018F}"/>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5" name="Rectangle 54">
              <a:extLst>
                <a:ext uri="{FF2B5EF4-FFF2-40B4-BE49-F238E27FC236}">
                  <a16:creationId xmlns:a16="http://schemas.microsoft.com/office/drawing/2014/main" id="{211400AA-FD36-0277-AAC3-EE0BF30AF7C7}"/>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56" name="Freeform 11">
              <a:extLst>
                <a:ext uri="{FF2B5EF4-FFF2-40B4-BE49-F238E27FC236}">
                  <a16:creationId xmlns:a16="http://schemas.microsoft.com/office/drawing/2014/main" id="{29EB94EC-B1A3-ED4F-7110-689A4948CE7C}"/>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7" name="Freeform 11">
              <a:extLst>
                <a:ext uri="{FF2B5EF4-FFF2-40B4-BE49-F238E27FC236}">
                  <a16:creationId xmlns:a16="http://schemas.microsoft.com/office/drawing/2014/main" id="{F05A8688-C199-5A80-ABBE-42E0DD692283}"/>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8" name="Freeform 11">
              <a:extLst>
                <a:ext uri="{FF2B5EF4-FFF2-40B4-BE49-F238E27FC236}">
                  <a16:creationId xmlns:a16="http://schemas.microsoft.com/office/drawing/2014/main" id="{7D0A00BF-D934-050B-30E1-8D7AF4434A6A}"/>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9" name="Freeform 11">
              <a:extLst>
                <a:ext uri="{FF2B5EF4-FFF2-40B4-BE49-F238E27FC236}">
                  <a16:creationId xmlns:a16="http://schemas.microsoft.com/office/drawing/2014/main" id="{72F8DDEB-C694-0147-91B9-7FF19AD1107C}"/>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0" name="Freeform 11">
              <a:extLst>
                <a:ext uri="{FF2B5EF4-FFF2-40B4-BE49-F238E27FC236}">
                  <a16:creationId xmlns:a16="http://schemas.microsoft.com/office/drawing/2014/main" id="{4560200D-CE32-80FF-A1D5-639AD1736B8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1" name="Text Box 18">
              <a:extLst>
                <a:ext uri="{FF2B5EF4-FFF2-40B4-BE49-F238E27FC236}">
                  <a16:creationId xmlns:a16="http://schemas.microsoft.com/office/drawing/2014/main" id="{024ED026-4671-5866-5170-E9815A2B2C56}"/>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2" name="Text Box 19">
              <a:extLst>
                <a:ext uri="{FF2B5EF4-FFF2-40B4-BE49-F238E27FC236}">
                  <a16:creationId xmlns:a16="http://schemas.microsoft.com/office/drawing/2014/main" id="{44657B91-7761-621C-4BCC-1898292C01F9}"/>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3" name="Text Box 20">
              <a:extLst>
                <a:ext uri="{FF2B5EF4-FFF2-40B4-BE49-F238E27FC236}">
                  <a16:creationId xmlns:a16="http://schemas.microsoft.com/office/drawing/2014/main" id="{2FC25268-6B29-D6D8-0007-BFB24C24F2AA}"/>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66592" name="Text Box 21">
              <a:extLst>
                <a:ext uri="{FF2B5EF4-FFF2-40B4-BE49-F238E27FC236}">
                  <a16:creationId xmlns:a16="http://schemas.microsoft.com/office/drawing/2014/main" id="{E9D3D0EF-5B3E-0F1E-358B-79E67E06E432}"/>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366593" name="Text Box 22">
              <a:extLst>
                <a:ext uri="{FF2B5EF4-FFF2-40B4-BE49-F238E27FC236}">
                  <a16:creationId xmlns:a16="http://schemas.microsoft.com/office/drawing/2014/main" id="{CC08FA51-B63E-0169-647D-91F1951083A3}"/>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66595" name="Text Box 23">
              <a:extLst>
                <a:ext uri="{FF2B5EF4-FFF2-40B4-BE49-F238E27FC236}">
                  <a16:creationId xmlns:a16="http://schemas.microsoft.com/office/drawing/2014/main" id="{F5B2DE62-8649-C2F0-BE21-F89BAB91E7B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66596" name="Text Box 24">
              <a:extLst>
                <a:ext uri="{FF2B5EF4-FFF2-40B4-BE49-F238E27FC236}">
                  <a16:creationId xmlns:a16="http://schemas.microsoft.com/office/drawing/2014/main" id="{B5394466-5BF4-1623-46E3-AF404DD0DEC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366604" name="Group 366603">
            <a:extLst>
              <a:ext uri="{FF2B5EF4-FFF2-40B4-BE49-F238E27FC236}">
                <a16:creationId xmlns:a16="http://schemas.microsoft.com/office/drawing/2014/main" id="{FE71E1E7-BAB1-037A-7D0E-1B0FC6C46B7B}"/>
              </a:ext>
            </a:extLst>
          </p:cNvPr>
          <p:cNvGrpSpPr/>
          <p:nvPr/>
        </p:nvGrpSpPr>
        <p:grpSpPr>
          <a:xfrm>
            <a:off x="4204531" y="3869290"/>
            <a:ext cx="4475163" cy="2038526"/>
            <a:chOff x="4057649" y="3936144"/>
            <a:chExt cx="4475163" cy="2038526"/>
          </a:xfrm>
        </p:grpSpPr>
        <p:sp>
          <p:nvSpPr>
            <p:cNvPr id="366605" name="Text Box 26">
              <a:extLst>
                <a:ext uri="{FF2B5EF4-FFF2-40B4-BE49-F238E27FC236}">
                  <a16:creationId xmlns:a16="http://schemas.microsoft.com/office/drawing/2014/main" id="{7AC811B1-AFE7-9B31-EACF-45E9C7F6E2B7}"/>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66606" name="Text Box 27">
              <a:extLst>
                <a:ext uri="{FF2B5EF4-FFF2-40B4-BE49-F238E27FC236}">
                  <a16:creationId xmlns:a16="http://schemas.microsoft.com/office/drawing/2014/main" id="{DA15859B-7933-DA47-0DF3-65CE6C69502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366607" name="Text Box 28">
              <a:extLst>
                <a:ext uri="{FF2B5EF4-FFF2-40B4-BE49-F238E27FC236}">
                  <a16:creationId xmlns:a16="http://schemas.microsoft.com/office/drawing/2014/main" id="{D86068E5-89EF-DBB1-7D1B-281D51F7F29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366608" name="Line 29">
              <a:extLst>
                <a:ext uri="{FF2B5EF4-FFF2-40B4-BE49-F238E27FC236}">
                  <a16:creationId xmlns:a16="http://schemas.microsoft.com/office/drawing/2014/main" id="{E0380079-C236-ED8E-D75A-4E6EA5A0E234}"/>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09" name="Line 30">
              <a:extLst>
                <a:ext uri="{FF2B5EF4-FFF2-40B4-BE49-F238E27FC236}">
                  <a16:creationId xmlns:a16="http://schemas.microsoft.com/office/drawing/2014/main" id="{0B11AADF-D23C-CA82-E664-63955516BD93}"/>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0" name="Line 31">
              <a:extLst>
                <a:ext uri="{FF2B5EF4-FFF2-40B4-BE49-F238E27FC236}">
                  <a16:creationId xmlns:a16="http://schemas.microsoft.com/office/drawing/2014/main" id="{DB58CC08-7612-E7B9-ADD4-763D4D10B62D}"/>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366611" name="Group 35">
              <a:extLst>
                <a:ext uri="{FF2B5EF4-FFF2-40B4-BE49-F238E27FC236}">
                  <a16:creationId xmlns:a16="http://schemas.microsoft.com/office/drawing/2014/main" id="{86595ACD-E0ED-4C55-DE65-4A911320E6B3}"/>
                </a:ext>
              </a:extLst>
            </p:cNvPr>
            <p:cNvGrpSpPr>
              <a:grpSpLocks/>
            </p:cNvGrpSpPr>
            <p:nvPr/>
          </p:nvGrpSpPr>
          <p:grpSpPr bwMode="auto">
            <a:xfrm>
              <a:off x="4057649" y="5574620"/>
              <a:ext cx="4475163" cy="400050"/>
              <a:chOff x="2400" y="1920"/>
              <a:chExt cx="2819" cy="252"/>
            </a:xfrm>
          </p:grpSpPr>
          <p:sp>
            <p:nvSpPr>
              <p:cNvPr id="366622" name="Text Box 36">
                <a:extLst>
                  <a:ext uri="{FF2B5EF4-FFF2-40B4-BE49-F238E27FC236}">
                    <a16:creationId xmlns:a16="http://schemas.microsoft.com/office/drawing/2014/main" id="{B68E26B1-29EA-4392-8517-F171BCBB2BE7}"/>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366623" name="Text Box 37">
                <a:extLst>
                  <a:ext uri="{FF2B5EF4-FFF2-40B4-BE49-F238E27FC236}">
                    <a16:creationId xmlns:a16="http://schemas.microsoft.com/office/drawing/2014/main" id="{8FA08A40-B22A-2FCC-EDD1-D15271881506}"/>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366624" name="Text Box 38">
                <a:extLst>
                  <a:ext uri="{FF2B5EF4-FFF2-40B4-BE49-F238E27FC236}">
                    <a16:creationId xmlns:a16="http://schemas.microsoft.com/office/drawing/2014/main" id="{6C94FC05-70C3-9549-E8AF-B28746190080}"/>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366625" name="Text Box 39">
                <a:extLst>
                  <a:ext uri="{FF2B5EF4-FFF2-40B4-BE49-F238E27FC236}">
                    <a16:creationId xmlns:a16="http://schemas.microsoft.com/office/drawing/2014/main" id="{AB612AC6-F6BF-96FA-F749-1D19AEA0BA5D}"/>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66626" name="Text Box 40">
                <a:extLst>
                  <a:ext uri="{FF2B5EF4-FFF2-40B4-BE49-F238E27FC236}">
                    <a16:creationId xmlns:a16="http://schemas.microsoft.com/office/drawing/2014/main" id="{EBC95E11-881B-A957-DEA1-90E5A6B37F7C}"/>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mn-lt"/>
                  </a:rPr>
                  <a:t>[4,3]</a:t>
                </a:r>
              </a:p>
            </p:txBody>
          </p:sp>
          <p:sp>
            <p:nvSpPr>
              <p:cNvPr id="366627" name="Text Box 41">
                <a:extLst>
                  <a:ext uri="{FF2B5EF4-FFF2-40B4-BE49-F238E27FC236}">
                    <a16:creationId xmlns:a16="http://schemas.microsoft.com/office/drawing/2014/main" id="{FF671CCF-A3E1-9BCE-33C0-B4CFD65D6194}"/>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66612" name="Line 42">
              <a:extLst>
                <a:ext uri="{FF2B5EF4-FFF2-40B4-BE49-F238E27FC236}">
                  <a16:creationId xmlns:a16="http://schemas.microsoft.com/office/drawing/2014/main" id="{A9D9E1B7-4523-777F-A421-69C9E24D43D1}"/>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3" name="Line 43">
              <a:extLst>
                <a:ext uri="{FF2B5EF4-FFF2-40B4-BE49-F238E27FC236}">
                  <a16:creationId xmlns:a16="http://schemas.microsoft.com/office/drawing/2014/main" id="{839C33C8-F90E-AF6A-4306-BB7D0542A5DB}"/>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4" name="Line 44">
              <a:extLst>
                <a:ext uri="{FF2B5EF4-FFF2-40B4-BE49-F238E27FC236}">
                  <a16:creationId xmlns:a16="http://schemas.microsoft.com/office/drawing/2014/main" id="{180CC44E-64F6-DC59-4F1A-6A089E2BF840}"/>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5" name="Line 45">
              <a:extLst>
                <a:ext uri="{FF2B5EF4-FFF2-40B4-BE49-F238E27FC236}">
                  <a16:creationId xmlns:a16="http://schemas.microsoft.com/office/drawing/2014/main" id="{90BFB0DE-52D1-DFEE-BAE5-9F2816E2BAF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6" name="Line 46">
              <a:extLst>
                <a:ext uri="{FF2B5EF4-FFF2-40B4-BE49-F238E27FC236}">
                  <a16:creationId xmlns:a16="http://schemas.microsoft.com/office/drawing/2014/main" id="{D07CD750-0378-AA9F-AFD4-4B95AA4799BC}"/>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7" name="Line 47">
              <a:extLst>
                <a:ext uri="{FF2B5EF4-FFF2-40B4-BE49-F238E27FC236}">
                  <a16:creationId xmlns:a16="http://schemas.microsoft.com/office/drawing/2014/main" id="{FAE91BE5-0ED5-07B3-4C09-BB5194A9B460}"/>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8" name="Line 48">
              <a:extLst>
                <a:ext uri="{FF2B5EF4-FFF2-40B4-BE49-F238E27FC236}">
                  <a16:creationId xmlns:a16="http://schemas.microsoft.com/office/drawing/2014/main" id="{666AB33F-B145-F7F0-A6A8-67D46A2DB21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19" name="Line 49">
              <a:extLst>
                <a:ext uri="{FF2B5EF4-FFF2-40B4-BE49-F238E27FC236}">
                  <a16:creationId xmlns:a16="http://schemas.microsoft.com/office/drawing/2014/main" id="{4B6340FE-B4FB-209D-6FCC-C85739290A23}"/>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20" name="Line 50">
              <a:extLst>
                <a:ext uri="{FF2B5EF4-FFF2-40B4-BE49-F238E27FC236}">
                  <a16:creationId xmlns:a16="http://schemas.microsoft.com/office/drawing/2014/main" id="{1FD94CC6-C6BF-EA6E-6098-8847B81D393C}"/>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6621" name="Text Box 21">
              <a:extLst>
                <a:ext uri="{FF2B5EF4-FFF2-40B4-BE49-F238E27FC236}">
                  <a16:creationId xmlns:a16="http://schemas.microsoft.com/office/drawing/2014/main" id="{85CF6357-2F55-39CC-0AAC-7116106D28FF}"/>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1654571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Probability of Reaching the Goal</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possible actions U, D, R, L; trans. model:</a:t>
            </a:r>
          </a:p>
        </p:txBody>
      </p:sp>
      <p:sp>
        <p:nvSpPr>
          <p:cNvPr id="3" name="Date Placeholder 2">
            <a:extLst>
              <a:ext uri="{FF2B5EF4-FFF2-40B4-BE49-F238E27FC236}">
                <a16:creationId xmlns:a16="http://schemas.microsoft.com/office/drawing/2014/main" id="{41EC23DD-386C-3E48-B8C1-3D0450250957}"/>
              </a:ext>
            </a:extLst>
          </p:cNvPr>
          <p:cNvSpPr>
            <a:spLocks noGrp="1"/>
          </p:cNvSpPr>
          <p:nvPr>
            <p:ph type="dt" sz="half" idx="2"/>
          </p:nvPr>
        </p:nvSpPr>
        <p:spPr/>
        <p:txBody>
          <a:bodyPr/>
          <a:lstStyle/>
          <a:p>
            <a:r>
              <a:rPr lang="de-DE"/>
              <a:t>Decision Foundations</a:t>
            </a:r>
            <a:endParaRPr lang="de-DE" dirty="0"/>
          </a:p>
        </p:txBody>
      </p:sp>
      <p:sp>
        <p:nvSpPr>
          <p:cNvPr id="100" name="Footer Placeholder 99">
            <a:extLst>
              <a:ext uri="{FF2B5EF4-FFF2-40B4-BE49-F238E27FC236}">
                <a16:creationId xmlns:a16="http://schemas.microsoft.com/office/drawing/2014/main" id="{20B39D75-5905-E043-BC30-F91FDD5DE1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BE8B827-6DF3-534E-87AE-E52ADB38CF5C}"/>
              </a:ext>
            </a:extLst>
          </p:cNvPr>
          <p:cNvSpPr>
            <a:spLocks noGrp="1"/>
          </p:cNvSpPr>
          <p:nvPr>
            <p:ph type="sldNum" sz="quarter" idx="4"/>
          </p:nvPr>
        </p:nvSpPr>
        <p:spPr/>
        <p:txBody>
          <a:bodyPr/>
          <a:lstStyle/>
          <a:p>
            <a:fld id="{67C9959E-8E6B-B04C-9955-EA096F41CA7A}" type="slidenum">
              <a:rPr lang="en-GB" smtClean="0"/>
              <a:t>29</a:t>
            </a:fld>
            <a:endParaRPr lang="en-GB"/>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0A36D2-9F93-294D-815B-590A4BA50451}"/>
                  </a:ext>
                </a:extLst>
              </p:cNvPr>
              <p:cNvSpPr/>
              <p:nvPr/>
            </p:nvSpPr>
            <p:spPr>
              <a:xfrm>
                <a:off x="562764" y="1992650"/>
                <a:ext cx="5427773" cy="2031325"/>
              </a:xfrm>
              <a:prstGeom prst="rect">
                <a:avLst/>
              </a:prstGeom>
            </p:spPr>
            <p:txBody>
              <a:bodyPr wrap="square">
                <a:spAutoFit/>
              </a:bodyPr>
              <a:lstStyle/>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m:rPr>
                                <m:sty m:val="p"/>
                              </m:rPr>
                              <a:rPr lang="de-DE" i="0">
                                <a:latin typeface="Cambria Math" panose="02040503050406030204" pitchFamily="18" charset="0"/>
                              </a:rPr>
                              <m:t>U</m:t>
                            </m:r>
                            <m:r>
                              <a:rPr lang="de-DE" i="1">
                                <a:latin typeface="Cambria Math" panose="02040503050406030204" pitchFamily="18" charset="0"/>
                              </a:rPr>
                              <m:t>,</m:t>
                            </m:r>
                            <m:r>
                              <m:rPr>
                                <m:sty m:val="p"/>
                              </m:rPr>
                              <a:rPr lang="de-DE" i="0">
                                <a:latin typeface="Cambria Math" panose="02040503050406030204" pitchFamily="18" charset="0"/>
                              </a:rPr>
                              <m:t>R</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oMath>
                </a14:m>
                <a:endParaRPr lang="de-DE"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R</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U</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oMath>
                    <m:oMath xmlns:m="http://schemas.openxmlformats.org/officeDocument/2006/math">
                      <m:r>
                        <a:rPr lang="de-DE" i="1">
                          <a:latin typeface="Cambria Math" panose="02040503050406030204" pitchFamily="18" charset="0"/>
                        </a:rPr>
                        <m:t>+</m:t>
                      </m:r>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R</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U</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oMath>
                  </m:oMathPara>
                </a14:m>
                <a:endParaRPr lang="de-DE" i="1" dirty="0">
                  <a:solidFill>
                    <a:schemeClr val="accent1"/>
                  </a:solidFill>
                  <a:latin typeface="Cambria Math" panose="02040503050406030204" pitchFamily="18" charset="0"/>
                </a:endParaRPr>
              </a:p>
              <a:p>
                <a:r>
                  <a:rPr lang="de-DE" dirty="0">
                    <a:solidFill>
                      <a:srgbClr val="C00000"/>
                    </a:solidFill>
                  </a:rPr>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R</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latin typeface="Cambria Math" panose="02040503050406030204" pitchFamily="18" charset="0"/>
                        <a:ea typeface="Cambria Math" panose="02040503050406030204" pitchFamily="18" charset="0"/>
                      </a:rPr>
                      <m:t>=0.8</m:t>
                    </m:r>
                  </m:oMath>
                </a14:m>
                <a:r>
                  <a:rPr lang="en-GB" dirty="0"/>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m:rPr>
                            <m:sty m:val="p"/>
                          </m:rPr>
                          <a:rPr lang="de-DE" i="0">
                            <a:solidFill>
                              <a:srgbClr val="FFC000"/>
                            </a:solidFill>
                            <a:latin typeface="Cambria Math" panose="02040503050406030204" pitchFamily="18" charset="0"/>
                          </a:rPr>
                          <m:t>U</m:t>
                        </m:r>
                        <m:r>
                          <a:rPr lang="de-DE" b="0" i="1" smtClean="0">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r>
                      <a:rPr lang="de-DE">
                        <a:latin typeface="Cambria Math" panose="02040503050406030204" pitchFamily="18" charset="0"/>
                      </a:rPr>
                      <m:t>=0.8</m:t>
                    </m:r>
                  </m:oMath>
                </a14:m>
                <a:endParaRPr lang="en-GB" dirty="0"/>
              </a:p>
              <a:p>
                <a:r>
                  <a:rPr lang="de-DE" dirty="0">
                    <a:solidFill>
                      <a:schemeClr val="accent1"/>
                    </a:solidFill>
                  </a:rPr>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R</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latin typeface="Cambria Math" panose="02040503050406030204" pitchFamily="18" charset="0"/>
                      </a:rPr>
                      <m:t>=0.1</m:t>
                    </m:r>
                  </m:oMath>
                </a14:m>
                <a:r>
                  <a:rPr lang="en-GB" dirty="0"/>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m:rPr>
                            <m:sty m:val="p"/>
                          </m:rPr>
                          <a:rPr lang="de-DE" i="0">
                            <a:solidFill>
                              <a:srgbClr val="7030A0"/>
                            </a:solidFill>
                            <a:latin typeface="Cambria Math" panose="02040503050406030204" pitchFamily="18" charset="0"/>
                          </a:rPr>
                          <m:t>U</m:t>
                        </m:r>
                        <m:r>
                          <a:rPr lang="de-DE" b="0" i="1" smtClean="0">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r>
                      <a:rPr lang="de-DE">
                        <a:latin typeface="Cambria Math" panose="02040503050406030204" pitchFamily="18" charset="0"/>
                      </a:rPr>
                      <m:t>=0.1</m:t>
                    </m:r>
                  </m:oMath>
                </a14:m>
                <a:endParaRPr lang="de-DE" dirty="0"/>
              </a:p>
              <a:p>
                <a:endParaRPr lang="de-DE" dirty="0"/>
              </a:p>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m:rPr>
                                <m:sty m:val="p"/>
                              </m:rPr>
                              <a:rPr lang="de-DE" i="0">
                                <a:latin typeface="Cambria Math" panose="02040503050406030204" pitchFamily="18" charset="0"/>
                              </a:rPr>
                              <m:t>U</m:t>
                            </m:r>
                            <m:r>
                              <a:rPr lang="de-DE" i="1">
                                <a:latin typeface="Cambria Math" panose="02040503050406030204" pitchFamily="18" charset="0"/>
                              </a:rPr>
                              <m:t>,</m:t>
                            </m:r>
                            <m:r>
                              <m:rPr>
                                <m:sty m:val="p"/>
                              </m:rPr>
                              <a:rPr lang="de-DE" i="0">
                                <a:latin typeface="Cambria Math" panose="02040503050406030204" pitchFamily="18" charset="0"/>
                              </a:rPr>
                              <m:t>R</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=0.8</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0.8+0.1</m:t>
                    </m:r>
                    <m:r>
                      <a:rPr lang="de-DE" i="1">
                        <a:latin typeface="Cambria Math" panose="02040503050406030204" pitchFamily="18" charset="0"/>
                        <a:ea typeface="Cambria Math" panose="02040503050406030204" pitchFamily="18" charset="0"/>
                      </a:rPr>
                      <m:t>∙0.1=0.65</m:t>
                    </m:r>
                  </m:oMath>
                </a14:m>
                <a:endParaRPr lang="de-DE"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530A36D2-9F93-294D-815B-590A4BA50451}"/>
                  </a:ext>
                </a:extLst>
              </p:cNvPr>
              <p:cNvSpPr>
                <a:spLocks noRot="1" noChangeAspect="1" noMove="1" noResize="1" noEditPoints="1" noAdjustHandles="1" noChangeArrowheads="1" noChangeShapeType="1" noTextEdit="1"/>
              </p:cNvSpPr>
              <p:nvPr/>
            </p:nvSpPr>
            <p:spPr>
              <a:xfrm>
                <a:off x="562764" y="1992650"/>
                <a:ext cx="5427773" cy="2031325"/>
              </a:xfrm>
              <a:prstGeom prst="rect">
                <a:avLst/>
              </a:prstGeom>
              <a:blipFill>
                <a:blip r:embed="rId3"/>
                <a:stretch>
                  <a:fillRect b="-1863"/>
                </a:stretch>
              </a:blipFill>
            </p:spPr>
            <p:txBody>
              <a:bodyPr/>
              <a:lstStyle/>
              <a:p>
                <a:r>
                  <a:rPr lang="en-DE">
                    <a:noFill/>
                  </a:rPr>
                  <a:t> </a:t>
                </a:r>
              </a:p>
            </p:txBody>
          </p:sp>
        </mc:Fallback>
      </mc:AlternateContent>
      <p:sp>
        <p:nvSpPr>
          <p:cNvPr id="64" name="Text Box 26">
            <a:extLst>
              <a:ext uri="{FF2B5EF4-FFF2-40B4-BE49-F238E27FC236}">
                <a16:creationId xmlns:a16="http://schemas.microsoft.com/office/drawing/2014/main" id="{C59F01C4-694E-DF48-BD09-8B8504B33E8B}"/>
              </a:ext>
            </a:extLst>
          </p:cNvPr>
          <p:cNvSpPr txBox="1">
            <a:spLocks noChangeArrowheads="1"/>
          </p:cNvSpPr>
          <p:nvPr/>
        </p:nvSpPr>
        <p:spPr bwMode="auto">
          <a:xfrm>
            <a:off x="562764" y="4264706"/>
            <a:ext cx="2824286"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importance of Markov property in this derivation</a:t>
            </a:r>
          </a:p>
        </p:txBody>
      </p:sp>
      <p:grpSp>
        <p:nvGrpSpPr>
          <p:cNvPr id="8" name="Group 7">
            <a:extLst>
              <a:ext uri="{FF2B5EF4-FFF2-40B4-BE49-F238E27FC236}">
                <a16:creationId xmlns:a16="http://schemas.microsoft.com/office/drawing/2014/main" id="{8B448285-5C2E-0E8B-2779-A9277D7E02EC}"/>
              </a:ext>
            </a:extLst>
          </p:cNvPr>
          <p:cNvGrpSpPr/>
          <p:nvPr/>
        </p:nvGrpSpPr>
        <p:grpSpPr>
          <a:xfrm>
            <a:off x="9591315" y="1665066"/>
            <a:ext cx="2042317" cy="1398002"/>
            <a:chOff x="8309267" y="2163125"/>
            <a:chExt cx="2042317" cy="1398002"/>
          </a:xfrm>
        </p:grpSpPr>
        <p:sp>
          <p:nvSpPr>
            <p:cNvPr id="10" name="Rectangle 9">
              <a:extLst>
                <a:ext uri="{FF2B5EF4-FFF2-40B4-BE49-F238E27FC236}">
                  <a16:creationId xmlns:a16="http://schemas.microsoft.com/office/drawing/2014/main" id="{FE79E0B4-04E7-F566-09C5-78353EF6EF7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1" name="Up Arrow 10">
              <a:extLst>
                <a:ext uri="{FF2B5EF4-FFF2-40B4-BE49-F238E27FC236}">
                  <a16:creationId xmlns:a16="http://schemas.microsoft.com/office/drawing/2014/main" id="{E60B0F23-59F9-DDF5-AA94-76145A75AE2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Left-right Arrow 11">
              <a:extLst>
                <a:ext uri="{FF2B5EF4-FFF2-40B4-BE49-F238E27FC236}">
                  <a16:creationId xmlns:a16="http://schemas.microsoft.com/office/drawing/2014/main" id="{4C412C41-450E-7D92-642A-A04D9D7AA80F}"/>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D17E73-C2CA-B93C-188A-615F4AC5B47B}"/>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3" name="TextBox 12">
                  <a:extLst>
                    <a:ext uri="{FF2B5EF4-FFF2-40B4-BE49-F238E27FC236}">
                      <a16:creationId xmlns:a16="http://schemas.microsoft.com/office/drawing/2014/main" id="{AED17E73-C2CA-B93C-188A-615F4AC5B47B}"/>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2047D73-CF1E-E037-6674-CABBDFF23F13}"/>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5" name="TextBox 14">
                  <a:extLst>
                    <a:ext uri="{FF2B5EF4-FFF2-40B4-BE49-F238E27FC236}">
                      <a16:creationId xmlns:a16="http://schemas.microsoft.com/office/drawing/2014/main" id="{D2047D73-CF1E-E037-6674-CABBDFF23F13}"/>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6231080-FC5B-157E-354E-4AE578CF742E}"/>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9" name="TextBox 18">
                  <a:extLst>
                    <a:ext uri="{FF2B5EF4-FFF2-40B4-BE49-F238E27FC236}">
                      <a16:creationId xmlns:a16="http://schemas.microsoft.com/office/drawing/2014/main" id="{16231080-FC5B-157E-354E-4AE578CF742E}"/>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6"/>
                  <a:stretch>
                    <a:fillRect/>
                  </a:stretch>
                </a:blipFill>
              </p:spPr>
              <p:txBody>
                <a:bodyPr/>
                <a:lstStyle/>
                <a:p>
                  <a:r>
                    <a:rPr lang="en-DE">
                      <a:noFill/>
                    </a:rPr>
                    <a:t> </a:t>
                  </a:r>
                </a:p>
              </p:txBody>
            </p:sp>
          </mc:Fallback>
        </mc:AlternateContent>
      </p:grpSp>
      <p:grpSp>
        <p:nvGrpSpPr>
          <p:cNvPr id="44" name="Group 43">
            <a:extLst>
              <a:ext uri="{FF2B5EF4-FFF2-40B4-BE49-F238E27FC236}">
                <a16:creationId xmlns:a16="http://schemas.microsoft.com/office/drawing/2014/main" id="{81C27E7B-2873-5105-EC18-4C915F4C903C}"/>
              </a:ext>
            </a:extLst>
          </p:cNvPr>
          <p:cNvGrpSpPr/>
          <p:nvPr/>
        </p:nvGrpSpPr>
        <p:grpSpPr>
          <a:xfrm>
            <a:off x="9025269" y="3719175"/>
            <a:ext cx="2806408" cy="2185072"/>
            <a:chOff x="542038" y="4165280"/>
            <a:chExt cx="2806408" cy="2185072"/>
          </a:xfrm>
        </p:grpSpPr>
        <p:grpSp>
          <p:nvGrpSpPr>
            <p:cNvPr id="45" name="Group 3">
              <a:extLst>
                <a:ext uri="{FF2B5EF4-FFF2-40B4-BE49-F238E27FC236}">
                  <a16:creationId xmlns:a16="http://schemas.microsoft.com/office/drawing/2014/main" id="{2CFBD224-CD45-C30A-A42A-85D0180839E7}"/>
                </a:ext>
              </a:extLst>
            </p:cNvPr>
            <p:cNvGrpSpPr>
              <a:grpSpLocks/>
            </p:cNvGrpSpPr>
            <p:nvPr/>
          </p:nvGrpSpPr>
          <p:grpSpPr bwMode="auto">
            <a:xfrm>
              <a:off x="910045" y="4165283"/>
              <a:ext cx="2438400" cy="1828800"/>
              <a:chOff x="960" y="1152"/>
              <a:chExt cx="1536" cy="1152"/>
            </a:xfrm>
          </p:grpSpPr>
          <p:sp>
            <p:nvSpPr>
              <p:cNvPr id="69" name="Rectangle 4">
                <a:extLst>
                  <a:ext uri="{FF2B5EF4-FFF2-40B4-BE49-F238E27FC236}">
                    <a16:creationId xmlns:a16="http://schemas.microsoft.com/office/drawing/2014/main" id="{E5B0984C-82AA-F3F8-40AD-FABB0C46C65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0" name="Line 5">
                <a:extLst>
                  <a:ext uri="{FF2B5EF4-FFF2-40B4-BE49-F238E27FC236}">
                    <a16:creationId xmlns:a16="http://schemas.microsoft.com/office/drawing/2014/main" id="{6449292E-F212-B09B-F3F4-7D84032E912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1" name="Line 6">
                <a:extLst>
                  <a:ext uri="{FF2B5EF4-FFF2-40B4-BE49-F238E27FC236}">
                    <a16:creationId xmlns:a16="http://schemas.microsoft.com/office/drawing/2014/main" id="{6D10760C-F8B8-E7F8-2A94-782D227D725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2" name="Line 7">
                <a:extLst>
                  <a:ext uri="{FF2B5EF4-FFF2-40B4-BE49-F238E27FC236}">
                    <a16:creationId xmlns:a16="http://schemas.microsoft.com/office/drawing/2014/main" id="{8A753A3E-85E2-3E2E-F6A2-362F6688D3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3" name="Line 8">
                <a:extLst>
                  <a:ext uri="{FF2B5EF4-FFF2-40B4-BE49-F238E27FC236}">
                    <a16:creationId xmlns:a16="http://schemas.microsoft.com/office/drawing/2014/main" id="{199A51BE-3481-4DDE-57A6-90CC18BB42E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4" name="Line 9">
                <a:extLst>
                  <a:ext uri="{FF2B5EF4-FFF2-40B4-BE49-F238E27FC236}">
                    <a16:creationId xmlns:a16="http://schemas.microsoft.com/office/drawing/2014/main" id="{71574D69-7823-0327-9E79-778456B9521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5" name="Rectangle 10">
                <a:extLst>
                  <a:ext uri="{FF2B5EF4-FFF2-40B4-BE49-F238E27FC236}">
                    <a16:creationId xmlns:a16="http://schemas.microsoft.com/office/drawing/2014/main" id="{F44A0FDA-51A3-A041-A698-8B8507FB9B9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46" name="Freeform 11">
              <a:extLst>
                <a:ext uri="{FF2B5EF4-FFF2-40B4-BE49-F238E27FC236}">
                  <a16:creationId xmlns:a16="http://schemas.microsoft.com/office/drawing/2014/main" id="{36DAB5AB-E760-FFAE-BA99-A7835F0FC869}"/>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7" name="Rectangle 46">
              <a:extLst>
                <a:ext uri="{FF2B5EF4-FFF2-40B4-BE49-F238E27FC236}">
                  <a16:creationId xmlns:a16="http://schemas.microsoft.com/office/drawing/2014/main" id="{4E8502AE-7664-E09A-6956-7F0B465BF214}"/>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48" name="Freeform 11">
              <a:extLst>
                <a:ext uri="{FF2B5EF4-FFF2-40B4-BE49-F238E27FC236}">
                  <a16:creationId xmlns:a16="http://schemas.microsoft.com/office/drawing/2014/main" id="{FAA53199-8FA9-63A9-3C87-AA1E873DCC6F}"/>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9" name="Freeform 11">
              <a:extLst>
                <a:ext uri="{FF2B5EF4-FFF2-40B4-BE49-F238E27FC236}">
                  <a16:creationId xmlns:a16="http://schemas.microsoft.com/office/drawing/2014/main" id="{C5058DFD-0C0D-0024-5809-AC85A95C8021}"/>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0" name="Freeform 11">
              <a:extLst>
                <a:ext uri="{FF2B5EF4-FFF2-40B4-BE49-F238E27FC236}">
                  <a16:creationId xmlns:a16="http://schemas.microsoft.com/office/drawing/2014/main" id="{7CF694C4-BA30-3FA6-73CB-94CE4DF4BAAC}"/>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1" name="Freeform 11">
              <a:extLst>
                <a:ext uri="{FF2B5EF4-FFF2-40B4-BE49-F238E27FC236}">
                  <a16:creationId xmlns:a16="http://schemas.microsoft.com/office/drawing/2014/main" id="{4A0FD44E-513B-32A4-36EC-19F8C30C27FB}"/>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59" name="Freeform 11">
              <a:extLst>
                <a:ext uri="{FF2B5EF4-FFF2-40B4-BE49-F238E27FC236}">
                  <a16:creationId xmlns:a16="http://schemas.microsoft.com/office/drawing/2014/main" id="{BA5E944B-B31B-FEA9-6C06-EB05C577439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60" name="Text Box 18">
              <a:extLst>
                <a:ext uri="{FF2B5EF4-FFF2-40B4-BE49-F238E27FC236}">
                  <a16:creationId xmlns:a16="http://schemas.microsoft.com/office/drawing/2014/main" id="{7201904C-87BD-64E5-14F9-C9E6288D3BE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1" name="Text Box 19">
              <a:extLst>
                <a:ext uri="{FF2B5EF4-FFF2-40B4-BE49-F238E27FC236}">
                  <a16:creationId xmlns:a16="http://schemas.microsoft.com/office/drawing/2014/main" id="{A969BCCF-4253-29BB-8309-693A713B171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2" name="Text Box 20">
              <a:extLst>
                <a:ext uri="{FF2B5EF4-FFF2-40B4-BE49-F238E27FC236}">
                  <a16:creationId xmlns:a16="http://schemas.microsoft.com/office/drawing/2014/main" id="{F06BBD00-BB1F-DAB1-0425-D5BC6C72757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3" name="Text Box 21">
              <a:extLst>
                <a:ext uri="{FF2B5EF4-FFF2-40B4-BE49-F238E27FC236}">
                  <a16:creationId xmlns:a16="http://schemas.microsoft.com/office/drawing/2014/main" id="{CD22CBC2-9B9C-B2C2-0CF6-DBDD8DF76F4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65" name="Text Box 22">
              <a:extLst>
                <a:ext uri="{FF2B5EF4-FFF2-40B4-BE49-F238E27FC236}">
                  <a16:creationId xmlns:a16="http://schemas.microsoft.com/office/drawing/2014/main" id="{41AEC8A0-5792-43C6-E482-2DB4DFA8BE6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7" name="Text Box 23">
              <a:extLst>
                <a:ext uri="{FF2B5EF4-FFF2-40B4-BE49-F238E27FC236}">
                  <a16:creationId xmlns:a16="http://schemas.microsoft.com/office/drawing/2014/main" id="{41BDB36A-D98C-F21A-4701-52BE0467E1B7}"/>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8" name="Text Box 24">
              <a:extLst>
                <a:ext uri="{FF2B5EF4-FFF2-40B4-BE49-F238E27FC236}">
                  <a16:creationId xmlns:a16="http://schemas.microsoft.com/office/drawing/2014/main" id="{2510566D-A075-FF7F-D8AA-AF76DBF4BFB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76" name="Group 75">
            <a:extLst>
              <a:ext uri="{FF2B5EF4-FFF2-40B4-BE49-F238E27FC236}">
                <a16:creationId xmlns:a16="http://schemas.microsoft.com/office/drawing/2014/main" id="{662D8AA5-4511-D024-E88A-EA6D99709DB3}"/>
              </a:ext>
            </a:extLst>
          </p:cNvPr>
          <p:cNvGrpSpPr/>
          <p:nvPr/>
        </p:nvGrpSpPr>
        <p:grpSpPr>
          <a:xfrm>
            <a:off x="4204531" y="3869290"/>
            <a:ext cx="4475163" cy="2038526"/>
            <a:chOff x="4057649" y="3936144"/>
            <a:chExt cx="4475163" cy="2038526"/>
          </a:xfrm>
        </p:grpSpPr>
        <p:sp>
          <p:nvSpPr>
            <p:cNvPr id="77" name="Text Box 26">
              <a:extLst>
                <a:ext uri="{FF2B5EF4-FFF2-40B4-BE49-F238E27FC236}">
                  <a16:creationId xmlns:a16="http://schemas.microsoft.com/office/drawing/2014/main" id="{0FCE2BEE-E0C3-E68C-102E-DC1D9B023444}"/>
                </a:ext>
              </a:extLst>
            </p:cNvPr>
            <p:cNvSpPr txBox="1">
              <a:spLocks noChangeArrowheads="1"/>
            </p:cNvSpPr>
            <p:nvPr/>
          </p:nvSpPr>
          <p:spPr bwMode="auto">
            <a:xfrm>
              <a:off x="6715124" y="4712560"/>
              <a:ext cx="665567" cy="400110"/>
            </a:xfrm>
            <a:prstGeom prst="rect">
              <a:avLst/>
            </a:prstGeom>
            <a:noFill/>
            <a:ln w="9525">
              <a:solidFill>
                <a:srgbClr val="7030A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78" name="Text Box 27">
              <a:extLst>
                <a:ext uri="{FF2B5EF4-FFF2-40B4-BE49-F238E27FC236}">
                  <a16:creationId xmlns:a16="http://schemas.microsoft.com/office/drawing/2014/main" id="{01DAF8A8-A44C-8C17-83DA-D52AC89A63DA}"/>
                </a:ext>
              </a:extLst>
            </p:cNvPr>
            <p:cNvSpPr txBox="1">
              <a:spLocks noChangeArrowheads="1"/>
            </p:cNvSpPr>
            <p:nvPr/>
          </p:nvSpPr>
          <p:spPr bwMode="auto">
            <a:xfrm>
              <a:off x="5953124" y="4712560"/>
              <a:ext cx="665567" cy="40011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79" name="Text Box 28">
              <a:extLst>
                <a:ext uri="{FF2B5EF4-FFF2-40B4-BE49-F238E27FC236}">
                  <a16:creationId xmlns:a16="http://schemas.microsoft.com/office/drawing/2014/main" id="{0CA87A34-5B73-E2BE-4D64-7223860971BF}"/>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80" name="Line 29">
              <a:extLst>
                <a:ext uri="{FF2B5EF4-FFF2-40B4-BE49-F238E27FC236}">
                  <a16:creationId xmlns:a16="http://schemas.microsoft.com/office/drawing/2014/main" id="{107610DC-553F-29FF-DC82-55593D98A8B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1" name="Line 30">
              <a:extLst>
                <a:ext uri="{FF2B5EF4-FFF2-40B4-BE49-F238E27FC236}">
                  <a16:creationId xmlns:a16="http://schemas.microsoft.com/office/drawing/2014/main" id="{084056D7-F39E-6486-F772-5FF8CA5B2ACB}"/>
                </a:ext>
              </a:extLst>
            </p:cNvPr>
            <p:cNvSpPr>
              <a:spLocks noChangeShapeType="1"/>
            </p:cNvSpPr>
            <p:nvPr/>
          </p:nvSpPr>
          <p:spPr bwMode="auto">
            <a:xfrm>
              <a:off x="6334124" y="4331560"/>
              <a:ext cx="0" cy="381000"/>
            </a:xfrm>
            <a:prstGeom prst="line">
              <a:avLst/>
            </a:prstGeom>
            <a:noFill/>
            <a:ln w="9525">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2" name="Line 31">
              <a:extLst>
                <a:ext uri="{FF2B5EF4-FFF2-40B4-BE49-F238E27FC236}">
                  <a16:creationId xmlns:a16="http://schemas.microsoft.com/office/drawing/2014/main" id="{ACC28078-F54E-B401-F17D-B56B20FB33E2}"/>
                </a:ext>
              </a:extLst>
            </p:cNvPr>
            <p:cNvSpPr>
              <a:spLocks noChangeShapeType="1"/>
            </p:cNvSpPr>
            <p:nvPr/>
          </p:nvSpPr>
          <p:spPr bwMode="auto">
            <a:xfrm>
              <a:off x="6334124" y="4331560"/>
              <a:ext cx="685800" cy="381000"/>
            </a:xfrm>
            <a:prstGeom prst="line">
              <a:avLst/>
            </a:prstGeom>
            <a:noFill/>
            <a:ln w="9525">
              <a:solidFill>
                <a:srgbClr val="7030A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83" name="Group 35">
              <a:extLst>
                <a:ext uri="{FF2B5EF4-FFF2-40B4-BE49-F238E27FC236}">
                  <a16:creationId xmlns:a16="http://schemas.microsoft.com/office/drawing/2014/main" id="{A70D5E98-6F37-4A32-D804-2B85EA16EF93}"/>
                </a:ext>
              </a:extLst>
            </p:cNvPr>
            <p:cNvGrpSpPr>
              <a:grpSpLocks/>
            </p:cNvGrpSpPr>
            <p:nvPr/>
          </p:nvGrpSpPr>
          <p:grpSpPr bwMode="auto">
            <a:xfrm>
              <a:off x="4057649" y="5574620"/>
              <a:ext cx="4475163" cy="400050"/>
              <a:chOff x="2400" y="1920"/>
              <a:chExt cx="2819" cy="252"/>
            </a:xfrm>
          </p:grpSpPr>
          <p:sp>
            <p:nvSpPr>
              <p:cNvPr id="94" name="Text Box 36">
                <a:extLst>
                  <a:ext uri="{FF2B5EF4-FFF2-40B4-BE49-F238E27FC236}">
                    <a16:creationId xmlns:a16="http://schemas.microsoft.com/office/drawing/2014/main" id="{D81D952D-B06E-C963-DC8D-34BB4225720D}"/>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95" name="Text Box 37">
                <a:extLst>
                  <a:ext uri="{FF2B5EF4-FFF2-40B4-BE49-F238E27FC236}">
                    <a16:creationId xmlns:a16="http://schemas.microsoft.com/office/drawing/2014/main" id="{44112807-938F-E82C-DA5E-2633F08022A7}"/>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96" name="Text Box 38">
                <a:extLst>
                  <a:ext uri="{FF2B5EF4-FFF2-40B4-BE49-F238E27FC236}">
                    <a16:creationId xmlns:a16="http://schemas.microsoft.com/office/drawing/2014/main" id="{A5EA6D9E-C54A-DE64-D70A-534E4B17700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97" name="Text Box 39">
                <a:extLst>
                  <a:ext uri="{FF2B5EF4-FFF2-40B4-BE49-F238E27FC236}">
                    <a16:creationId xmlns:a16="http://schemas.microsoft.com/office/drawing/2014/main" id="{2057F36A-A202-1DCF-1F04-B22F3342C154}"/>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98" name="Text Box 40">
                <a:extLst>
                  <a:ext uri="{FF2B5EF4-FFF2-40B4-BE49-F238E27FC236}">
                    <a16:creationId xmlns:a16="http://schemas.microsoft.com/office/drawing/2014/main" id="{A04994C6-7879-E11C-1548-70D4F1199336}"/>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99" name="Text Box 41">
                <a:extLst>
                  <a:ext uri="{FF2B5EF4-FFF2-40B4-BE49-F238E27FC236}">
                    <a16:creationId xmlns:a16="http://schemas.microsoft.com/office/drawing/2014/main" id="{69A9E3EE-AEAD-AA69-4480-F064DFDADC73}"/>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84" name="Line 42">
              <a:extLst>
                <a:ext uri="{FF2B5EF4-FFF2-40B4-BE49-F238E27FC236}">
                  <a16:creationId xmlns:a16="http://schemas.microsoft.com/office/drawing/2014/main" id="{B5F5CFCA-9CF6-4392-8E55-5E1469B977F4}"/>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5" name="Line 43">
              <a:extLst>
                <a:ext uri="{FF2B5EF4-FFF2-40B4-BE49-F238E27FC236}">
                  <a16:creationId xmlns:a16="http://schemas.microsoft.com/office/drawing/2014/main" id="{0B7FB052-0EF6-8553-6D86-D117911E7CE1}"/>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6" name="Line 44">
              <a:extLst>
                <a:ext uri="{FF2B5EF4-FFF2-40B4-BE49-F238E27FC236}">
                  <a16:creationId xmlns:a16="http://schemas.microsoft.com/office/drawing/2014/main" id="{6671DC20-C570-2307-41A7-1CA26D84E2C8}"/>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7" name="Line 45">
              <a:extLst>
                <a:ext uri="{FF2B5EF4-FFF2-40B4-BE49-F238E27FC236}">
                  <a16:creationId xmlns:a16="http://schemas.microsoft.com/office/drawing/2014/main" id="{EE3A5C08-8574-9E88-B804-4142BB63E5B8}"/>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8" name="Line 46">
              <a:extLst>
                <a:ext uri="{FF2B5EF4-FFF2-40B4-BE49-F238E27FC236}">
                  <a16:creationId xmlns:a16="http://schemas.microsoft.com/office/drawing/2014/main" id="{894C2AEF-07FE-A940-5C61-6A27895FAC98}"/>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9" name="Line 47">
              <a:extLst>
                <a:ext uri="{FF2B5EF4-FFF2-40B4-BE49-F238E27FC236}">
                  <a16:creationId xmlns:a16="http://schemas.microsoft.com/office/drawing/2014/main" id="{4525A9FD-C126-2793-3554-A1F191951541}"/>
                </a:ext>
              </a:extLst>
            </p:cNvPr>
            <p:cNvSpPr>
              <a:spLocks noChangeShapeType="1"/>
            </p:cNvSpPr>
            <p:nvPr/>
          </p:nvSpPr>
          <p:spPr bwMode="auto">
            <a:xfrm>
              <a:off x="6343649" y="5117420"/>
              <a:ext cx="1905000" cy="457200"/>
            </a:xfrm>
            <a:prstGeom prst="line">
              <a:avLst/>
            </a:prstGeom>
            <a:noFill/>
            <a:ln w="9525">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0" name="Line 48">
              <a:extLst>
                <a:ext uri="{FF2B5EF4-FFF2-40B4-BE49-F238E27FC236}">
                  <a16:creationId xmlns:a16="http://schemas.microsoft.com/office/drawing/2014/main" id="{2CB2A287-0A49-7AD1-283D-E0707EA7087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1" name="Line 49">
              <a:extLst>
                <a:ext uri="{FF2B5EF4-FFF2-40B4-BE49-F238E27FC236}">
                  <a16:creationId xmlns:a16="http://schemas.microsoft.com/office/drawing/2014/main" id="{343866FC-A455-C703-FDFA-C7D9A7995037}"/>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2" name="Line 50">
              <a:extLst>
                <a:ext uri="{FF2B5EF4-FFF2-40B4-BE49-F238E27FC236}">
                  <a16:creationId xmlns:a16="http://schemas.microsoft.com/office/drawing/2014/main" id="{E58005C7-9E80-9DB7-D470-8D6093338D75}"/>
                </a:ext>
              </a:extLst>
            </p:cNvPr>
            <p:cNvSpPr>
              <a:spLocks noChangeShapeType="1"/>
            </p:cNvSpPr>
            <p:nvPr/>
          </p:nvSpPr>
          <p:spPr bwMode="auto">
            <a:xfrm>
              <a:off x="7105649" y="5117420"/>
              <a:ext cx="1066800" cy="457200"/>
            </a:xfrm>
            <a:prstGeom prst="line">
              <a:avLst/>
            </a:prstGeom>
            <a:noFill/>
            <a:ln w="9525">
              <a:solidFill>
                <a:srgbClr val="7030A0"/>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3" name="Text Box 21">
              <a:extLst>
                <a:ext uri="{FF2B5EF4-FFF2-40B4-BE49-F238E27FC236}">
                  <a16:creationId xmlns:a16="http://schemas.microsoft.com/office/drawing/2014/main" id="{A27FB615-EB71-980B-4B7D-8B54813827DB}"/>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31706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559E-1705-684A-BA56-D891012A4EA4}"/>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3AF9F5BC-AE1F-AB42-BEAF-E91F9135F29B}"/>
              </a:ext>
            </a:extLst>
          </p:cNvPr>
          <p:cNvSpPr>
            <a:spLocks noGrp="1"/>
          </p:cNvSpPr>
          <p:nvPr>
            <p:ph idx="1"/>
          </p:nvPr>
        </p:nvSpPr>
        <p:spPr/>
        <p:txBody>
          <a:bodyPr>
            <a:noAutofit/>
          </a:bodyPr>
          <a:lstStyle/>
          <a:p>
            <a:r>
              <a:rPr lang="en-GB" dirty="0"/>
              <a:t>We leave behind the planning book…</a:t>
            </a:r>
          </a:p>
          <a:p>
            <a:r>
              <a:rPr lang="en-GB" dirty="0"/>
              <a:t>Content based on </a:t>
            </a:r>
          </a:p>
          <a:p>
            <a:pPr lvl="1"/>
            <a:r>
              <a:rPr lang="en-GB" dirty="0"/>
              <a:t>Artificial Intelligence: A Modern Approach (3</a:t>
            </a:r>
            <a:r>
              <a:rPr lang="en-GB" baseline="30000" dirty="0"/>
              <a:t>rd</a:t>
            </a:r>
            <a:r>
              <a:rPr lang="en-GB" dirty="0"/>
              <a:t> ed.; abbreviation: AIMA)</a:t>
            </a:r>
          </a:p>
          <a:p>
            <a:pPr lvl="2"/>
            <a:r>
              <a:rPr lang="en-GB" dirty="0"/>
              <a:t>Stuart Russell, Peter </a:t>
            </a:r>
            <a:r>
              <a:rPr lang="en-GB" dirty="0" err="1"/>
              <a:t>Norvig</a:t>
            </a:r>
            <a:endParaRPr lang="en-GB" dirty="0"/>
          </a:p>
          <a:p>
            <a:pPr lvl="2"/>
            <a:r>
              <a:rPr lang="en-GB" dirty="0"/>
              <a:t>Decision making (</a:t>
            </a:r>
            <a:r>
              <a:rPr lang="en-GB" dirty="0" err="1"/>
              <a:t>Chs</a:t>
            </a:r>
            <a:r>
              <a:rPr lang="en-GB" dirty="0"/>
              <a:t>. 16 + 17), reinforcement learning (Ch. 21)</a:t>
            </a:r>
          </a:p>
          <a:p>
            <a:pPr lvl="1"/>
            <a:r>
              <a:rPr lang="en-GB" dirty="0"/>
              <a:t>A Concise Introduction to Decentralized POMDPs</a:t>
            </a:r>
          </a:p>
          <a:p>
            <a:pPr lvl="2"/>
            <a:r>
              <a:rPr lang="en-GB" dirty="0"/>
              <a:t>Frans A. </a:t>
            </a:r>
            <a:r>
              <a:rPr lang="en-GB" dirty="0" err="1"/>
              <a:t>Oliehoek</a:t>
            </a:r>
            <a:r>
              <a:rPr lang="en-GB" dirty="0"/>
              <a:t>, Christopher Amato</a:t>
            </a:r>
          </a:p>
          <a:p>
            <a:pPr lvl="1"/>
            <a:r>
              <a:rPr lang="en-GB" dirty="0"/>
              <a:t>Explainable Human-AI Interaction: A Planning Perspective</a:t>
            </a:r>
          </a:p>
          <a:p>
            <a:pPr lvl="2"/>
            <a:r>
              <a:rPr lang="en-GB" dirty="0" err="1"/>
              <a:t>Sarath</a:t>
            </a:r>
            <a:r>
              <a:rPr lang="en-GB" dirty="0"/>
              <a:t> </a:t>
            </a:r>
            <a:r>
              <a:rPr lang="en-GB" dirty="0" err="1"/>
              <a:t>Sreedharan</a:t>
            </a:r>
            <a:r>
              <a:rPr lang="en-GB" dirty="0"/>
              <a:t>, </a:t>
            </a:r>
            <a:r>
              <a:rPr lang="en-GB" dirty="0" err="1"/>
              <a:t>Anagha</a:t>
            </a:r>
            <a:r>
              <a:rPr lang="en-GB" dirty="0"/>
              <a:t> Kulkarni, Subbarao </a:t>
            </a:r>
            <a:r>
              <a:rPr lang="en-GB" dirty="0" err="1"/>
              <a:t>Kambhampati</a:t>
            </a:r>
            <a:endParaRPr lang="en-GB" dirty="0"/>
          </a:p>
          <a:p>
            <a:pPr lvl="1"/>
            <a:r>
              <a:rPr lang="en-GB" dirty="0"/>
              <a:t>Further research papers announced in lectures</a:t>
            </a:r>
          </a:p>
          <a:p>
            <a:pPr lvl="1"/>
            <a:endParaRPr lang="en-GB" dirty="0"/>
          </a:p>
          <a:p>
            <a:r>
              <a:rPr lang="en-GB" dirty="0">
                <a:solidFill>
                  <a:srgbClr val="FFC000"/>
                </a:solidFill>
              </a:rPr>
              <a:t>I do not expect you to read all the books!</a:t>
            </a:r>
          </a:p>
        </p:txBody>
      </p:sp>
      <p:sp>
        <p:nvSpPr>
          <p:cNvPr id="4" name="Date Placeholder 3">
            <a:extLst>
              <a:ext uri="{FF2B5EF4-FFF2-40B4-BE49-F238E27FC236}">
                <a16:creationId xmlns:a16="http://schemas.microsoft.com/office/drawing/2014/main" id="{E9F61B2C-C83E-574A-AA4F-BA9FF2286555}"/>
              </a:ext>
            </a:extLst>
          </p:cNvPr>
          <p:cNvSpPr>
            <a:spLocks noGrp="1"/>
          </p:cNvSpPr>
          <p:nvPr>
            <p:ph type="dt" sz="half" idx="2"/>
          </p:nvPr>
        </p:nvSpPr>
        <p:spPr/>
        <p:txBody>
          <a:bodyPr/>
          <a:lstStyle/>
          <a:p>
            <a:r>
              <a:rPr lang="de-DE"/>
              <a:t>Decision Foundations</a:t>
            </a:r>
            <a:endParaRPr lang="de-DE" dirty="0"/>
          </a:p>
        </p:txBody>
      </p:sp>
      <p:sp>
        <p:nvSpPr>
          <p:cNvPr id="12" name="Footer Placeholder 11">
            <a:extLst>
              <a:ext uri="{FF2B5EF4-FFF2-40B4-BE49-F238E27FC236}">
                <a16:creationId xmlns:a16="http://schemas.microsoft.com/office/drawing/2014/main" id="{F853CF98-9015-BD49-8AAB-CA5C6DEA45F4}"/>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E9FB6FB2-3FA1-4349-9F2F-50338BBABE62}"/>
              </a:ext>
            </a:extLst>
          </p:cNvPr>
          <p:cNvSpPr>
            <a:spLocks noGrp="1"/>
          </p:cNvSpPr>
          <p:nvPr>
            <p:ph type="sldNum" sz="quarter" idx="4"/>
          </p:nvPr>
        </p:nvSpPr>
        <p:spPr/>
        <p:txBody>
          <a:bodyPr/>
          <a:lstStyle/>
          <a:p>
            <a:fld id="{67C9959E-8E6B-B04C-9955-EA096F41CA7A}" type="slidenum">
              <a:rPr lang="en-GB" smtClean="0"/>
              <a:t>3</a:t>
            </a:fld>
            <a:endParaRPr lang="en-GB"/>
          </a:p>
        </p:txBody>
      </p:sp>
      <p:pic>
        <p:nvPicPr>
          <p:cNvPr id="6" name="Bild 3" descr="ShowCover.asp.jpeg">
            <a:extLst>
              <a:ext uri="{FF2B5EF4-FFF2-40B4-BE49-F238E27FC236}">
                <a16:creationId xmlns:a16="http://schemas.microsoft.com/office/drawing/2014/main" id="{F99E2A87-6890-984C-8D22-37CA93391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008" y="1258027"/>
            <a:ext cx="1666667"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3">
            <a:extLst>
              <a:ext uri="{FF2B5EF4-FFF2-40B4-BE49-F238E27FC236}">
                <a16:creationId xmlns:a16="http://schemas.microsoft.com/office/drawing/2014/main" id="{706941FC-2BCA-1141-A5EE-9514E3728E4E}"/>
              </a:ext>
            </a:extLst>
          </p:cNvPr>
          <p:cNvSpPr txBox="1">
            <a:spLocks noChangeArrowheads="1"/>
          </p:cNvSpPr>
          <p:nvPr/>
        </p:nvSpPr>
        <p:spPr bwMode="auto">
          <a:xfrm>
            <a:off x="3970456" y="6060346"/>
            <a:ext cx="4010678" cy="79765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de-DE" sz="1200" dirty="0">
                <a:hlinkClick r:id="rId4"/>
              </a:rPr>
              <a:t>http://aima.cs.berkeley.edu</a:t>
            </a:r>
            <a:r>
              <a:rPr lang="de-DE" sz="1200" dirty="0"/>
              <a:t> </a:t>
            </a:r>
          </a:p>
          <a:p>
            <a:r>
              <a:rPr lang="en-US" sz="1200" dirty="0">
                <a:ea typeface="ＭＳ Ｐゴシック" charset="0"/>
                <a:cs typeface="ＭＳ Ｐゴシック" charset="0"/>
                <a:hlinkClick r:id="rId5"/>
              </a:rPr>
              <a:t>https://link.springer.com/book/10.1007/978-3-319-28929-8</a:t>
            </a:r>
            <a:r>
              <a:rPr lang="en-US" sz="1200" dirty="0">
                <a:ea typeface="ＭＳ Ｐゴシック" charset="0"/>
                <a:cs typeface="ＭＳ Ｐゴシック" charset="0"/>
              </a:rPr>
              <a:t> </a:t>
            </a:r>
          </a:p>
          <a:p>
            <a:r>
              <a:rPr lang="en-US" sz="1200" dirty="0">
                <a:ea typeface="ＭＳ Ｐゴシック" charset="0"/>
                <a:cs typeface="ＭＳ Ｐゴシック" charset="0"/>
                <a:hlinkClick r:id="rId6"/>
              </a:rPr>
              <a:t>https://link.springer.com/book/10.1007/978-3-031-03767-2</a:t>
            </a:r>
            <a:r>
              <a:rPr lang="en-US" sz="1200" dirty="0">
                <a:ea typeface="ＭＳ Ｐゴシック" charset="0"/>
                <a:cs typeface="ＭＳ Ｐゴシック" charset="0"/>
              </a:rPr>
              <a:t> </a:t>
            </a:r>
          </a:p>
        </p:txBody>
      </p:sp>
      <p:pic>
        <p:nvPicPr>
          <p:cNvPr id="1026" name="Picture 2" descr="Book cover">
            <a:extLst>
              <a:ext uri="{FF2B5EF4-FFF2-40B4-BE49-F238E27FC236}">
                <a16:creationId xmlns:a16="http://schemas.microsoft.com/office/drawing/2014/main" id="{95C1D372-7CC6-CF45-E2BC-FF10B275B2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23" b="2857"/>
          <a:stretch/>
        </p:blipFill>
        <p:spPr bwMode="auto">
          <a:xfrm>
            <a:off x="10311383" y="3681144"/>
            <a:ext cx="1520292"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Book cover">
            <a:extLst>
              <a:ext uri="{FF2B5EF4-FFF2-40B4-BE49-F238E27FC236}">
                <a16:creationId xmlns:a16="http://schemas.microsoft.com/office/drawing/2014/main" id="{1F4D1952-C510-BC9A-4688-3D82DA6475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7698" y="3681144"/>
            <a:ext cx="1440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Utility Function</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6E6050B-DDA9-9546-989A-68885A3A0D73}"/>
                  </a:ext>
                </a:extLst>
              </p:cNvPr>
              <p:cNvSpPr>
                <a:spLocks noGrp="1"/>
              </p:cNvSpPr>
              <p:nvPr>
                <p:ph idx="1"/>
              </p:nvPr>
            </p:nvSpPr>
            <p:spPr/>
            <p:txBody>
              <a:bodyPr>
                <a:normAutofit/>
              </a:bodyPr>
              <a:lstStyle/>
              <a:p>
                <a:r>
                  <a:rPr lang="en-GB" dirty="0"/>
                  <a:t>[4,3] : </a:t>
                </a:r>
                <a:r>
                  <a:rPr lang="en-GB" dirty="0">
                    <a:solidFill>
                      <a:schemeClr val="accent6"/>
                    </a:solidFill>
                  </a:rPr>
                  <a:t>power supply</a:t>
                </a:r>
                <a:r>
                  <a:rPr lang="en-GB" dirty="0">
                    <a:solidFill>
                      <a:schemeClr val="accent4"/>
                    </a:solidFill>
                  </a:rPr>
                  <a:t> </a:t>
                </a:r>
                <a:r>
                  <a:rPr lang="en-GB" dirty="0"/>
                  <a:t>(stops the run)</a:t>
                </a:r>
                <a:endParaRPr lang="en-GB" dirty="0">
                  <a:solidFill>
                    <a:schemeClr val="accent4"/>
                  </a:solidFill>
                </a:endParaRPr>
              </a:p>
              <a:p>
                <a:r>
                  <a:rPr lang="en-GB" dirty="0"/>
                  <a:t>[4,2] : </a:t>
                </a:r>
                <a:r>
                  <a:rPr lang="en-GB" dirty="0">
                    <a:solidFill>
                      <a:srgbClr val="FFC000"/>
                    </a:solidFill>
                  </a:rPr>
                  <a:t>sand area</a:t>
                </a:r>
                <a:r>
                  <a:rPr lang="en-GB" dirty="0"/>
                  <a:t> the robot cannot escape (stops the run)</a:t>
                </a:r>
              </a:p>
              <a:p>
                <a:r>
                  <a:rPr lang="en-GB" dirty="0">
                    <a:solidFill>
                      <a:schemeClr val="accent6"/>
                    </a:solidFill>
                  </a:rPr>
                  <a:t>Goal</a:t>
                </a:r>
                <a:r>
                  <a:rPr lang="en-GB" dirty="0"/>
                  <a:t>: robot needs to recharge its batteries</a:t>
                </a:r>
              </a:p>
              <a:p>
                <a:r>
                  <a:rPr lang="en-GB" dirty="0"/>
                  <a:t>[4,3] and [4,2] are terminal states</a:t>
                </a:r>
              </a:p>
              <a:p>
                <a:r>
                  <a:rPr lang="en-GB" dirty="0"/>
                  <a:t>In this example, we define the </a:t>
                </a:r>
                <a:r>
                  <a:rPr lang="en-GB" dirty="0">
                    <a:solidFill>
                      <a:schemeClr val="accent1"/>
                    </a:solidFill>
                  </a:rPr>
                  <a:t>utility of a history</a:t>
                </a:r>
                <a:r>
                  <a:rPr lang="en-GB" dirty="0"/>
                  <a:t> by </a:t>
                </a:r>
              </a:p>
              <a:p>
                <a:pPr lvl="1"/>
                <a:r>
                  <a:rPr lang="en-GB" dirty="0"/>
                  <a:t>The utility of the last state (+1 or –1) minus </a:t>
                </a:r>
                <a14:m>
                  <m:oMath xmlns:m="http://schemas.openxmlformats.org/officeDocument/2006/math">
                    <m:r>
                      <a:rPr lang="de-DE" b="0" i="0" dirty="0" smtClean="0">
                        <a:latin typeface="Cambria Math" panose="02040503050406030204" pitchFamily="18" charset="0"/>
                      </a:rPr>
                      <m:t>0.04</m:t>
                    </m:r>
                    <m:r>
                      <a:rPr lang="de-DE" b="0" i="1" dirty="0" smtClean="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𝑛</m:t>
                    </m:r>
                  </m:oMath>
                </a14:m>
                <a:r>
                  <a:rPr lang="en-GB" dirty="0"/>
                  <a:t> </a:t>
                </a:r>
              </a:p>
              <a:p>
                <a:pPr lvl="2"/>
                <a14:m>
                  <m:oMath xmlns:m="http://schemas.openxmlformats.org/officeDocument/2006/math">
                    <m:r>
                      <a:rPr lang="en-GB" i="1" dirty="0" smtClean="0">
                        <a:latin typeface="Cambria Math" panose="02040503050406030204" pitchFamily="18" charset="0"/>
                      </a:rPr>
                      <m:t>𝑛</m:t>
                    </m:r>
                  </m:oMath>
                </a14:m>
                <a:r>
                  <a:rPr lang="en-GB" dirty="0"/>
                  <a:t> is the number of moves</a:t>
                </a:r>
              </a:p>
              <a:p>
                <a:pPr lvl="2"/>
                <a:r>
                  <a:rPr lang="en-GB" dirty="0"/>
                  <a:t>I.e., each move costs </a:t>
                </a:r>
                <a14:m>
                  <m:oMath xmlns:m="http://schemas.openxmlformats.org/officeDocument/2006/math">
                    <m:r>
                      <a:rPr lang="de-DE" dirty="0">
                        <a:latin typeface="Cambria Math" panose="02040503050406030204" pitchFamily="18" charset="0"/>
                      </a:rPr>
                      <m:t>0.04</m:t>
                    </m:r>
                  </m:oMath>
                </a14:m>
                <a:r>
                  <a:rPr lang="en-GB" dirty="0"/>
                  <a:t>, which provides an incentive </a:t>
                </a:r>
                <a:br>
                  <a:rPr lang="en-GB" dirty="0"/>
                </a:br>
                <a:r>
                  <a:rPr lang="en-GB" dirty="0"/>
                  <a:t>to reach the goal fast</a:t>
                </a:r>
              </a:p>
              <a:p>
                <a:endParaRPr lang="en-GB" dirty="0"/>
              </a:p>
              <a:p>
                <a:endParaRPr lang="en-GB" dirty="0"/>
              </a:p>
              <a:p>
                <a:endParaRPr lang="en-GB" dirty="0"/>
              </a:p>
            </p:txBody>
          </p:sp>
        </mc:Choice>
        <mc:Fallback xmlns="">
          <p:sp>
            <p:nvSpPr>
              <p:cNvPr id="2" name="Content Placeholder 1">
                <a:extLst>
                  <a:ext uri="{FF2B5EF4-FFF2-40B4-BE49-F238E27FC236}">
                    <a16:creationId xmlns:a16="http://schemas.microsoft.com/office/drawing/2014/main" id="{66E6050B-DDA9-9546-989A-68885A3A0D73}"/>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EFFDB38-E461-3745-BD28-E6D5063E025F}"/>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612231BD-806B-08C1-0894-916BA20AB6A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5E5855E-3C14-9445-B752-33DBEAC9BC9A}"/>
              </a:ext>
            </a:extLst>
          </p:cNvPr>
          <p:cNvSpPr>
            <a:spLocks noGrp="1"/>
          </p:cNvSpPr>
          <p:nvPr>
            <p:ph type="sldNum" sz="quarter" idx="4"/>
          </p:nvPr>
        </p:nvSpPr>
        <p:spPr/>
        <p:txBody>
          <a:bodyPr/>
          <a:lstStyle/>
          <a:p>
            <a:fld id="{67C9959E-8E6B-B04C-9955-EA096F41CA7A}" type="slidenum">
              <a:rPr lang="en-GB" smtClean="0"/>
              <a:t>30</a:t>
            </a:fld>
            <a:endParaRPr lang="en-GB"/>
          </a:p>
        </p:txBody>
      </p:sp>
      <p:grpSp>
        <p:nvGrpSpPr>
          <p:cNvPr id="4" name="Group 3">
            <a:extLst>
              <a:ext uri="{FF2B5EF4-FFF2-40B4-BE49-F238E27FC236}">
                <a16:creationId xmlns:a16="http://schemas.microsoft.com/office/drawing/2014/main" id="{1BC70D0D-227E-8941-A7EF-A98A2955AEC1}"/>
              </a:ext>
            </a:extLst>
          </p:cNvPr>
          <p:cNvGrpSpPr/>
          <p:nvPr/>
        </p:nvGrpSpPr>
        <p:grpSpPr>
          <a:xfrm>
            <a:off x="9025267" y="3720842"/>
            <a:ext cx="2806408" cy="2185072"/>
            <a:chOff x="5539340" y="4101687"/>
            <a:chExt cx="2806408" cy="2185072"/>
          </a:xfrm>
        </p:grpSpPr>
        <p:grpSp>
          <p:nvGrpSpPr>
            <p:cNvPr id="32" name="Group 3">
              <a:extLst>
                <a:ext uri="{FF2B5EF4-FFF2-40B4-BE49-F238E27FC236}">
                  <a16:creationId xmlns:a16="http://schemas.microsoft.com/office/drawing/2014/main" id="{32F6061C-BAE7-7C46-B85B-E6D67847F813}"/>
                </a:ext>
              </a:extLst>
            </p:cNvPr>
            <p:cNvGrpSpPr>
              <a:grpSpLocks/>
            </p:cNvGrpSpPr>
            <p:nvPr/>
          </p:nvGrpSpPr>
          <p:grpSpPr bwMode="auto">
            <a:xfrm>
              <a:off x="5907347" y="4101690"/>
              <a:ext cx="2438400" cy="1828800"/>
              <a:chOff x="960" y="1152"/>
              <a:chExt cx="1536" cy="1152"/>
            </a:xfrm>
          </p:grpSpPr>
          <p:sp>
            <p:nvSpPr>
              <p:cNvPr id="33" name="Rectangle 4">
                <a:extLst>
                  <a:ext uri="{FF2B5EF4-FFF2-40B4-BE49-F238E27FC236}">
                    <a16:creationId xmlns:a16="http://schemas.microsoft.com/office/drawing/2014/main" id="{DEC34965-B1FB-1F4D-A8B6-00B0892EC1A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4DA61669-F964-1647-852E-63588705B65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4B362E64-0AB1-A845-B608-D2CC3FC4B84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F664E24-7658-BC42-BDE8-DF9CB0B2CA78}"/>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5A59A9E5-BCC7-764E-97A1-7B58545CAA8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97F3E883-B19B-7D4B-8D5F-60213FF9E1D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447AF1B1-F828-594E-9D7A-C7E89A46529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6F8F5015-379C-FE4D-8BD0-28ACAA15050B}"/>
                </a:ext>
              </a:extLst>
            </p:cNvPr>
            <p:cNvSpPr>
              <a:spLocks noChangeArrowheads="1"/>
            </p:cNvSpPr>
            <p:nvPr/>
          </p:nvSpPr>
          <p:spPr bwMode="auto">
            <a:xfrm>
              <a:off x="7736148" y="41016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2" name="Text Box 18">
              <a:extLst>
                <a:ext uri="{FF2B5EF4-FFF2-40B4-BE49-F238E27FC236}">
                  <a16:creationId xmlns:a16="http://schemas.microsoft.com/office/drawing/2014/main" id="{E674BFF4-A7C8-BC49-9EE3-29AC253CBFE7}"/>
                </a:ext>
              </a:extLst>
            </p:cNvPr>
            <p:cNvSpPr txBox="1">
              <a:spLocks noChangeArrowheads="1"/>
            </p:cNvSpPr>
            <p:nvPr/>
          </p:nvSpPr>
          <p:spPr bwMode="auto">
            <a:xfrm>
              <a:off x="5539340" y="48506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3" name="Text Box 19">
              <a:extLst>
                <a:ext uri="{FF2B5EF4-FFF2-40B4-BE49-F238E27FC236}">
                  <a16:creationId xmlns:a16="http://schemas.microsoft.com/office/drawing/2014/main" id="{4D88B532-5378-6F42-B137-CF5CCCF454D3}"/>
                </a:ext>
              </a:extLst>
            </p:cNvPr>
            <p:cNvSpPr txBox="1">
              <a:spLocks noChangeArrowheads="1"/>
            </p:cNvSpPr>
            <p:nvPr/>
          </p:nvSpPr>
          <p:spPr bwMode="auto">
            <a:xfrm>
              <a:off x="5539340" y="4241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4" name="Text Box 20">
              <a:extLst>
                <a:ext uri="{FF2B5EF4-FFF2-40B4-BE49-F238E27FC236}">
                  <a16:creationId xmlns:a16="http://schemas.microsoft.com/office/drawing/2014/main" id="{1233C5DA-2532-B848-8061-EB188975E134}"/>
                </a:ext>
              </a:extLst>
            </p:cNvPr>
            <p:cNvSpPr txBox="1">
              <a:spLocks noChangeArrowheads="1"/>
            </p:cNvSpPr>
            <p:nvPr/>
          </p:nvSpPr>
          <p:spPr bwMode="auto">
            <a:xfrm>
              <a:off x="5539340" y="5384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5" name="Text Box 21">
              <a:extLst>
                <a:ext uri="{FF2B5EF4-FFF2-40B4-BE49-F238E27FC236}">
                  <a16:creationId xmlns:a16="http://schemas.microsoft.com/office/drawing/2014/main" id="{657EBA1A-2A60-104F-84E7-7D6589715AAE}"/>
                </a:ext>
              </a:extLst>
            </p:cNvPr>
            <p:cNvSpPr txBox="1">
              <a:spLocks noChangeArrowheads="1"/>
            </p:cNvSpPr>
            <p:nvPr/>
          </p:nvSpPr>
          <p:spPr bwMode="auto">
            <a:xfrm>
              <a:off x="79015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46" name="Text Box 22">
              <a:extLst>
                <a:ext uri="{FF2B5EF4-FFF2-40B4-BE49-F238E27FC236}">
                  <a16:creationId xmlns:a16="http://schemas.microsoft.com/office/drawing/2014/main" id="{E77B4AC6-5576-7E45-911C-A9983D78859E}"/>
                </a:ext>
              </a:extLst>
            </p:cNvPr>
            <p:cNvSpPr txBox="1">
              <a:spLocks noChangeArrowheads="1"/>
            </p:cNvSpPr>
            <p:nvPr/>
          </p:nvSpPr>
          <p:spPr bwMode="auto">
            <a:xfrm>
              <a:off x="72919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7" name="Text Box 23">
              <a:extLst>
                <a:ext uri="{FF2B5EF4-FFF2-40B4-BE49-F238E27FC236}">
                  <a16:creationId xmlns:a16="http://schemas.microsoft.com/office/drawing/2014/main" id="{23303361-D044-E749-82BD-2CEE5E160A6E}"/>
                </a:ext>
              </a:extLst>
            </p:cNvPr>
            <p:cNvSpPr txBox="1">
              <a:spLocks noChangeArrowheads="1"/>
            </p:cNvSpPr>
            <p:nvPr/>
          </p:nvSpPr>
          <p:spPr bwMode="auto">
            <a:xfrm>
              <a:off x="66823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8" name="Text Box 24">
              <a:extLst>
                <a:ext uri="{FF2B5EF4-FFF2-40B4-BE49-F238E27FC236}">
                  <a16:creationId xmlns:a16="http://schemas.microsoft.com/office/drawing/2014/main" id="{F46531AB-4D09-B449-8545-79847F8FD6A9}"/>
                </a:ext>
              </a:extLst>
            </p:cNvPr>
            <p:cNvSpPr txBox="1">
              <a:spLocks noChangeArrowheads="1"/>
            </p:cNvSpPr>
            <p:nvPr/>
          </p:nvSpPr>
          <p:spPr bwMode="auto">
            <a:xfrm>
              <a:off x="60727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9" name="Rectangle 48">
              <a:extLst>
                <a:ext uri="{FF2B5EF4-FFF2-40B4-BE49-F238E27FC236}">
                  <a16:creationId xmlns:a16="http://schemas.microsoft.com/office/drawing/2014/main" id="{42E3E9EF-1E2A-264E-987E-EAF87B61D4BD}"/>
                </a:ext>
              </a:extLst>
            </p:cNvPr>
            <p:cNvSpPr>
              <a:spLocks noChangeArrowheads="1"/>
            </p:cNvSpPr>
            <p:nvPr/>
          </p:nvSpPr>
          <p:spPr bwMode="auto">
            <a:xfrm>
              <a:off x="7736144" y="47112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242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Utility of an Action Sequence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Consider the action sequence </a:t>
                </a:r>
                <a14:m>
                  <m:oMath xmlns:m="http://schemas.openxmlformats.org/officeDocument/2006/math">
                    <m:r>
                      <a:rPr lang="de-DE" b="1" i="1">
                        <a:latin typeface="Cambria Math" panose="02040503050406030204" pitchFamily="18" charset="0"/>
                      </a:rPr>
                      <m:t>𝒂</m:t>
                    </m:r>
                    <m:r>
                      <a:rPr lang="de-DE" b="1" i="1" smtClean="0">
                        <a:latin typeface="Cambria Math" panose="02040503050406030204" pitchFamily="18" charset="0"/>
                      </a:rPr>
                      <m:t>=</m:t>
                    </m:r>
                  </m:oMath>
                </a14:m>
                <a:r>
                  <a:rPr lang="en-US" dirty="0"/>
                  <a:t> (U,R) from [3,2]</a:t>
                </a:r>
              </a:p>
              <a:p>
                <a:r>
                  <a:rPr lang="en-US" dirty="0"/>
                  <a:t>A run produces one of 7 possible histories, each with a probability</a:t>
                </a:r>
              </a:p>
              <a:p>
                <a:r>
                  <a:rPr lang="en-US" dirty="0">
                    <a:solidFill>
                      <a:schemeClr val="accent1"/>
                    </a:solidFill>
                  </a:rPr>
                  <a:t>Utility of the sequence</a:t>
                </a:r>
                <a:r>
                  <a:rPr lang="en-US" dirty="0"/>
                  <a:t> is the expected utility of histories </a:t>
                </a:r>
                <a14:m>
                  <m:oMath xmlns:m="http://schemas.openxmlformats.org/officeDocument/2006/math">
                    <m:r>
                      <a:rPr lang="de-DE" i="1" smtClean="0">
                        <a:latin typeface="Cambria Math" panose="02040503050406030204" pitchFamily="18" charset="0"/>
                      </a:rPr>
                      <m:t>h</m:t>
                    </m:r>
                  </m:oMath>
                </a14:m>
                <a:r>
                  <a:rPr lang="en-US" dirty="0"/>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r>
                        <a:rPr lang="de-DE" b="1" i="1" smtClean="0">
                          <a:latin typeface="Cambria Math" panose="02040503050406030204" pitchFamily="18" charset="0"/>
                        </a:rPr>
                        <m:t>𝒂</m:t>
                      </m:r>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h</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h</m:t>
                              </m:r>
                            </m:sub>
                          </m:sSub>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e>
                      </m:nary>
                    </m:oMath>
                  </m:oMathPara>
                </a14:m>
                <a:endParaRPr lang="en-US" dirty="0"/>
              </a:p>
              <a:p>
                <a:r>
                  <a:rPr lang="en-US" dirty="0">
                    <a:solidFill>
                      <a:schemeClr val="accent1"/>
                    </a:solidFill>
                  </a:rPr>
                  <a:t>Optimal</a:t>
                </a:r>
                <a:r>
                  <a:rPr lang="en-US" dirty="0"/>
                  <a:t> sequence = the one with maximum utility</a:t>
                </a:r>
              </a:p>
            </p:txBody>
          </p:sp>
        </mc:Choice>
        <mc:Fallback xmlns="">
          <p:sp>
            <p:nvSpPr>
              <p:cNvPr id="2" name="Content Placeholder 1">
                <a:extLst>
                  <a:ext uri="{FF2B5EF4-FFF2-40B4-BE49-F238E27FC236}">
                    <a16:creationId xmlns:a16="http://schemas.microsoft.com/office/drawing/2014/main" id="{9A697961-1833-8648-B0B6-5ABDCEF1F93C}"/>
                  </a:ext>
                </a:extLst>
              </p:cNvPr>
              <p:cNvSpPr>
                <a:spLocks noGrp="1" noRot="1" noChangeAspect="1" noMove="1" noResize="1" noEditPoints="1" noAdjustHandles="1" noChangeArrowheads="1" noChangeShapeType="1" noTextEdit="1"/>
              </p:cNvSpPr>
              <p:nvPr>
                <p:ph idx="1"/>
              </p:nvPr>
            </p:nvSpPr>
            <p:spPr>
              <a:blipFill>
                <a:blip r:embed="rId3"/>
                <a:stretch>
                  <a:fillRect l="-1955" t="-7459" r="-75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6F15482-C725-CA42-9C80-97A63B70D9B1}"/>
              </a:ext>
            </a:extLst>
          </p:cNvPr>
          <p:cNvSpPr>
            <a:spLocks noGrp="1"/>
          </p:cNvSpPr>
          <p:nvPr>
            <p:ph type="dt" sz="half" idx="2"/>
          </p:nvPr>
        </p:nvSpPr>
        <p:spPr/>
        <p:txBody>
          <a:bodyPr/>
          <a:lstStyle/>
          <a:p>
            <a:r>
              <a:rPr lang="de-DE"/>
              <a:t>Decision Foundations</a:t>
            </a:r>
            <a:endParaRPr lang="de-DE" dirty="0"/>
          </a:p>
        </p:txBody>
      </p:sp>
      <p:sp>
        <p:nvSpPr>
          <p:cNvPr id="50" name="Footer Placeholder 49">
            <a:extLst>
              <a:ext uri="{FF2B5EF4-FFF2-40B4-BE49-F238E27FC236}">
                <a16:creationId xmlns:a16="http://schemas.microsoft.com/office/drawing/2014/main" id="{DD267E8F-B125-B6C5-A765-1745FDEA37BB}"/>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95DF35AF-CF0D-294D-BACB-E7201F7D45C8}"/>
              </a:ext>
            </a:extLst>
          </p:cNvPr>
          <p:cNvSpPr>
            <a:spLocks noGrp="1"/>
          </p:cNvSpPr>
          <p:nvPr>
            <p:ph type="sldNum" sz="quarter" idx="4"/>
          </p:nvPr>
        </p:nvSpPr>
        <p:spPr/>
        <p:txBody>
          <a:bodyPr/>
          <a:lstStyle/>
          <a:p>
            <a:fld id="{67C9959E-8E6B-B04C-9955-EA096F41CA7A}" type="slidenum">
              <a:rPr lang="en-GB" smtClean="0"/>
              <a:t>31</a:t>
            </a:fld>
            <a:endParaRPr lang="en-GB"/>
          </a:p>
        </p:txBody>
      </p:sp>
      <p:grpSp>
        <p:nvGrpSpPr>
          <p:cNvPr id="6" name="Group 5">
            <a:extLst>
              <a:ext uri="{FF2B5EF4-FFF2-40B4-BE49-F238E27FC236}">
                <a16:creationId xmlns:a16="http://schemas.microsoft.com/office/drawing/2014/main" id="{690965FE-AA67-B842-8FA7-BADCF13B9C2A}"/>
              </a:ext>
            </a:extLst>
          </p:cNvPr>
          <p:cNvGrpSpPr/>
          <p:nvPr/>
        </p:nvGrpSpPr>
        <p:grpSpPr>
          <a:xfrm>
            <a:off x="9025269" y="3720842"/>
            <a:ext cx="2806408" cy="2185072"/>
            <a:chOff x="542038" y="4165280"/>
            <a:chExt cx="2806408" cy="2185072"/>
          </a:xfrm>
        </p:grpSpPr>
        <p:grpSp>
          <p:nvGrpSpPr>
            <p:cNvPr id="59" name="Group 3">
              <a:extLst>
                <a:ext uri="{FF2B5EF4-FFF2-40B4-BE49-F238E27FC236}">
                  <a16:creationId xmlns:a16="http://schemas.microsoft.com/office/drawing/2014/main" id="{1B21F831-2EE0-5745-951F-59B3F5F8CF12}"/>
                </a:ext>
              </a:extLst>
            </p:cNvPr>
            <p:cNvGrpSpPr>
              <a:grpSpLocks/>
            </p:cNvGrpSpPr>
            <p:nvPr/>
          </p:nvGrpSpPr>
          <p:grpSpPr bwMode="auto">
            <a:xfrm>
              <a:off x="910045" y="4165283"/>
              <a:ext cx="2438400" cy="1828800"/>
              <a:chOff x="960" y="1152"/>
              <a:chExt cx="1536" cy="1152"/>
            </a:xfrm>
          </p:grpSpPr>
          <p:sp>
            <p:nvSpPr>
              <p:cNvPr id="60" name="Rectangle 4">
                <a:extLst>
                  <a:ext uri="{FF2B5EF4-FFF2-40B4-BE49-F238E27FC236}">
                    <a16:creationId xmlns:a16="http://schemas.microsoft.com/office/drawing/2014/main" id="{7DE19143-BA98-6441-8B35-0DC01443E59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1" name="Line 5">
                <a:extLst>
                  <a:ext uri="{FF2B5EF4-FFF2-40B4-BE49-F238E27FC236}">
                    <a16:creationId xmlns:a16="http://schemas.microsoft.com/office/drawing/2014/main" id="{4FC814DA-411A-3A40-BDE1-F4A0ED6C17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6">
                <a:extLst>
                  <a:ext uri="{FF2B5EF4-FFF2-40B4-BE49-F238E27FC236}">
                    <a16:creationId xmlns:a16="http://schemas.microsoft.com/office/drawing/2014/main" id="{2701EE05-BC46-AC4A-850C-F269CAA8671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7">
                <a:extLst>
                  <a:ext uri="{FF2B5EF4-FFF2-40B4-BE49-F238E27FC236}">
                    <a16:creationId xmlns:a16="http://schemas.microsoft.com/office/drawing/2014/main" id="{9C7814C3-E780-9249-8097-73BE6E6E9C4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Line 8">
                <a:extLst>
                  <a:ext uri="{FF2B5EF4-FFF2-40B4-BE49-F238E27FC236}">
                    <a16:creationId xmlns:a16="http://schemas.microsoft.com/office/drawing/2014/main" id="{78CDD63D-7E05-EC44-8E8F-152DB0AA1A1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6" name="Line 9">
                <a:extLst>
                  <a:ext uri="{FF2B5EF4-FFF2-40B4-BE49-F238E27FC236}">
                    <a16:creationId xmlns:a16="http://schemas.microsoft.com/office/drawing/2014/main" id="{A3651A7A-6C59-0248-88B4-13399DFA225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7" name="Rectangle 10">
                <a:extLst>
                  <a:ext uri="{FF2B5EF4-FFF2-40B4-BE49-F238E27FC236}">
                    <a16:creationId xmlns:a16="http://schemas.microsoft.com/office/drawing/2014/main" id="{5F22E7DD-3104-F945-9093-821494A9F53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8" name="Rectangle 67">
              <a:extLst>
                <a:ext uri="{FF2B5EF4-FFF2-40B4-BE49-F238E27FC236}">
                  <a16:creationId xmlns:a16="http://schemas.microsoft.com/office/drawing/2014/main" id="{2F35E5F9-F4B5-B749-9005-39624D4F9D9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69" name="Text Box 18">
              <a:extLst>
                <a:ext uri="{FF2B5EF4-FFF2-40B4-BE49-F238E27FC236}">
                  <a16:creationId xmlns:a16="http://schemas.microsoft.com/office/drawing/2014/main" id="{70D99A07-132F-C64F-9C0F-541F9A56F195}"/>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19">
              <a:extLst>
                <a:ext uri="{FF2B5EF4-FFF2-40B4-BE49-F238E27FC236}">
                  <a16:creationId xmlns:a16="http://schemas.microsoft.com/office/drawing/2014/main" id="{5DD2D9F7-CBF4-4946-AA19-AA3DEFA68E0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1" name="Text Box 20">
              <a:extLst>
                <a:ext uri="{FF2B5EF4-FFF2-40B4-BE49-F238E27FC236}">
                  <a16:creationId xmlns:a16="http://schemas.microsoft.com/office/drawing/2014/main" id="{8E2682EA-AB68-0246-A9D7-A9B64AFDBE2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72" name="Text Box 21">
              <a:extLst>
                <a:ext uri="{FF2B5EF4-FFF2-40B4-BE49-F238E27FC236}">
                  <a16:creationId xmlns:a16="http://schemas.microsoft.com/office/drawing/2014/main" id="{8E4742A1-8E5D-154A-A5BF-307121DEAB7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73" name="Text Box 22">
              <a:extLst>
                <a:ext uri="{FF2B5EF4-FFF2-40B4-BE49-F238E27FC236}">
                  <a16:creationId xmlns:a16="http://schemas.microsoft.com/office/drawing/2014/main" id="{DA5BEBEE-A672-0649-83E2-9B258B862368}"/>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4" name="Text Box 23">
              <a:extLst>
                <a:ext uri="{FF2B5EF4-FFF2-40B4-BE49-F238E27FC236}">
                  <a16:creationId xmlns:a16="http://schemas.microsoft.com/office/drawing/2014/main" id="{BD556541-8492-FA4D-ADD3-1D9FC578E95F}"/>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75" name="Text Box 24">
              <a:extLst>
                <a:ext uri="{FF2B5EF4-FFF2-40B4-BE49-F238E27FC236}">
                  <a16:creationId xmlns:a16="http://schemas.microsoft.com/office/drawing/2014/main" id="{4FED8AFD-1530-F947-96E3-9BB39B16F5C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6" name="Rectangle 75">
              <a:extLst>
                <a:ext uri="{FF2B5EF4-FFF2-40B4-BE49-F238E27FC236}">
                  <a16:creationId xmlns:a16="http://schemas.microsoft.com/office/drawing/2014/main" id="{FC4BE18C-2A29-2A4B-BF88-CF42793A340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7" name="Freeform 11">
              <a:extLst>
                <a:ext uri="{FF2B5EF4-FFF2-40B4-BE49-F238E27FC236}">
                  <a16:creationId xmlns:a16="http://schemas.microsoft.com/office/drawing/2014/main" id="{26088CB9-669F-7040-A201-399D6AD88B3D}"/>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424F80E0-63B8-3F41-9E6F-E0538A1544D8}"/>
              </a:ext>
            </a:extLst>
          </p:cNvPr>
          <p:cNvGrpSpPr/>
          <p:nvPr/>
        </p:nvGrpSpPr>
        <p:grpSpPr>
          <a:xfrm>
            <a:off x="728620" y="4185714"/>
            <a:ext cx="1954258" cy="1090395"/>
            <a:chOff x="6603208" y="1033035"/>
            <a:chExt cx="1954258" cy="1090395"/>
          </a:xfrm>
        </p:grpSpPr>
        <p:sp>
          <p:nvSpPr>
            <p:cNvPr id="79" name="Text Box 19">
              <a:extLst>
                <a:ext uri="{FF2B5EF4-FFF2-40B4-BE49-F238E27FC236}">
                  <a16:creationId xmlns:a16="http://schemas.microsoft.com/office/drawing/2014/main" id="{664DC451-2CEE-BB42-B825-47982CA423A6}"/>
                </a:ext>
              </a:extLst>
            </p:cNvPr>
            <p:cNvSpPr txBox="1">
              <a:spLocks noChangeArrowheads="1"/>
            </p:cNvSpPr>
            <p:nvPr/>
          </p:nvSpPr>
          <p:spPr bwMode="auto">
            <a:xfrm>
              <a:off x="6603208" y="1033035"/>
              <a:ext cx="1954258" cy="1090395"/>
            </a:xfrm>
            <a:prstGeom prst="cloudCallout">
              <a:avLst>
                <a:gd name="adj1" fmla="val 22773"/>
                <a:gd name="adj2" fmla="val -82276"/>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0" name="Rectangle 79">
              <a:extLst>
                <a:ext uri="{FF2B5EF4-FFF2-40B4-BE49-F238E27FC236}">
                  <a16:creationId xmlns:a16="http://schemas.microsoft.com/office/drawing/2014/main" id="{0296B19A-14A0-C848-B728-DF1EB68DD2E6}"/>
                </a:ext>
              </a:extLst>
            </p:cNvPr>
            <p:cNvSpPr/>
            <p:nvPr/>
          </p:nvSpPr>
          <p:spPr>
            <a:xfrm>
              <a:off x="6659111" y="1116567"/>
              <a:ext cx="1814310" cy="923330"/>
            </a:xfrm>
            <a:prstGeom prst="rect">
              <a:avLst/>
            </a:prstGeom>
          </p:spPr>
          <p:txBody>
            <a:bodyPr wrap="square">
              <a:spAutoFit/>
            </a:bodyPr>
            <a:lstStyle/>
            <a:p>
              <a:pPr algn="ctr"/>
              <a:r>
                <a:rPr lang="en-US" dirty="0">
                  <a:solidFill>
                    <a:schemeClr val="bg1"/>
                  </a:solidFill>
                </a:rPr>
                <a:t>Is the optimal sequence what we want?</a:t>
              </a:r>
            </a:p>
          </p:txBody>
        </p:sp>
      </p:grpSp>
      <p:grpSp>
        <p:nvGrpSpPr>
          <p:cNvPr id="7" name="Group 6">
            <a:extLst>
              <a:ext uri="{FF2B5EF4-FFF2-40B4-BE49-F238E27FC236}">
                <a16:creationId xmlns:a16="http://schemas.microsoft.com/office/drawing/2014/main" id="{01D99A69-21B0-33AE-68C3-DE77F2A4BF62}"/>
              </a:ext>
            </a:extLst>
          </p:cNvPr>
          <p:cNvGrpSpPr/>
          <p:nvPr/>
        </p:nvGrpSpPr>
        <p:grpSpPr>
          <a:xfrm>
            <a:off x="4204531" y="3869290"/>
            <a:ext cx="4475163" cy="2038526"/>
            <a:chOff x="4057649" y="3936144"/>
            <a:chExt cx="4475163" cy="2038526"/>
          </a:xfrm>
        </p:grpSpPr>
        <p:sp>
          <p:nvSpPr>
            <p:cNvPr id="8" name="Text Box 26">
              <a:extLst>
                <a:ext uri="{FF2B5EF4-FFF2-40B4-BE49-F238E27FC236}">
                  <a16:creationId xmlns:a16="http://schemas.microsoft.com/office/drawing/2014/main" id="{1DB3211F-A055-9B6B-41B5-3C782C1129EA}"/>
                </a:ext>
              </a:extLst>
            </p:cNvPr>
            <p:cNvSpPr txBox="1">
              <a:spLocks noChangeArrowheads="1"/>
            </p:cNvSpPr>
            <p:nvPr/>
          </p:nvSpPr>
          <p:spPr bwMode="auto">
            <a:xfrm>
              <a:off x="6715124" y="4712560"/>
              <a:ext cx="665567" cy="40011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mn-lt"/>
                </a:rPr>
                <a:t>[4,2]</a:t>
              </a:r>
            </a:p>
          </p:txBody>
        </p:sp>
        <p:sp>
          <p:nvSpPr>
            <p:cNvPr id="9" name="Text Box 27">
              <a:extLst>
                <a:ext uri="{FF2B5EF4-FFF2-40B4-BE49-F238E27FC236}">
                  <a16:creationId xmlns:a16="http://schemas.microsoft.com/office/drawing/2014/main" id="{14AD6E02-84D6-2445-A7A3-CE95DBF30E03}"/>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[3,3]</a:t>
              </a:r>
            </a:p>
          </p:txBody>
        </p:sp>
        <p:sp>
          <p:nvSpPr>
            <p:cNvPr id="10" name="Text Box 28">
              <a:extLst>
                <a:ext uri="{FF2B5EF4-FFF2-40B4-BE49-F238E27FC236}">
                  <a16:creationId xmlns:a16="http://schemas.microsoft.com/office/drawing/2014/main" id="{5A60E2B9-4C7F-E82F-DE45-46197C97744C}"/>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11" name="Line 29">
              <a:extLst>
                <a:ext uri="{FF2B5EF4-FFF2-40B4-BE49-F238E27FC236}">
                  <a16:creationId xmlns:a16="http://schemas.microsoft.com/office/drawing/2014/main" id="{39CA3D9B-E3B4-148E-0FCF-C94BEC74755D}"/>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Line 30">
              <a:extLst>
                <a:ext uri="{FF2B5EF4-FFF2-40B4-BE49-F238E27FC236}">
                  <a16:creationId xmlns:a16="http://schemas.microsoft.com/office/drawing/2014/main" id="{080B547B-0CE7-DF97-D12F-C859A80CDC7C}"/>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3" name="Line 31">
              <a:extLst>
                <a:ext uri="{FF2B5EF4-FFF2-40B4-BE49-F238E27FC236}">
                  <a16:creationId xmlns:a16="http://schemas.microsoft.com/office/drawing/2014/main" id="{0C03F53C-0708-9386-4452-D51D35BFAF39}"/>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14" name="Group 35">
              <a:extLst>
                <a:ext uri="{FF2B5EF4-FFF2-40B4-BE49-F238E27FC236}">
                  <a16:creationId xmlns:a16="http://schemas.microsoft.com/office/drawing/2014/main" id="{BAC32C0F-A729-1C82-6066-2F23D8AC2BCF}"/>
                </a:ext>
              </a:extLst>
            </p:cNvPr>
            <p:cNvGrpSpPr>
              <a:grpSpLocks/>
            </p:cNvGrpSpPr>
            <p:nvPr/>
          </p:nvGrpSpPr>
          <p:grpSpPr bwMode="auto">
            <a:xfrm>
              <a:off x="4057649" y="5574620"/>
              <a:ext cx="4475163" cy="400050"/>
              <a:chOff x="2400" y="1920"/>
              <a:chExt cx="2819" cy="252"/>
            </a:xfrm>
          </p:grpSpPr>
          <p:sp>
            <p:nvSpPr>
              <p:cNvPr id="44" name="Text Box 36">
                <a:extLst>
                  <a:ext uri="{FF2B5EF4-FFF2-40B4-BE49-F238E27FC236}">
                    <a16:creationId xmlns:a16="http://schemas.microsoft.com/office/drawing/2014/main" id="{DD16658F-5BD7-BA56-FE9F-CBF4F274721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45" name="Text Box 37">
                <a:extLst>
                  <a:ext uri="{FF2B5EF4-FFF2-40B4-BE49-F238E27FC236}">
                    <a16:creationId xmlns:a16="http://schemas.microsoft.com/office/drawing/2014/main" id="{767EB04C-309A-C0BF-AD8A-AF5BA345DF72}"/>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46" name="Text Box 38">
                <a:extLst>
                  <a:ext uri="{FF2B5EF4-FFF2-40B4-BE49-F238E27FC236}">
                    <a16:creationId xmlns:a16="http://schemas.microsoft.com/office/drawing/2014/main" id="{DD46C3D8-FC18-F3BE-851B-A8E3B4AA72FA}"/>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47" name="Text Box 39">
                <a:extLst>
                  <a:ext uri="{FF2B5EF4-FFF2-40B4-BE49-F238E27FC236}">
                    <a16:creationId xmlns:a16="http://schemas.microsoft.com/office/drawing/2014/main" id="{D116FDC3-E794-E16D-8BFC-8AE994E99FA1}"/>
                  </a:ext>
                </a:extLst>
              </p:cNvPr>
              <p:cNvSpPr txBox="1">
                <a:spLocks noChangeArrowheads="1"/>
              </p:cNvSpPr>
              <p:nvPr/>
            </p:nvSpPr>
            <p:spPr bwMode="auto">
              <a:xfrm>
                <a:off x="4320" y="1920"/>
                <a:ext cx="419" cy="252"/>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mn-lt"/>
                  </a:rPr>
                  <a:t>[4,2]</a:t>
                </a:r>
              </a:p>
            </p:txBody>
          </p:sp>
          <p:sp>
            <p:nvSpPr>
              <p:cNvPr id="48" name="Text Box 40">
                <a:extLst>
                  <a:ext uri="{FF2B5EF4-FFF2-40B4-BE49-F238E27FC236}">
                    <a16:creationId xmlns:a16="http://schemas.microsoft.com/office/drawing/2014/main" id="{E67661EB-D6D1-0FD5-F815-597EA81992C5}"/>
                  </a:ext>
                </a:extLst>
              </p:cNvPr>
              <p:cNvSpPr txBox="1">
                <a:spLocks noChangeArrowheads="1"/>
              </p:cNvSpPr>
              <p:nvPr/>
            </p:nvSpPr>
            <p:spPr bwMode="auto">
              <a:xfrm>
                <a:off x="4800" y="1920"/>
                <a:ext cx="419" cy="252"/>
              </a:xfrm>
              <a:prstGeom prst="rect">
                <a:avLst/>
              </a:prstGeom>
              <a:noFill/>
              <a:ln w="9525">
                <a:solidFill>
                  <a:srgbClr val="7030A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mn-lt"/>
                  </a:rPr>
                  <a:t>[4,3]</a:t>
                </a:r>
              </a:p>
            </p:txBody>
          </p:sp>
          <p:sp>
            <p:nvSpPr>
              <p:cNvPr id="49" name="Text Box 41">
                <a:extLst>
                  <a:ext uri="{FF2B5EF4-FFF2-40B4-BE49-F238E27FC236}">
                    <a16:creationId xmlns:a16="http://schemas.microsoft.com/office/drawing/2014/main" id="{DA0D7355-2BF2-F0B7-EDC5-E0CE91FCB352}"/>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15" name="Line 42">
              <a:extLst>
                <a:ext uri="{FF2B5EF4-FFF2-40B4-BE49-F238E27FC236}">
                  <a16:creationId xmlns:a16="http://schemas.microsoft.com/office/drawing/2014/main" id="{0E0B3630-C4D7-E9AF-14B2-EF45FDF2478D}"/>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 name="Line 43">
              <a:extLst>
                <a:ext uri="{FF2B5EF4-FFF2-40B4-BE49-F238E27FC236}">
                  <a16:creationId xmlns:a16="http://schemas.microsoft.com/office/drawing/2014/main" id="{000B5BB4-03F1-9007-4DB7-A3747DAC2C08}"/>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 name="Line 44">
              <a:extLst>
                <a:ext uri="{FF2B5EF4-FFF2-40B4-BE49-F238E27FC236}">
                  <a16:creationId xmlns:a16="http://schemas.microsoft.com/office/drawing/2014/main" id="{22DD023B-06E6-EA3F-330D-52779B670A2D}"/>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4" name="Line 45">
              <a:extLst>
                <a:ext uri="{FF2B5EF4-FFF2-40B4-BE49-F238E27FC236}">
                  <a16:creationId xmlns:a16="http://schemas.microsoft.com/office/drawing/2014/main" id="{7860DEF9-C338-4413-B09A-131DF4AB4047}"/>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6">
              <a:extLst>
                <a:ext uri="{FF2B5EF4-FFF2-40B4-BE49-F238E27FC236}">
                  <a16:creationId xmlns:a16="http://schemas.microsoft.com/office/drawing/2014/main" id="{CADD0353-34B6-BF10-3CE5-5276F3DC46D1}"/>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7">
              <a:extLst>
                <a:ext uri="{FF2B5EF4-FFF2-40B4-BE49-F238E27FC236}">
                  <a16:creationId xmlns:a16="http://schemas.microsoft.com/office/drawing/2014/main" id="{DAAC6145-D8D5-E2D2-84D8-EC19163B0E13}"/>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3" name="Text Box 21">
              <a:extLst>
                <a:ext uri="{FF2B5EF4-FFF2-40B4-BE49-F238E27FC236}">
                  <a16:creationId xmlns:a16="http://schemas.microsoft.com/office/drawing/2014/main" id="{61D4E1DA-AADB-54E1-EBB8-A19B3E29E3A5}"/>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Tree>
    <p:extLst>
      <p:ext uri="{BB962C8B-B14F-4D97-AF65-F5344CB8AC3E}">
        <p14:creationId xmlns:p14="http://schemas.microsoft.com/office/powerpoint/2010/main" val="406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52885-D6C1-314A-82A0-88D616FCAC02}"/>
              </a:ext>
            </a:extLst>
          </p:cNvPr>
          <p:cNvSpPr txBox="1"/>
          <p:nvPr/>
        </p:nvSpPr>
        <p:spPr>
          <a:xfrm>
            <a:off x="8044977" y="1665066"/>
            <a:ext cx="3786698"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choose action (given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
        <p:nvSpPr>
          <p:cNvPr id="385031" name="Rectangle 7"/>
          <p:cNvSpPr>
            <a:spLocks noGrp="1" noChangeArrowheads="1"/>
          </p:cNvSpPr>
          <p:nvPr>
            <p:ph type="title"/>
          </p:nvPr>
        </p:nvSpPr>
        <p:spPr/>
        <p:txBody>
          <a:bodyPr/>
          <a:lstStyle/>
          <a:p>
            <a:r>
              <a:rPr lang="en-US"/>
              <a:t>Reactive Agent Algorithm</a:t>
            </a:r>
          </a:p>
        </p:txBody>
      </p:sp>
      <p:sp>
        <p:nvSpPr>
          <p:cNvPr id="5" name="Date Placeholder 4">
            <a:extLst>
              <a:ext uri="{FF2B5EF4-FFF2-40B4-BE49-F238E27FC236}">
                <a16:creationId xmlns:a16="http://schemas.microsoft.com/office/drawing/2014/main" id="{0E9E1AC1-07BB-744D-B798-FA864C6EE2DD}"/>
              </a:ext>
            </a:extLst>
          </p:cNvPr>
          <p:cNvSpPr>
            <a:spLocks noGrp="1"/>
          </p:cNvSpPr>
          <p:nvPr>
            <p:ph type="dt" sz="half" idx="2"/>
          </p:nvPr>
        </p:nvSpPr>
        <p:spPr/>
        <p:txBody>
          <a:bodyPr/>
          <a:lstStyle/>
          <a:p>
            <a:r>
              <a:rPr lang="de-DE"/>
              <a:t>Decision Foundations</a:t>
            </a:r>
            <a:endParaRPr lang="de-DE" dirty="0"/>
          </a:p>
        </p:txBody>
      </p:sp>
      <p:sp>
        <p:nvSpPr>
          <p:cNvPr id="28" name="Footer Placeholder 27">
            <a:extLst>
              <a:ext uri="{FF2B5EF4-FFF2-40B4-BE49-F238E27FC236}">
                <a16:creationId xmlns:a16="http://schemas.microsoft.com/office/drawing/2014/main" id="{236B7125-3C91-A3F1-1D99-EE67FA22BBEC}"/>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23461985-6916-D644-8F93-44D94F4935CA}"/>
              </a:ext>
            </a:extLst>
          </p:cNvPr>
          <p:cNvSpPr>
            <a:spLocks noGrp="1"/>
          </p:cNvSpPr>
          <p:nvPr>
            <p:ph type="sldNum" sz="quarter" idx="4"/>
          </p:nvPr>
        </p:nvSpPr>
        <p:spPr/>
        <p:txBody>
          <a:bodyPr/>
          <a:lstStyle/>
          <a:p>
            <a:fld id="{67C9959E-8E6B-B04C-9955-EA096F41CA7A}" type="slidenum">
              <a:rPr lang="en-GB" smtClean="0"/>
              <a:t>32</a:t>
            </a:fld>
            <a:endParaRPr lang="en-GB"/>
          </a:p>
        </p:txBody>
      </p:sp>
      <p:sp>
        <p:nvSpPr>
          <p:cNvPr id="15" name="Rectangle 3">
            <a:extLst>
              <a:ext uri="{FF2B5EF4-FFF2-40B4-BE49-F238E27FC236}">
                <a16:creationId xmlns:a16="http://schemas.microsoft.com/office/drawing/2014/main" id="{DEDB306A-1059-E545-A863-829E5F2EB681}"/>
              </a:ext>
            </a:extLst>
          </p:cNvPr>
          <p:cNvSpPr txBox="1">
            <a:spLocks noChangeArrowheads="1"/>
          </p:cNvSpPr>
          <p:nvPr/>
        </p:nvSpPr>
        <p:spPr bwMode="auto">
          <a:xfrm>
            <a:off x="5083755" y="645566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7" name="Group 6">
            <a:extLst>
              <a:ext uri="{FF2B5EF4-FFF2-40B4-BE49-F238E27FC236}">
                <a16:creationId xmlns:a16="http://schemas.microsoft.com/office/drawing/2014/main" id="{DB1C03C2-CB22-3ABB-4454-5D0FE22F2917}"/>
              </a:ext>
            </a:extLst>
          </p:cNvPr>
          <p:cNvGrpSpPr/>
          <p:nvPr/>
        </p:nvGrpSpPr>
        <p:grpSpPr>
          <a:xfrm>
            <a:off x="343148" y="1665066"/>
            <a:ext cx="6506212" cy="4236436"/>
            <a:chOff x="2717975" y="1628799"/>
            <a:chExt cx="6512989" cy="4240849"/>
          </a:xfrm>
        </p:grpSpPr>
        <p:sp>
          <p:nvSpPr>
            <p:cNvPr id="8" name="TextBox 7">
              <a:extLst>
                <a:ext uri="{FF2B5EF4-FFF2-40B4-BE49-F238E27FC236}">
                  <a16:creationId xmlns:a16="http://schemas.microsoft.com/office/drawing/2014/main" id="{2C3586B0-B731-23F2-5644-92103951960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Environemnt</a:t>
              </a:r>
              <a:endParaRPr lang="en-GB" sz="2398"/>
            </a:p>
          </p:txBody>
        </p:sp>
        <p:sp>
          <p:nvSpPr>
            <p:cNvPr id="11" name="TextBox 10">
              <a:extLst>
                <a:ext uri="{FF2B5EF4-FFF2-40B4-BE49-F238E27FC236}">
                  <a16:creationId xmlns:a16="http://schemas.microsoft.com/office/drawing/2014/main" id="{19BA96A3-66CB-7E6C-0D74-1AF13E0DD2F4}"/>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2" name="TextBox 11">
              <a:extLst>
                <a:ext uri="{FF2B5EF4-FFF2-40B4-BE49-F238E27FC236}">
                  <a16:creationId xmlns:a16="http://schemas.microsoft.com/office/drawing/2014/main" id="{9F5F8DA7-D1D4-705A-6C6A-B6C949900C12}"/>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3" name="TextBox 12">
              <a:extLst>
                <a:ext uri="{FF2B5EF4-FFF2-40B4-BE49-F238E27FC236}">
                  <a16:creationId xmlns:a16="http://schemas.microsoft.com/office/drawing/2014/main" id="{51612ED1-E42E-947D-B106-9C04D332F30E}"/>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4" name="TextBox 13">
              <a:extLst>
                <a:ext uri="{FF2B5EF4-FFF2-40B4-BE49-F238E27FC236}">
                  <a16:creationId xmlns:a16="http://schemas.microsoft.com/office/drawing/2014/main" id="{DE16FF19-3FA3-EAF4-119A-B8935ABC36E5}"/>
                </a:ext>
              </a:extLst>
            </p:cNvPr>
            <p:cNvSpPr txBox="1"/>
            <p:nvPr/>
          </p:nvSpPr>
          <p:spPr>
            <a:xfrm>
              <a:off x="6113084"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br>
                <a:rPr lang="en-GB" sz="1399"/>
              </a:br>
              <a:r>
                <a:rPr lang="en-GB" sz="1399"/>
                <a:t>is like now</a:t>
              </a:r>
            </a:p>
          </p:txBody>
        </p:sp>
        <p:sp>
          <p:nvSpPr>
            <p:cNvPr id="16" name="TextBox 15">
              <a:extLst>
                <a:ext uri="{FF2B5EF4-FFF2-40B4-BE49-F238E27FC236}">
                  <a16:creationId xmlns:a16="http://schemas.microsoft.com/office/drawing/2014/main" id="{8DC97592-CA72-1AFC-3302-6C7E9929F4E6}"/>
                </a:ext>
              </a:extLst>
            </p:cNvPr>
            <p:cNvSpPr txBox="1"/>
            <p:nvPr/>
          </p:nvSpPr>
          <p:spPr>
            <a:xfrm>
              <a:off x="6146266" y="4289460"/>
              <a:ext cx="1262493" cy="523509"/>
            </a:xfrm>
            <a:prstGeom prst="rect">
              <a:avLst/>
            </a:prstGeom>
            <a:solidFill>
              <a:schemeClr val="bg1"/>
            </a:solidFill>
            <a:ln w="19050">
              <a:solidFill>
                <a:schemeClr val="tx1"/>
              </a:solidFill>
            </a:ln>
          </p:spPr>
          <p:txBody>
            <a:bodyPr wrap="none" rtlCol="0">
              <a:spAutoFit/>
            </a:bodyPr>
            <a:lstStyle/>
            <a:p>
              <a:pPr algn="ctr"/>
              <a:r>
                <a:rPr lang="en-GB" sz="1399"/>
                <a:t>What action I</a:t>
              </a:r>
              <a:br>
                <a:rPr lang="en-GB" sz="1399"/>
              </a:br>
              <a:r>
                <a:rPr lang="en-GB" sz="1399"/>
                <a:t>should do now</a:t>
              </a:r>
            </a:p>
          </p:txBody>
        </p:sp>
        <p:sp>
          <p:nvSpPr>
            <p:cNvPr id="17" name="TextBox 16">
              <a:extLst>
                <a:ext uri="{FF2B5EF4-FFF2-40B4-BE49-F238E27FC236}">
                  <a16:creationId xmlns:a16="http://schemas.microsoft.com/office/drawing/2014/main" id="{049730AF-6572-B974-B4C8-01060B549ED9}"/>
                </a:ext>
              </a:extLst>
            </p:cNvPr>
            <p:cNvSpPr txBox="1"/>
            <p:nvPr/>
          </p:nvSpPr>
          <p:spPr>
            <a:xfrm>
              <a:off x="3277277" y="4399592"/>
              <a:ext cx="1891206"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Condition-action rules</a:t>
              </a:r>
            </a:p>
          </p:txBody>
        </p:sp>
        <p:cxnSp>
          <p:nvCxnSpPr>
            <p:cNvPr id="18" name="Straight Arrow Connector 17">
              <a:extLst>
                <a:ext uri="{FF2B5EF4-FFF2-40B4-BE49-F238E27FC236}">
                  <a16:creationId xmlns:a16="http://schemas.microsoft.com/office/drawing/2014/main" id="{C8814218-A45D-57F3-417B-FC79E8288B93}"/>
                </a:ext>
              </a:extLst>
            </p:cNvPr>
            <p:cNvCxnSpPr>
              <a:cxnSpLocks/>
              <a:stCxn id="12" idx="2"/>
              <a:endCxn id="14"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7A6F6-B812-8E7B-A717-DF02A98C1953}"/>
                </a:ext>
              </a:extLst>
            </p:cNvPr>
            <p:cNvCxnSpPr>
              <a:cxnSpLocks/>
              <a:stCxn id="14" idx="2"/>
              <a:endCxn id="16" idx="0"/>
            </p:cNvCxnSpPr>
            <p:nvPr/>
          </p:nvCxnSpPr>
          <p:spPr>
            <a:xfrm flipH="1">
              <a:off x="6777513" y="2764255"/>
              <a:ext cx="2" cy="1525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25A7F8-FDA5-9A1E-4A80-175A85AD0797}"/>
                </a:ext>
              </a:extLst>
            </p:cNvPr>
            <p:cNvCxnSpPr>
              <a:cxnSpLocks/>
              <a:stCxn id="16" idx="2"/>
              <a:endCxn id="13" idx="0"/>
            </p:cNvCxnSpPr>
            <p:nvPr/>
          </p:nvCxnSpPr>
          <p:spPr>
            <a:xfrm>
              <a:off x="6777513" y="4812968"/>
              <a:ext cx="0"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08874F-7396-2E76-B1CA-0551610A25E1}"/>
                </a:ext>
              </a:extLst>
            </p:cNvPr>
            <p:cNvCxnSpPr>
              <a:cxnSpLocks/>
              <a:stCxn id="12"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E358E25-0382-02E8-E4FF-A31435A891F2}"/>
                </a:ext>
              </a:extLst>
            </p:cNvPr>
            <p:cNvCxnSpPr>
              <a:cxnSpLocks/>
              <a:stCxn id="17" idx="3"/>
              <a:endCxn id="16" idx="1"/>
            </p:cNvCxnSpPr>
            <p:nvPr/>
          </p:nvCxnSpPr>
          <p:spPr>
            <a:xfrm>
              <a:off x="5168483" y="4551137"/>
              <a:ext cx="977783"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AA0432A-E742-633C-5CD6-14E0F9967923}"/>
                </a:ext>
              </a:extLst>
            </p:cNvPr>
            <p:cNvCxnSpPr>
              <a:cxnSpLocks/>
              <a:endCxn id="13" idx="3"/>
            </p:cNvCxnSpPr>
            <p:nvPr/>
          </p:nvCxnSpPr>
          <p:spPr>
            <a:xfrm flipH="1">
              <a:off x="7164454" y="5626410"/>
              <a:ext cx="1529321"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942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normAutofit/>
          </a:bodyPr>
          <a:lstStyle/>
          <a:p>
            <a:r>
              <a:rPr lang="en-US" dirty="0"/>
              <a:t>Policy (Reactive/Closed-loop Strategy)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400AF-4D6C-E742-AC89-10E6F0B6496E}"/>
                  </a:ext>
                </a:extLst>
              </p:cNvPr>
              <p:cNvSpPr>
                <a:spLocks noGrp="1"/>
              </p:cNvSpPr>
              <p:nvPr>
                <p:ph idx="1"/>
              </p:nvPr>
            </p:nvSpPr>
            <p:spPr/>
            <p:txBody>
              <a:bodyPr>
                <a:normAutofit/>
              </a:bodyPr>
              <a:lstStyle/>
              <a:p>
                <a:r>
                  <a:rPr lang="en-GB" dirty="0">
                    <a:solidFill>
                      <a:schemeClr val="accent1"/>
                    </a:solidFill>
                  </a:rPr>
                  <a:t>Policy </a:t>
                </a:r>
                <a14:m>
                  <m:oMath xmlns:m="http://schemas.openxmlformats.org/officeDocument/2006/math">
                    <m:r>
                      <a:rPr lang="en-GB" i="1" dirty="0" smtClean="0">
                        <a:solidFill>
                          <a:schemeClr val="accent1"/>
                        </a:solidFill>
                        <a:latin typeface="Cambria Math" panose="02040503050406030204" pitchFamily="18" charset="0"/>
                        <a:ea typeface="Cambria Math" panose="02040503050406030204" pitchFamily="18" charset="0"/>
                      </a:rPr>
                      <m:t>𝜋</m:t>
                    </m:r>
                  </m:oMath>
                </a14:m>
                <a:r>
                  <a:rPr lang="en-GB" dirty="0">
                    <a:solidFill>
                      <a:schemeClr val="accent1"/>
                    </a:solidFill>
                  </a:rPr>
                  <a:t> </a:t>
                </a:r>
              </a:p>
              <a:p>
                <a:pPr lvl="1"/>
                <a:r>
                  <a:rPr lang="en-GB" i="1" dirty="0"/>
                  <a:t>Complete</a:t>
                </a:r>
                <a:r>
                  <a:rPr lang="en-GB" dirty="0"/>
                  <a:t> mapping from states to actions</a:t>
                </a:r>
              </a:p>
              <a:p>
                <a:r>
                  <a:rPr lang="en-GB" dirty="0">
                    <a:solidFill>
                      <a:schemeClr val="accent1"/>
                    </a:solidFill>
                  </a:rPr>
                  <a:t>Optimal policy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𝜋</m:t>
                        </m:r>
                      </m:e>
                      <m:sup>
                        <m:r>
                          <a:rPr lang="de-DE" b="0" i="1" dirty="0" smtClean="0">
                            <a:solidFill>
                              <a:schemeClr val="accent1"/>
                            </a:solidFill>
                            <a:latin typeface="Cambria Math" panose="02040503050406030204" pitchFamily="18" charset="0"/>
                            <a:ea typeface="Cambria Math" panose="02040503050406030204" pitchFamily="18" charset="0"/>
                          </a:rPr>
                          <m:t>∗</m:t>
                        </m:r>
                      </m:sup>
                    </m:sSup>
                  </m:oMath>
                </a14:m>
                <a:r>
                  <a:rPr lang="en-GB" dirty="0">
                    <a:solidFill>
                      <a:schemeClr val="accent1"/>
                    </a:solidFill>
                  </a:rPr>
                  <a:t> </a:t>
                </a:r>
              </a:p>
              <a:p>
                <a:pPr lvl="1"/>
                <a:r>
                  <a:rPr lang="en-GB" dirty="0"/>
                  <a:t>Always yields a history (ending at terminal state) with maximum </a:t>
                </a:r>
                <a:br>
                  <a:rPr lang="en-GB" dirty="0"/>
                </a:br>
                <a:r>
                  <a:rPr lang="en-GB" dirty="0"/>
                  <a:t>expected utility</a:t>
                </a:r>
              </a:p>
              <a:p>
                <a:pPr lvl="2"/>
                <a:r>
                  <a:rPr lang="en-GB" dirty="0"/>
                  <a:t>Due to Markov property</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7EB400AF-4D6C-E742-AC89-10E6F0B6496E}"/>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2F7259F-5A44-2441-B55A-532765E7738F}"/>
              </a:ext>
            </a:extLst>
          </p:cNvPr>
          <p:cNvSpPr>
            <a:spLocks noGrp="1"/>
          </p:cNvSpPr>
          <p:nvPr>
            <p:ph type="dt" sz="half" idx="2"/>
          </p:nvPr>
        </p:nvSpPr>
        <p:spPr/>
        <p:txBody>
          <a:bodyPr/>
          <a:lstStyle/>
          <a:p>
            <a:r>
              <a:rPr lang="de-DE"/>
              <a:t>Decision Foundations</a:t>
            </a:r>
            <a:endParaRPr lang="de-DE" dirty="0"/>
          </a:p>
        </p:txBody>
      </p:sp>
      <p:sp>
        <p:nvSpPr>
          <p:cNvPr id="12" name="Footer Placeholder 11">
            <a:extLst>
              <a:ext uri="{FF2B5EF4-FFF2-40B4-BE49-F238E27FC236}">
                <a16:creationId xmlns:a16="http://schemas.microsoft.com/office/drawing/2014/main" id="{792A43BC-43C6-FC9B-7644-78AA4F0DAEF3}"/>
              </a:ext>
            </a:extLst>
          </p:cNvPr>
          <p:cNvSpPr>
            <a:spLocks noGrp="1"/>
          </p:cNvSpPr>
          <p:nvPr>
            <p:ph type="ftr" sz="quarter" idx="3"/>
          </p:nvPr>
        </p:nvSpPr>
        <p:spPr/>
        <p:txBody>
          <a:bodyPr/>
          <a:lstStyle/>
          <a:p>
            <a:r>
              <a:rPr lang="en-GB"/>
              <a:t>T. Braun - APA</a:t>
            </a:r>
          </a:p>
        </p:txBody>
      </p:sp>
      <p:sp>
        <p:nvSpPr>
          <p:cNvPr id="18" name="Slide Number Placeholder 17">
            <a:extLst>
              <a:ext uri="{FF2B5EF4-FFF2-40B4-BE49-F238E27FC236}">
                <a16:creationId xmlns:a16="http://schemas.microsoft.com/office/drawing/2014/main" id="{7AA8EDED-81B2-264D-A7C9-54DD03B99CF2}"/>
              </a:ext>
            </a:extLst>
          </p:cNvPr>
          <p:cNvSpPr>
            <a:spLocks noGrp="1"/>
          </p:cNvSpPr>
          <p:nvPr>
            <p:ph type="sldNum" sz="quarter" idx="4"/>
          </p:nvPr>
        </p:nvSpPr>
        <p:spPr/>
        <p:txBody>
          <a:bodyPr/>
          <a:lstStyle/>
          <a:p>
            <a:fld id="{67C9959E-8E6B-B04C-9955-EA096F41CA7A}" type="slidenum">
              <a:rPr lang="en-GB" smtClean="0"/>
              <a:t>33</a:t>
            </a:fld>
            <a:endParaRPr lang="en-GB"/>
          </a:p>
        </p:txBody>
      </p:sp>
      <p:grpSp>
        <p:nvGrpSpPr>
          <p:cNvPr id="7" name="Group 6">
            <a:extLst>
              <a:ext uri="{FF2B5EF4-FFF2-40B4-BE49-F238E27FC236}">
                <a16:creationId xmlns:a16="http://schemas.microsoft.com/office/drawing/2014/main" id="{9CE2C3F4-4E10-D044-8569-DDF24AC812AB}"/>
              </a:ext>
            </a:extLst>
          </p:cNvPr>
          <p:cNvGrpSpPr/>
          <p:nvPr/>
        </p:nvGrpSpPr>
        <p:grpSpPr>
          <a:xfrm>
            <a:off x="9025267" y="3720842"/>
            <a:ext cx="2806408" cy="2185072"/>
            <a:chOff x="542038" y="4165280"/>
            <a:chExt cx="2806408" cy="2185072"/>
          </a:xfrm>
        </p:grpSpPr>
        <p:grpSp>
          <p:nvGrpSpPr>
            <p:cNvPr id="32" name="Group 3">
              <a:extLst>
                <a:ext uri="{FF2B5EF4-FFF2-40B4-BE49-F238E27FC236}">
                  <a16:creationId xmlns:a16="http://schemas.microsoft.com/office/drawing/2014/main" id="{7604959D-728A-2A46-9F0C-36C29471D360}"/>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3ABA4EC4-E49E-C143-A44E-69E2C630CD7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2117C24C-C3F6-F242-8360-8ED8010BEC7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99C9FD60-0C8F-304C-817C-DFD33A3FB2C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B01BD40-F7D9-1A4C-BBE2-D588519CC6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69AEF212-AE70-994B-8536-F3D06D78364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E943B641-6B11-374D-B4F3-CB36972DF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69928ECE-B113-F643-A496-0F82BC259D3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A9C30FDA-F15F-664B-8418-C2907DE766E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41" name="Text Box 18">
              <a:extLst>
                <a:ext uri="{FF2B5EF4-FFF2-40B4-BE49-F238E27FC236}">
                  <a16:creationId xmlns:a16="http://schemas.microsoft.com/office/drawing/2014/main" id="{75AF240B-2B6A-5D4B-B2AB-84F72A9DE59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2" name="Text Box 19">
              <a:extLst>
                <a:ext uri="{FF2B5EF4-FFF2-40B4-BE49-F238E27FC236}">
                  <a16:creationId xmlns:a16="http://schemas.microsoft.com/office/drawing/2014/main" id="{473E4FB2-8F7B-5440-B061-5627ECD93DE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0">
              <a:extLst>
                <a:ext uri="{FF2B5EF4-FFF2-40B4-BE49-F238E27FC236}">
                  <a16:creationId xmlns:a16="http://schemas.microsoft.com/office/drawing/2014/main" id="{C9843170-4624-AF42-978F-FA6B44F1F36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4" name="Text Box 21">
              <a:extLst>
                <a:ext uri="{FF2B5EF4-FFF2-40B4-BE49-F238E27FC236}">
                  <a16:creationId xmlns:a16="http://schemas.microsoft.com/office/drawing/2014/main" id="{1BAA05C4-57BD-1142-8193-A8908CF2DEF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5" name="Text Box 22">
              <a:extLst>
                <a:ext uri="{FF2B5EF4-FFF2-40B4-BE49-F238E27FC236}">
                  <a16:creationId xmlns:a16="http://schemas.microsoft.com/office/drawing/2014/main" id="{3C358DBF-B39B-8A45-8AEE-2989F4DC83E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6" name="Text Box 23">
              <a:extLst>
                <a:ext uri="{FF2B5EF4-FFF2-40B4-BE49-F238E27FC236}">
                  <a16:creationId xmlns:a16="http://schemas.microsoft.com/office/drawing/2014/main" id="{C8558F0C-8114-B34C-B7DD-6785711277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7" name="Text Box 24">
              <a:extLst>
                <a:ext uri="{FF2B5EF4-FFF2-40B4-BE49-F238E27FC236}">
                  <a16:creationId xmlns:a16="http://schemas.microsoft.com/office/drawing/2014/main" id="{B7313F98-B1BC-D34E-9670-B5A9477C711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8" name="Rectangle 47">
              <a:extLst>
                <a:ext uri="{FF2B5EF4-FFF2-40B4-BE49-F238E27FC236}">
                  <a16:creationId xmlns:a16="http://schemas.microsoft.com/office/drawing/2014/main" id="{4D9AACBE-BB63-D943-8F8D-6A2401122DC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50" name="Line 22">
              <a:extLst>
                <a:ext uri="{FF2B5EF4-FFF2-40B4-BE49-F238E27FC236}">
                  <a16:creationId xmlns:a16="http://schemas.microsoft.com/office/drawing/2014/main" id="{14AAF863-70B7-CF41-9D22-37FB3FCBFE1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3">
              <a:extLst>
                <a:ext uri="{FF2B5EF4-FFF2-40B4-BE49-F238E27FC236}">
                  <a16:creationId xmlns:a16="http://schemas.microsoft.com/office/drawing/2014/main" id="{9CAE76C8-79DB-B844-AD7A-AC577575040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4">
              <a:extLst>
                <a:ext uri="{FF2B5EF4-FFF2-40B4-BE49-F238E27FC236}">
                  <a16:creationId xmlns:a16="http://schemas.microsoft.com/office/drawing/2014/main" id="{A1933C19-AB06-9142-83D1-8B1DF784B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5">
              <a:extLst>
                <a:ext uri="{FF2B5EF4-FFF2-40B4-BE49-F238E27FC236}">
                  <a16:creationId xmlns:a16="http://schemas.microsoft.com/office/drawing/2014/main" id="{DF35EF5C-9960-EE4E-B9EA-69052B01730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26">
              <a:extLst>
                <a:ext uri="{FF2B5EF4-FFF2-40B4-BE49-F238E27FC236}">
                  <a16:creationId xmlns:a16="http://schemas.microsoft.com/office/drawing/2014/main" id="{CE814597-B433-B24E-A2EC-C65DAF8F8EE3}"/>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Line 27">
              <a:extLst>
                <a:ext uri="{FF2B5EF4-FFF2-40B4-BE49-F238E27FC236}">
                  <a16:creationId xmlns:a16="http://schemas.microsoft.com/office/drawing/2014/main" id="{E2E6EA6B-AA44-B042-9AFA-AC1C787BE2C2}"/>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6" name="Line 28">
              <a:extLst>
                <a:ext uri="{FF2B5EF4-FFF2-40B4-BE49-F238E27FC236}">
                  <a16:creationId xmlns:a16="http://schemas.microsoft.com/office/drawing/2014/main" id="{6E76AD3E-EBD0-6F44-AE6E-1AF92BB38CDB}"/>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7" name="Line 29">
              <a:extLst>
                <a:ext uri="{FF2B5EF4-FFF2-40B4-BE49-F238E27FC236}">
                  <a16:creationId xmlns:a16="http://schemas.microsoft.com/office/drawing/2014/main" id="{83B7E29A-5366-724A-B7A1-BC1E3BF8EC96}"/>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8" name="Line 30">
              <a:extLst>
                <a:ext uri="{FF2B5EF4-FFF2-40B4-BE49-F238E27FC236}">
                  <a16:creationId xmlns:a16="http://schemas.microsoft.com/office/drawing/2014/main" id="{4EF8B579-3018-5447-A28D-DF3254950B0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
        <p:nvSpPr>
          <p:cNvPr id="62" name="Text Box 36">
            <a:extLst>
              <a:ext uri="{FF2B5EF4-FFF2-40B4-BE49-F238E27FC236}">
                <a16:creationId xmlns:a16="http://schemas.microsoft.com/office/drawing/2014/main" id="{5227994C-2CBF-2742-A526-0A8720903A31}"/>
              </a:ext>
            </a:extLst>
          </p:cNvPr>
          <p:cNvSpPr txBox="1">
            <a:spLocks noChangeArrowheads="1"/>
          </p:cNvSpPr>
          <p:nvPr/>
        </p:nvSpPr>
        <p:spPr bwMode="auto">
          <a:xfrm>
            <a:off x="4654347" y="4042654"/>
            <a:ext cx="3685814" cy="646331"/>
          </a:xfrm>
          <a:prstGeom prst="rect">
            <a:avLst/>
          </a:prstGeom>
          <a:solidFill>
            <a:srgbClr val="FFC00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that [3,2] is a “dangerous” state that the optimal policy tries to avoid</a:t>
            </a:r>
          </a:p>
        </p:txBody>
      </p:sp>
      <p:cxnSp>
        <p:nvCxnSpPr>
          <p:cNvPr id="5" name="Straight Arrow Connector 4">
            <a:extLst>
              <a:ext uri="{FF2B5EF4-FFF2-40B4-BE49-F238E27FC236}">
                <a16:creationId xmlns:a16="http://schemas.microsoft.com/office/drawing/2014/main" id="{A3AA827C-83E2-0E4A-B1A9-9395DE387759}"/>
              </a:ext>
            </a:extLst>
          </p:cNvPr>
          <p:cNvCxnSpPr>
            <a:cxnSpLocks/>
            <a:stCxn id="62" idx="3"/>
            <a:endCxn id="55" idx="1"/>
          </p:cNvCxnSpPr>
          <p:nvPr/>
        </p:nvCxnSpPr>
        <p:spPr>
          <a:xfrm>
            <a:off x="8340161" y="4365820"/>
            <a:ext cx="2543369" cy="5783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BB740F-1EAA-674D-A2FB-F344075D047C}"/>
              </a:ext>
            </a:extLst>
          </p:cNvPr>
          <p:cNvCxnSpPr>
            <a:cxnSpLocks/>
            <a:stCxn id="62" idx="3"/>
            <a:endCxn id="57" idx="1"/>
          </p:cNvCxnSpPr>
          <p:nvPr/>
        </p:nvCxnSpPr>
        <p:spPr>
          <a:xfrm>
            <a:off x="8340161" y="4365820"/>
            <a:ext cx="2314768" cy="89603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 Box 36">
                <a:extLst>
                  <a:ext uri="{FF2B5EF4-FFF2-40B4-BE49-F238E27FC236}">
                    <a16:creationId xmlns:a16="http://schemas.microsoft.com/office/drawing/2014/main" id="{073400D9-AC5C-704B-B719-80F344C6C1B2}"/>
                  </a:ext>
                </a:extLst>
              </p:cNvPr>
              <p:cNvSpPr txBox="1">
                <a:spLocks noChangeArrowheads="1"/>
              </p:cNvSpPr>
              <p:nvPr/>
            </p:nvSpPr>
            <p:spPr bwMode="auto">
              <a:xfrm>
                <a:off x="359625" y="5259583"/>
                <a:ext cx="3426662"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solidFill>
                      <a:schemeClr val="bg1"/>
                    </a:solidFill>
                    <a:latin typeface="+mn-lt"/>
                  </a:rPr>
                  <a:t>How to compute </a:t>
                </a:r>
                <a14:m>
                  <m:oMath xmlns:m="http://schemas.openxmlformats.org/officeDocument/2006/math">
                    <m:sSup>
                      <m:sSupPr>
                        <m:ctrlPr>
                          <a:rPr lang="de-DE" sz="1800" i="1" dirty="0">
                            <a:solidFill>
                              <a:schemeClr val="bg1"/>
                            </a:solidFill>
                            <a:latin typeface="Cambria Math" panose="02040503050406030204" pitchFamily="18" charset="0"/>
                            <a:ea typeface="Cambria Math" panose="02040503050406030204" pitchFamily="18" charset="0"/>
                          </a:rPr>
                        </m:ctrlPr>
                      </m:sSupPr>
                      <m:e>
                        <m:r>
                          <a:rPr lang="en-GB" sz="1800" dirty="0">
                            <a:solidFill>
                              <a:schemeClr val="bg1"/>
                            </a:solidFill>
                            <a:latin typeface="Cambria Math" panose="02040503050406030204" pitchFamily="18" charset="0"/>
                            <a:ea typeface="Cambria Math" panose="02040503050406030204" pitchFamily="18" charset="0"/>
                          </a:rPr>
                          <m:t>𝜋</m:t>
                        </m:r>
                      </m:e>
                      <m:sup>
                        <m:r>
                          <a:rPr lang="de-DE" sz="1800" dirty="0">
                            <a:solidFill>
                              <a:schemeClr val="bg1"/>
                            </a:solidFill>
                            <a:latin typeface="Cambria Math" panose="02040503050406030204" pitchFamily="18" charset="0"/>
                            <a:ea typeface="Cambria Math" panose="02040503050406030204" pitchFamily="18" charset="0"/>
                          </a:rPr>
                          <m:t>∗</m:t>
                        </m:r>
                      </m:sup>
                    </m:sSup>
                  </m:oMath>
                </a14:m>
                <a:r>
                  <a:rPr lang="en-US" sz="1800" i="0" dirty="0">
                    <a:solidFill>
                      <a:schemeClr val="bg1"/>
                    </a:solidFill>
                    <a:latin typeface="+mn-lt"/>
                  </a:rPr>
                  <a:t>?</a:t>
                </a:r>
              </a:p>
              <a:p>
                <a:pPr algn="ctr"/>
                <a:r>
                  <a:rPr lang="en-US" sz="1800" i="0" dirty="0">
                    <a:solidFill>
                      <a:schemeClr val="bg1"/>
                    </a:solidFill>
                    <a:latin typeface="+mn-lt"/>
                  </a:rPr>
                  <a:t>Solving a </a:t>
                </a:r>
                <a:r>
                  <a:rPr lang="en-US" sz="1800" i="0" dirty="0">
                    <a:solidFill>
                      <a:schemeClr val="accent3">
                        <a:lumMod val="40000"/>
                        <a:lumOff val="60000"/>
                      </a:schemeClr>
                    </a:solidFill>
                    <a:latin typeface="+mn-lt"/>
                  </a:rPr>
                  <a:t>Markov Decision Process</a:t>
                </a:r>
                <a:endParaRPr lang="en-US" sz="1800" i="0" dirty="0">
                  <a:solidFill>
                    <a:schemeClr val="bg1"/>
                  </a:solidFill>
                  <a:latin typeface="+mn-lt"/>
                </a:endParaRPr>
              </a:p>
            </p:txBody>
          </p:sp>
        </mc:Choice>
        <mc:Fallback xmlns="">
          <p:sp>
            <p:nvSpPr>
              <p:cNvPr id="86" name="Text Box 36">
                <a:extLst>
                  <a:ext uri="{FF2B5EF4-FFF2-40B4-BE49-F238E27FC236}">
                    <a16:creationId xmlns:a16="http://schemas.microsoft.com/office/drawing/2014/main" id="{073400D9-AC5C-704B-B719-80F344C6C1B2}"/>
                  </a:ext>
                </a:extLst>
              </p:cNvPr>
              <p:cNvSpPr txBox="1">
                <a:spLocks noRot="1" noChangeAspect="1" noMove="1" noResize="1" noEditPoints="1" noAdjustHandles="1" noChangeArrowheads="1" noChangeShapeType="1" noTextEdit="1"/>
              </p:cNvSpPr>
              <p:nvPr/>
            </p:nvSpPr>
            <p:spPr bwMode="auto">
              <a:xfrm>
                <a:off x="359625" y="5259583"/>
                <a:ext cx="3426662" cy="646331"/>
              </a:xfrm>
              <a:prstGeom prst="rect">
                <a:avLst/>
              </a:prstGeom>
              <a:blipFill>
                <a:blip r:embed="rId4"/>
                <a:stretch>
                  <a:fillRect/>
                </a:stretch>
              </a:blipFill>
              <a:ln>
                <a:headEnd/>
                <a:tailEnd/>
              </a:ln>
            </p:spPr>
            <p:txBody>
              <a:bodyPr/>
              <a:lstStyle/>
              <a:p>
                <a:r>
                  <a:rPr lang="en-DE">
                    <a:noFill/>
                  </a:rPr>
                  <a:t> </a:t>
                </a:r>
              </a:p>
            </p:txBody>
          </p:sp>
        </mc:Fallback>
      </mc:AlternateContent>
      <p:sp>
        <p:nvSpPr>
          <p:cNvPr id="59" name="TextBox 58">
            <a:extLst>
              <a:ext uri="{FF2B5EF4-FFF2-40B4-BE49-F238E27FC236}">
                <a16:creationId xmlns:a16="http://schemas.microsoft.com/office/drawing/2014/main" id="{0781EEF2-2E02-7A4D-B087-7CC3DA9E26AC}"/>
              </a:ext>
            </a:extLst>
          </p:cNvPr>
          <p:cNvSpPr txBox="1"/>
          <p:nvPr/>
        </p:nvSpPr>
        <p:spPr>
          <a:xfrm>
            <a:off x="8661666" y="1665066"/>
            <a:ext cx="3170009"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GB"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Tree>
    <p:extLst>
      <p:ext uri="{BB962C8B-B14F-4D97-AF65-F5344CB8AC3E}">
        <p14:creationId xmlns:p14="http://schemas.microsoft.com/office/powerpoint/2010/main" val="2185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Markov Decision Process / Problem (MDP)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1CD62C-7D0F-1943-B672-1873041CCCFF}"/>
                  </a:ext>
                </a:extLst>
              </p:cNvPr>
              <p:cNvSpPr>
                <a:spLocks noGrp="1"/>
              </p:cNvSpPr>
              <p:nvPr>
                <p:ph idx="1"/>
              </p:nvPr>
            </p:nvSpPr>
            <p:spPr/>
            <p:txBody>
              <a:bodyPr>
                <a:normAutofit/>
              </a:bodyPr>
              <a:lstStyle/>
              <a:p>
                <a:r>
                  <a:rPr lang="en-GB" i="1" dirty="0"/>
                  <a:t>Sequential</a:t>
                </a:r>
                <a:r>
                  <a:rPr lang="en-GB" dirty="0"/>
                  <a:t> decision problem </a:t>
                </a:r>
                <a:br>
                  <a:rPr lang="en-GB" dirty="0"/>
                </a:br>
                <a:r>
                  <a:rPr lang="en-GB" dirty="0"/>
                  <a:t>for a </a:t>
                </a:r>
                <a:r>
                  <a:rPr lang="en-GB" dirty="0">
                    <a:solidFill>
                      <a:schemeClr val="accent1"/>
                    </a:solidFill>
                  </a:rPr>
                  <a:t>fully observable</a:t>
                </a:r>
                <a:r>
                  <a:rPr lang="en-GB" dirty="0"/>
                  <a:t>, </a:t>
                </a:r>
                <a:r>
                  <a:rPr lang="en-GB" dirty="0">
                    <a:solidFill>
                      <a:schemeClr val="accent1"/>
                    </a:solidFill>
                  </a:rPr>
                  <a:t>stochastic</a:t>
                </a:r>
                <a:r>
                  <a:rPr lang="en-GB" dirty="0"/>
                  <a:t> environment </a:t>
                </a:r>
                <a:br>
                  <a:rPr lang="en-GB" dirty="0"/>
                </a:br>
                <a:r>
                  <a:rPr lang="en-GB" dirty="0"/>
                  <a:t>with a </a:t>
                </a:r>
                <a:r>
                  <a:rPr lang="en-GB" dirty="0">
                    <a:solidFill>
                      <a:schemeClr val="accent1"/>
                    </a:solidFill>
                  </a:rPr>
                  <a:t>Markovian transition model </a:t>
                </a:r>
                <a:br>
                  <a:rPr lang="en-GB" dirty="0">
                    <a:solidFill>
                      <a:schemeClr val="accent1"/>
                    </a:solidFill>
                  </a:rPr>
                </a:br>
                <a:r>
                  <a:rPr lang="en-GB" dirty="0"/>
                  <a:t>and </a:t>
                </a:r>
                <a:r>
                  <a:rPr lang="en-GB" dirty="0">
                    <a:solidFill>
                      <a:schemeClr val="accent1"/>
                    </a:solidFill>
                  </a:rPr>
                  <a:t>additive rewards </a:t>
                </a:r>
                <a:r>
                  <a:rPr lang="en-GB" dirty="0"/>
                  <a:t>(next slide)</a:t>
                </a:r>
              </a:p>
              <a:p>
                <a:r>
                  <a:rPr lang="en-GB" dirty="0"/>
                  <a:t>MDP is a four-tuple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r>
                  <a:rPr lang="en-GB" dirty="0"/>
                  <a:t> with</a:t>
                </a:r>
              </a:p>
              <a:p>
                <a:pPr lvl="1"/>
                <a14:m>
                  <m:oMath xmlns:m="http://schemas.openxmlformats.org/officeDocument/2006/math">
                    <m:r>
                      <a:rPr lang="de-DE" i="1">
                        <a:latin typeface="Cambria Math" panose="02040503050406030204" pitchFamily="18" charset="0"/>
                      </a:rPr>
                      <m:t>𝑆</m:t>
                    </m:r>
                  </m:oMath>
                </a14:m>
                <a:r>
                  <a:rPr lang="en-GB" dirty="0"/>
                  <a:t> a random variable whose domain is a set of states </a:t>
                </a:r>
                <a:br>
                  <a:rPr lang="en-GB" dirty="0"/>
                </a:br>
                <a:r>
                  <a:rPr lang="en-GB" dirty="0"/>
                  <a:t>(with an initial state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𝑠</m:t>
                        </m:r>
                      </m:e>
                      <m:sub>
                        <m:r>
                          <a:rPr lang="de-DE" b="0" i="1" dirty="0" smtClean="0">
                            <a:latin typeface="Cambria Math" panose="02040503050406030204" pitchFamily="18" charset="0"/>
                          </a:rPr>
                          <m:t>0</m:t>
                        </m:r>
                      </m:sub>
                    </m:sSub>
                  </m:oMath>
                </a14:m>
                <a:r>
                  <a:rPr lang="en-GB" dirty="0"/>
                  <a:t>)</a:t>
                </a:r>
              </a:p>
              <a:p>
                <a:pPr lvl="1"/>
                <a:r>
                  <a:rPr lang="en-GB" dirty="0"/>
                  <a:t>For each </a:t>
                </a:r>
                <a14:m>
                  <m:oMath xmlns:m="http://schemas.openxmlformats.org/officeDocument/2006/math">
                    <m:r>
                      <a:rPr lang="en-GB" i="1" dirty="0" smtClean="0">
                        <a:latin typeface="Cambria Math" panose="02040503050406030204" pitchFamily="18" charset="0"/>
                      </a:rPr>
                      <m:t>𝑠</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dom</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𝑆</m:t>
                        </m:r>
                      </m:e>
                    </m:d>
                  </m:oMath>
                </a14:m>
                <a:endParaRPr lang="en-GB" dirty="0"/>
              </a:p>
              <a:p>
                <a:pPr lvl="2"/>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a:t>
                </a:r>
              </a:p>
              <a:p>
                <a:pPr lvl="2"/>
                <a:r>
                  <a:rPr lang="en-GB" dirty="0"/>
                  <a:t>a transition model </a:t>
                </a:r>
                <a14:m>
                  <m:oMath xmlns:m="http://schemas.openxmlformats.org/officeDocument/2006/math">
                    <m:r>
                      <a:rPr lang="de-DE" b="0" i="1" dirty="0" smtClean="0">
                        <a:latin typeface="Cambria Math" panose="02040503050406030204" pitchFamily="18" charset="0"/>
                      </a:rPr>
                      <m:t>𝑇</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 </m:t>
                        </m:r>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0"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2"/>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r>
                  <a:rPr lang="en-GB" dirty="0"/>
                  <a:t> (also with </a:t>
                </a:r>
                <a14:m>
                  <m:oMath xmlns:m="http://schemas.openxmlformats.org/officeDocument/2006/math">
                    <m:r>
                      <a:rPr lang="en-GB" i="1" dirty="0" smtClean="0">
                        <a:latin typeface="Cambria Math" panose="02040503050406030204" pitchFamily="18" charset="0"/>
                      </a:rPr>
                      <m:t>𝑎</m:t>
                    </m:r>
                  </m:oMath>
                </a14:m>
                <a:r>
                  <a:rPr lang="en-GB" dirty="0"/>
                  <a:t> possible)</a:t>
                </a:r>
              </a:p>
              <a:p>
                <a:r>
                  <a:rPr lang="en-GB" dirty="0"/>
                  <a:t>Robot navigation example to the right</a:t>
                </a:r>
              </a:p>
              <a:p>
                <a:endParaRPr lang="en-GB" dirty="0"/>
              </a:p>
            </p:txBody>
          </p:sp>
        </mc:Choice>
        <mc:Fallback xmlns="">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idx="1"/>
              </p:nvPr>
            </p:nvSpPr>
            <p:spPr>
              <a:blipFill>
                <a:blip r:embed="rId3"/>
                <a:stretch>
                  <a:fillRect l="-1549" t="-2985" b="-1791"/>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81C03EA-2201-414D-AAFE-B7D97872C8E6}"/>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FB14850A-736E-6015-E29D-0322D4CF51D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4"/>
          </p:nvPr>
        </p:nvSpPr>
        <p:spPr/>
        <p:txBody>
          <a:bodyPr/>
          <a:lstStyle/>
          <a:p>
            <a:fld id="{67C9959E-8E6B-B04C-9955-EA096F41CA7A}" type="slidenum">
              <a:rPr lang="en-GB" smtClean="0"/>
              <a:t>34</a:t>
            </a:fld>
            <a:endParaRPr lang="en-GB"/>
          </a:p>
        </p:txBody>
      </p:sp>
      <p:sp>
        <p:nvSpPr>
          <p:cNvPr id="27" name="TextBox 26">
            <a:extLst>
              <a:ext uri="{FF2B5EF4-FFF2-40B4-BE49-F238E27FC236}">
                <a16:creationId xmlns:a16="http://schemas.microsoft.com/office/drawing/2014/main" id="{4888FACF-66DB-574B-9D44-747AAB798536}"/>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sp>
        <p:nvSpPr>
          <p:cNvPr id="47" name="Freeform 11">
            <a:extLst>
              <a:ext uri="{FF2B5EF4-FFF2-40B4-BE49-F238E27FC236}">
                <a16:creationId xmlns:a16="http://schemas.microsoft.com/office/drawing/2014/main" id="{E349DC36-3056-A64E-BBC5-E41979D4B8A4}"/>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48" name="Group 47">
            <a:extLst>
              <a:ext uri="{FF2B5EF4-FFF2-40B4-BE49-F238E27FC236}">
                <a16:creationId xmlns:a16="http://schemas.microsoft.com/office/drawing/2014/main" id="{D3BE155E-B554-2A4B-A4FB-A8825039FBF9}"/>
              </a:ext>
            </a:extLst>
          </p:cNvPr>
          <p:cNvGrpSpPr/>
          <p:nvPr/>
        </p:nvGrpSpPr>
        <p:grpSpPr>
          <a:xfrm>
            <a:off x="9020449" y="3720311"/>
            <a:ext cx="2806408" cy="2185072"/>
            <a:chOff x="542038" y="4165280"/>
            <a:chExt cx="2806408" cy="2185072"/>
          </a:xfrm>
        </p:grpSpPr>
        <p:grpSp>
          <p:nvGrpSpPr>
            <p:cNvPr id="49" name="Group 3">
              <a:extLst>
                <a:ext uri="{FF2B5EF4-FFF2-40B4-BE49-F238E27FC236}">
                  <a16:creationId xmlns:a16="http://schemas.microsoft.com/office/drawing/2014/main" id="{68081CAE-F6FC-1249-AFC0-0F1C21EBF5B4}"/>
                </a:ext>
              </a:extLst>
            </p:cNvPr>
            <p:cNvGrpSpPr>
              <a:grpSpLocks/>
            </p:cNvGrpSpPr>
            <p:nvPr/>
          </p:nvGrpSpPr>
          <p:grpSpPr bwMode="auto">
            <a:xfrm>
              <a:off x="910045" y="4165283"/>
              <a:ext cx="2438400" cy="1828800"/>
              <a:chOff x="960" y="1152"/>
              <a:chExt cx="1536" cy="1152"/>
            </a:xfrm>
          </p:grpSpPr>
          <p:sp>
            <p:nvSpPr>
              <p:cNvPr id="59" name="Rectangle 4">
                <a:extLst>
                  <a:ext uri="{FF2B5EF4-FFF2-40B4-BE49-F238E27FC236}">
                    <a16:creationId xmlns:a16="http://schemas.microsoft.com/office/drawing/2014/main" id="{F28AB98F-025C-744D-91E2-5992EE7315B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0" name="Line 5">
                <a:extLst>
                  <a:ext uri="{FF2B5EF4-FFF2-40B4-BE49-F238E27FC236}">
                    <a16:creationId xmlns:a16="http://schemas.microsoft.com/office/drawing/2014/main" id="{ACABA887-846A-D448-A4E5-C29883AE0B3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1" name="Line 6">
                <a:extLst>
                  <a:ext uri="{FF2B5EF4-FFF2-40B4-BE49-F238E27FC236}">
                    <a16:creationId xmlns:a16="http://schemas.microsoft.com/office/drawing/2014/main" id="{BCE38CBB-C59D-2644-AAEC-63658D998E9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7">
                <a:extLst>
                  <a:ext uri="{FF2B5EF4-FFF2-40B4-BE49-F238E27FC236}">
                    <a16:creationId xmlns:a16="http://schemas.microsoft.com/office/drawing/2014/main" id="{D5C85E8A-DF13-9E49-B5AD-7FAD0E35449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8">
                <a:extLst>
                  <a:ext uri="{FF2B5EF4-FFF2-40B4-BE49-F238E27FC236}">
                    <a16:creationId xmlns:a16="http://schemas.microsoft.com/office/drawing/2014/main" id="{D5ABCA2C-2732-C941-9D1C-4DB52154467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4" name="Line 9">
                <a:extLst>
                  <a:ext uri="{FF2B5EF4-FFF2-40B4-BE49-F238E27FC236}">
                    <a16:creationId xmlns:a16="http://schemas.microsoft.com/office/drawing/2014/main" id="{95F53509-B54D-1246-8B46-D8BDE7AE890D}"/>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Rectangle 10">
                <a:extLst>
                  <a:ext uri="{FF2B5EF4-FFF2-40B4-BE49-F238E27FC236}">
                    <a16:creationId xmlns:a16="http://schemas.microsoft.com/office/drawing/2014/main" id="{2853132D-6764-4642-91F9-D49A3C586BC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9A29936D-17B9-454C-B6DC-927898F914A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51" name="Text Box 18">
              <a:extLst>
                <a:ext uri="{FF2B5EF4-FFF2-40B4-BE49-F238E27FC236}">
                  <a16:creationId xmlns:a16="http://schemas.microsoft.com/office/drawing/2014/main" id="{319F3896-D07E-4240-B404-68826A8A50AF}"/>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52" name="Text Box 19">
              <a:extLst>
                <a:ext uri="{FF2B5EF4-FFF2-40B4-BE49-F238E27FC236}">
                  <a16:creationId xmlns:a16="http://schemas.microsoft.com/office/drawing/2014/main" id="{ECC06800-125F-B54A-A835-A5CCDA4D49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3" name="Text Box 20">
              <a:extLst>
                <a:ext uri="{FF2B5EF4-FFF2-40B4-BE49-F238E27FC236}">
                  <a16:creationId xmlns:a16="http://schemas.microsoft.com/office/drawing/2014/main" id="{0CCB9030-72AF-5B4E-99E0-0E448C09A09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4" name="Text Box 21">
              <a:extLst>
                <a:ext uri="{FF2B5EF4-FFF2-40B4-BE49-F238E27FC236}">
                  <a16:creationId xmlns:a16="http://schemas.microsoft.com/office/drawing/2014/main" id="{87F9E4B2-3D49-6349-8966-E1B71C38930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5" name="Text Box 22">
              <a:extLst>
                <a:ext uri="{FF2B5EF4-FFF2-40B4-BE49-F238E27FC236}">
                  <a16:creationId xmlns:a16="http://schemas.microsoft.com/office/drawing/2014/main" id="{C407F87C-2844-BF43-9F02-F8D0D83DF3A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6" name="Text Box 23">
              <a:extLst>
                <a:ext uri="{FF2B5EF4-FFF2-40B4-BE49-F238E27FC236}">
                  <a16:creationId xmlns:a16="http://schemas.microsoft.com/office/drawing/2014/main" id="{0E893EB6-2E03-9C40-BF8D-FB679F94456E}"/>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7" name="Text Box 24">
              <a:extLst>
                <a:ext uri="{FF2B5EF4-FFF2-40B4-BE49-F238E27FC236}">
                  <a16:creationId xmlns:a16="http://schemas.microsoft.com/office/drawing/2014/main" id="{DB872267-BCE0-4141-948D-4E47CF61970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58" name="Rectangle 57">
              <a:extLst>
                <a:ext uri="{FF2B5EF4-FFF2-40B4-BE49-F238E27FC236}">
                  <a16:creationId xmlns:a16="http://schemas.microsoft.com/office/drawing/2014/main" id="{73526410-0CA2-2A43-B2F4-61362B0E04D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A5714D0D-3060-0F19-FBE5-C032382D53E4}"/>
              </a:ext>
            </a:extLst>
          </p:cNvPr>
          <p:cNvGrpSpPr/>
          <p:nvPr/>
        </p:nvGrpSpPr>
        <p:grpSpPr>
          <a:xfrm>
            <a:off x="9591315" y="1665066"/>
            <a:ext cx="2042317" cy="1398002"/>
            <a:chOff x="8309267" y="2163125"/>
            <a:chExt cx="2042317" cy="1398002"/>
          </a:xfrm>
        </p:grpSpPr>
        <p:sp>
          <p:nvSpPr>
            <p:cNvPr id="9" name="Rectangle 8">
              <a:extLst>
                <a:ext uri="{FF2B5EF4-FFF2-40B4-BE49-F238E27FC236}">
                  <a16:creationId xmlns:a16="http://schemas.microsoft.com/office/drawing/2014/main" id="{0E6FDE40-36FF-5798-707B-2C8C1CAC85CC}"/>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10" name="Up Arrow 9">
              <a:extLst>
                <a:ext uri="{FF2B5EF4-FFF2-40B4-BE49-F238E27FC236}">
                  <a16:creationId xmlns:a16="http://schemas.microsoft.com/office/drawing/2014/main" id="{938D377F-C5DD-8D8A-FB44-E4CC5E8A4C8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Left-right Arrow 10">
              <a:extLst>
                <a:ext uri="{FF2B5EF4-FFF2-40B4-BE49-F238E27FC236}">
                  <a16:creationId xmlns:a16="http://schemas.microsoft.com/office/drawing/2014/main" id="{711433B2-87E3-D9FA-6662-0FAC70B84D4B}"/>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98B251-C502-CBBC-1FE3-06F65F3ECD3D}"/>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2" name="TextBox 11">
                  <a:extLst>
                    <a:ext uri="{FF2B5EF4-FFF2-40B4-BE49-F238E27FC236}">
                      <a16:creationId xmlns:a16="http://schemas.microsoft.com/office/drawing/2014/main" id="{4398B251-C502-CBBC-1FE3-06F65F3ECD3D}"/>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4ABBE6-C792-E93F-AB97-887230D77F0B}"/>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3" name="TextBox 12">
                  <a:extLst>
                    <a:ext uri="{FF2B5EF4-FFF2-40B4-BE49-F238E27FC236}">
                      <a16:creationId xmlns:a16="http://schemas.microsoft.com/office/drawing/2014/main" id="{494ABBE6-C792-E93F-AB97-887230D77F0B}"/>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E3A12F-79ED-775E-47D0-93DD37905BF5}"/>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4" name="TextBox 13">
                  <a:extLst>
                    <a:ext uri="{FF2B5EF4-FFF2-40B4-BE49-F238E27FC236}">
                      <a16:creationId xmlns:a16="http://schemas.microsoft.com/office/drawing/2014/main" id="{01E3A12F-79ED-775E-47D0-93DD37905BF5}"/>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1850550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Additive Utility</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001505" cy="4240848"/>
              </a:xfrm>
            </p:spPr>
            <p:txBody>
              <a:bodyPr>
                <a:noAutofit/>
              </a:bodyPr>
              <a:lstStyle/>
              <a:p>
                <a:r>
                  <a:rPr lang="en-GB" dirty="0"/>
                  <a:t>History </a:t>
                </a:r>
                <a14:m>
                  <m:oMath xmlns:m="http://schemas.openxmlformats.org/officeDocument/2006/math">
                    <m:r>
                      <a:rPr lang="de-DE" b="0" i="1" smtClean="0">
                        <a:latin typeface="Cambria Math" panose="02040503050406030204" pitchFamily="18" charset="0"/>
                      </a:rPr>
                      <m:t>h</m:t>
                    </m:r>
                    <m:r>
                      <a:rPr lang="en-GB"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0</m:t>
                            </m:r>
                          </m:sub>
                        </m:sSub>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1</m:t>
                                </m:r>
                              </m:e>
                            </m:d>
                          </m:sup>
                        </m:sSup>
                        <m:r>
                          <a:rPr lang="en-GB" i="1" smtClean="0">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𝑇</m:t>
                                </m:r>
                              </m:e>
                            </m:d>
                          </m:sup>
                        </m:sSup>
                      </m:e>
                    </m:d>
                  </m:oMath>
                </a14:m>
                <a:endParaRPr lang="en-GB" dirty="0"/>
              </a:p>
              <a:p>
                <a:r>
                  <a:rPr lang="en-GB" dirty="0"/>
                  <a:t>In each state </a:t>
                </a:r>
                <a14:m>
                  <m:oMath xmlns:m="http://schemas.openxmlformats.org/officeDocument/2006/math">
                    <m:r>
                      <a:rPr lang="de-DE" b="0" i="1" smtClean="0">
                        <a:latin typeface="Cambria Math" panose="02040503050406030204" pitchFamily="18" charset="0"/>
                      </a:rPr>
                      <m:t>𝑠</m:t>
                    </m:r>
                  </m:oMath>
                </a14:m>
                <a:r>
                  <a:rPr lang="en-GB" dirty="0"/>
                  <a:t>, agent receives </a:t>
                </a:r>
                <a:r>
                  <a:rPr lang="en-GB" dirty="0">
                    <a:solidFill>
                      <a:schemeClr val="accent1"/>
                    </a:solidFill>
                  </a:rPr>
                  <a:t>reward</a:t>
                </a:r>
                <a:r>
                  <a:rPr lang="en-GB" dirty="0"/>
                  <a:t> </a:t>
                </a:r>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Utility of </a:t>
                </a:r>
                <a14:m>
                  <m:oMath xmlns:m="http://schemas.openxmlformats.org/officeDocument/2006/math">
                    <m:r>
                      <a:rPr lang="de-DE" b="0" i="1" smtClean="0">
                        <a:latin typeface="Cambria Math" panose="02040503050406030204" pitchFamily="18" charset="0"/>
                      </a:rPr>
                      <m:t>h</m:t>
                    </m:r>
                  </m:oMath>
                </a14:m>
                <a:r>
                  <a:rPr lang="en-GB" dirty="0"/>
                  <a:t> is </a:t>
                </a:r>
                <a:r>
                  <a:rPr lang="en-GB" dirty="0">
                    <a:solidFill>
                      <a:schemeClr val="accent1"/>
                    </a:solidFill>
                  </a:rPr>
                  <a:t>additive</a:t>
                </a:r>
                <a:r>
                  <a:rPr lang="en-GB" dirty="0"/>
                  <a:t> iff </a:t>
                </a: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solidFill>
                            <a:schemeClr val="bg1"/>
                          </a:solidFill>
                          <a:latin typeface="Cambria Math" panose="02040503050406030204" pitchFamily="18" charset="0"/>
                        </a:rPr>
                        <m:t>=</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m:rPr>
                          <m:aln/>
                        </m:rP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en-GB" i="1">
                          <a:latin typeface="Cambria Math" panose="02040503050406030204" pitchFamily="18" charset="0"/>
                        </a:rPr>
                        <m:t> + </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oMath>
                    <m:oMath xmlns:m="http://schemas.openxmlformats.org/officeDocument/2006/math">
                      <m:r>
                        <m:rPr>
                          <m:aln/>
                        </m:rPr>
                        <a:rPr lang="en-GB" i="1">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1"/>
                <a:r>
                  <a:rPr lang="en-GB" dirty="0">
                    <a:solidFill>
                      <a:schemeClr val="accent1"/>
                    </a:solidFill>
                  </a:rPr>
                  <a:t>Discount</a:t>
                </a:r>
                <a:r>
                  <a:rPr lang="en-GB" dirty="0"/>
                  <a: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∈]0,1]</m:t>
                    </m:r>
                  </m:oMath>
                </a14:m>
                <a:r>
                  <a:rPr lang="en-GB" dirty="0"/>
                  <a:t>: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a:rPr lang="en-GB" b="0" i="1" smtClean="0">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sSup>
                            <m:sSupPr>
                              <m:ctrlPr>
                                <a:rPr lang="en-GB" i="1" smtClean="0">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2"/>
                <a:r>
                  <a:rPr lang="en-GB" dirty="0"/>
                  <a:t>Close to </a:t>
                </a:r>
                <a14:m>
                  <m:oMath xmlns:m="http://schemas.openxmlformats.org/officeDocument/2006/math">
                    <m:r>
                      <a:rPr lang="en-GB" i="1" dirty="0" smtClean="0">
                        <a:latin typeface="Cambria Math" panose="02040503050406030204" pitchFamily="18" charset="0"/>
                      </a:rPr>
                      <m:t>0</m:t>
                    </m:r>
                  </m:oMath>
                </a14:m>
                <a:r>
                  <a:rPr lang="en-GB" dirty="0"/>
                  <a:t>: future rewards insignificant</a:t>
                </a:r>
              </a:p>
              <a:p>
                <a:pPr lvl="2"/>
                <a:r>
                  <a:rPr lang="en-GB" dirty="0"/>
                  <a:t>Corresponds to interest rate </a:t>
                </a:r>
                <a14:m>
                  <m:oMath xmlns:m="http://schemas.openxmlformats.org/officeDocument/2006/math">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𝛾</m:t>
                        </m:r>
                      </m:num>
                      <m:den>
                        <m:r>
                          <a:rPr lang="en-GB" i="1">
                            <a:latin typeface="Cambria Math" panose="02040503050406030204" pitchFamily="18" charset="0"/>
                            <a:ea typeface="Cambria Math" panose="02040503050406030204" pitchFamily="18" charset="0"/>
                          </a:rPr>
                          <m:t>𝛾</m:t>
                        </m:r>
                      </m:den>
                    </m:f>
                  </m:oMath>
                </a14:m>
                <a:endParaRPr lang="de-DE" dirty="0">
                  <a:ea typeface="Cambria Math" panose="02040503050406030204" pitchFamily="18" charset="0"/>
                </a:endParaRPr>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001505" cy="4240848"/>
              </a:xfrm>
              <a:blipFill>
                <a:blip r:embed="rId3"/>
                <a:stretch>
                  <a:fillRect l="-2219" t="-2388" b="-188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DDF9C965-F9EA-7741-96EF-128FC2EA5874}"/>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D52F499-FBAC-0481-0F36-DABD382C145E}"/>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35</a:t>
            </a:fld>
            <a:endParaRPr lang="en-GB"/>
          </a:p>
        </p:txBody>
      </p:sp>
      <p:grpSp>
        <p:nvGrpSpPr>
          <p:cNvPr id="6" name="Group 5">
            <a:extLst>
              <a:ext uri="{FF2B5EF4-FFF2-40B4-BE49-F238E27FC236}">
                <a16:creationId xmlns:a16="http://schemas.microsoft.com/office/drawing/2014/main" id="{AFEED0F9-AC4E-70C1-B537-51D8296DD845}"/>
              </a:ext>
            </a:extLst>
          </p:cNvPr>
          <p:cNvGrpSpPr/>
          <p:nvPr/>
        </p:nvGrpSpPr>
        <p:grpSpPr>
          <a:xfrm>
            <a:off x="9020449" y="3720311"/>
            <a:ext cx="2806408" cy="2185072"/>
            <a:chOff x="542038" y="4165280"/>
            <a:chExt cx="2806408" cy="2185072"/>
          </a:xfrm>
        </p:grpSpPr>
        <p:grpSp>
          <p:nvGrpSpPr>
            <p:cNvPr id="7" name="Group 3">
              <a:extLst>
                <a:ext uri="{FF2B5EF4-FFF2-40B4-BE49-F238E27FC236}">
                  <a16:creationId xmlns:a16="http://schemas.microsoft.com/office/drawing/2014/main" id="{FC5E1708-193A-05B2-B1F2-4BBEFEA0EDB8}"/>
                </a:ext>
              </a:extLst>
            </p:cNvPr>
            <p:cNvGrpSpPr>
              <a:grpSpLocks/>
            </p:cNvGrpSpPr>
            <p:nvPr/>
          </p:nvGrpSpPr>
          <p:grpSpPr bwMode="auto">
            <a:xfrm>
              <a:off x="910045" y="4165283"/>
              <a:ext cx="2438400" cy="1828800"/>
              <a:chOff x="960" y="1152"/>
              <a:chExt cx="1536" cy="1152"/>
            </a:xfrm>
          </p:grpSpPr>
          <p:sp>
            <p:nvSpPr>
              <p:cNvPr id="17" name="Rectangle 4">
                <a:extLst>
                  <a:ext uri="{FF2B5EF4-FFF2-40B4-BE49-F238E27FC236}">
                    <a16:creationId xmlns:a16="http://schemas.microsoft.com/office/drawing/2014/main" id="{E9E51E96-D418-2186-3E08-556837F4238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8" name="Line 5">
                <a:extLst>
                  <a:ext uri="{FF2B5EF4-FFF2-40B4-BE49-F238E27FC236}">
                    <a16:creationId xmlns:a16="http://schemas.microsoft.com/office/drawing/2014/main" id="{47471F68-B4D6-B15B-D0B4-B46B17EE6DD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6">
                <a:extLst>
                  <a:ext uri="{FF2B5EF4-FFF2-40B4-BE49-F238E27FC236}">
                    <a16:creationId xmlns:a16="http://schemas.microsoft.com/office/drawing/2014/main" id="{0E32751E-E04E-FDB2-3C75-9BCE9E16C7B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7">
                <a:extLst>
                  <a:ext uri="{FF2B5EF4-FFF2-40B4-BE49-F238E27FC236}">
                    <a16:creationId xmlns:a16="http://schemas.microsoft.com/office/drawing/2014/main" id="{55F958FF-CB14-5EBA-834E-1049FCC04C3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8">
                <a:extLst>
                  <a:ext uri="{FF2B5EF4-FFF2-40B4-BE49-F238E27FC236}">
                    <a16:creationId xmlns:a16="http://schemas.microsoft.com/office/drawing/2014/main" id="{DADB9E04-C7BE-D052-AEBA-561B3919705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22" name="Line 9">
                <a:extLst>
                  <a:ext uri="{FF2B5EF4-FFF2-40B4-BE49-F238E27FC236}">
                    <a16:creationId xmlns:a16="http://schemas.microsoft.com/office/drawing/2014/main" id="{A42066B4-3258-B90D-F93D-9512811C638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Rectangle 10">
                <a:extLst>
                  <a:ext uri="{FF2B5EF4-FFF2-40B4-BE49-F238E27FC236}">
                    <a16:creationId xmlns:a16="http://schemas.microsoft.com/office/drawing/2014/main" id="{CCBAE562-279F-DC00-A12D-EB54A93DBFC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DEE1727-0167-0019-C3EA-6DDC649F28E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D7704696-DFE4-50BC-331E-319EFD4F4EA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D7091B11-71DF-5524-1052-BBCCED283EE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590D504-6DCF-A1CF-5D1B-9BC61509960D}"/>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B6701650-C280-1A46-36C9-9AB0D317852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DAD1234C-01AE-BF4A-208A-8B0653BDD1F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AEF99ECA-7EB0-A92A-19E5-A1CBF998F1A3}"/>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74496D49-AB38-836E-683B-099D521199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9C21993F-75A4-3687-6855-555875BA036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6CE1C91C-857F-1DC3-6E9E-635DDB4BDA5A}"/>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509F51A-E309-0DAB-93FD-24AE82897F05}"/>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27" name="Rectangle 26">
                <a:extLst>
                  <a:ext uri="{FF2B5EF4-FFF2-40B4-BE49-F238E27FC236}">
                    <a16:creationId xmlns:a16="http://schemas.microsoft.com/office/drawing/2014/main" id="{D509F51A-E309-0DAB-93FD-24AE82897F05}"/>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grpSp>
        <p:nvGrpSpPr>
          <p:cNvPr id="28" name="Group 27">
            <a:extLst>
              <a:ext uri="{FF2B5EF4-FFF2-40B4-BE49-F238E27FC236}">
                <a16:creationId xmlns:a16="http://schemas.microsoft.com/office/drawing/2014/main" id="{EAD7ABF4-54C0-9EFE-D74E-01716F916CBB}"/>
              </a:ext>
            </a:extLst>
          </p:cNvPr>
          <p:cNvGrpSpPr/>
          <p:nvPr/>
        </p:nvGrpSpPr>
        <p:grpSpPr>
          <a:xfrm>
            <a:off x="9591315" y="1665066"/>
            <a:ext cx="2042317" cy="1398002"/>
            <a:chOff x="8309267" y="2163125"/>
            <a:chExt cx="2042317" cy="1398002"/>
          </a:xfrm>
        </p:grpSpPr>
        <p:sp>
          <p:nvSpPr>
            <p:cNvPr id="29" name="Rectangle 28">
              <a:extLst>
                <a:ext uri="{FF2B5EF4-FFF2-40B4-BE49-F238E27FC236}">
                  <a16:creationId xmlns:a16="http://schemas.microsoft.com/office/drawing/2014/main" id="{56A87A25-C6C4-C0F5-99FF-E5292B1882E7}"/>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30" name="Up Arrow 29">
              <a:extLst>
                <a:ext uri="{FF2B5EF4-FFF2-40B4-BE49-F238E27FC236}">
                  <a16:creationId xmlns:a16="http://schemas.microsoft.com/office/drawing/2014/main" id="{ACB091C7-A924-9BF6-6638-7DD9729122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Left-right Arrow 30">
              <a:extLst>
                <a:ext uri="{FF2B5EF4-FFF2-40B4-BE49-F238E27FC236}">
                  <a16:creationId xmlns:a16="http://schemas.microsoft.com/office/drawing/2014/main" id="{CAD98AE8-EA40-ECB6-8894-16A65C578A3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FFCBF97-5178-CB4F-5C4C-EC03DDBA0FAC}"/>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32" name="TextBox 31">
                  <a:extLst>
                    <a:ext uri="{FF2B5EF4-FFF2-40B4-BE49-F238E27FC236}">
                      <a16:creationId xmlns:a16="http://schemas.microsoft.com/office/drawing/2014/main" id="{5FFCBF97-5178-CB4F-5C4C-EC03DDBA0FAC}"/>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4C7B163-6D19-E13E-FA6B-7DEEF66EFA32}"/>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3" name="TextBox 32">
                  <a:extLst>
                    <a:ext uri="{FF2B5EF4-FFF2-40B4-BE49-F238E27FC236}">
                      <a16:creationId xmlns:a16="http://schemas.microsoft.com/office/drawing/2014/main" id="{B4C7B163-6D19-E13E-FA6B-7DEEF66EFA32}"/>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86DE95E-AA01-A1CA-18F9-82D77BA55ABC}"/>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34" name="TextBox 33">
                  <a:extLst>
                    <a:ext uri="{FF2B5EF4-FFF2-40B4-BE49-F238E27FC236}">
                      <a16:creationId xmlns:a16="http://schemas.microsoft.com/office/drawing/2014/main" id="{286DE95E-AA01-A1CA-18F9-82D77BA55ABC}"/>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
        <p:nvSpPr>
          <p:cNvPr id="35" name="Freeform 11">
            <a:extLst>
              <a:ext uri="{FF2B5EF4-FFF2-40B4-BE49-F238E27FC236}">
                <a16:creationId xmlns:a16="http://schemas.microsoft.com/office/drawing/2014/main" id="{91F7470B-15C0-31F5-4444-303F0D2CB5A6}"/>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Tree>
    <p:extLst>
      <p:ext uri="{BB962C8B-B14F-4D97-AF65-F5344CB8AC3E}">
        <p14:creationId xmlns:p14="http://schemas.microsoft.com/office/powerpoint/2010/main" val="173736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464E-3ACB-894E-94D4-19D08051AF90}"/>
              </a:ext>
            </a:extLst>
          </p:cNvPr>
          <p:cNvSpPr>
            <a:spLocks noGrp="1"/>
          </p:cNvSpPr>
          <p:nvPr>
            <p:ph type="title"/>
          </p:nvPr>
        </p:nvSpPr>
        <p:spPr/>
        <p:txBody>
          <a:bodyPr/>
          <a:lstStyle/>
          <a:p>
            <a:r>
              <a:rPr lang="en-GB" dirty="0"/>
              <a:t>Principle of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ABC45A-7E2D-FD45-A237-91D21B688D58}"/>
                  </a:ext>
                </a:extLst>
              </p:cNvPr>
              <p:cNvSpPr>
                <a:spLocks noGrp="1"/>
              </p:cNvSpPr>
              <p:nvPr>
                <p:ph idx="1"/>
              </p:nvPr>
            </p:nvSpPr>
            <p:spPr>
              <a:xfrm>
                <a:off x="359626" y="1665066"/>
                <a:ext cx="7463574" cy="4240848"/>
              </a:xfrm>
            </p:spPr>
            <p:txBody>
              <a:bodyPr/>
              <a:lstStyle/>
              <a:p>
                <a:r>
                  <a:rPr lang="en-GB" dirty="0">
                    <a:solidFill>
                      <a:schemeClr val="accent1"/>
                    </a:solidFill>
                  </a:rPr>
                  <a:t>Bellman equation: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Optimal policy: </a:t>
                </a:r>
              </a:p>
              <a:p>
                <a:pPr marL="258762"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rPr>
                        <m:t>=</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argmax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r>
                  <a:rPr lang="de-DE" dirty="0"/>
                  <a:t> </a:t>
                </a:r>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pPr lvl="2"/>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m:rPr>
                                <m:sty m:val="p"/>
                              </m:rPr>
                              <a:rPr lang="de-DE" i="0">
                                <a:latin typeface="Cambria Math" panose="02040503050406030204" pitchFamily="18" charset="0"/>
                                <a:ea typeface="Cambria Math" panose="02040503050406030204" pitchFamily="18" charset="0"/>
                              </a:rPr>
                              <m:t>U</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L</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D</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R</m:t>
                            </m:r>
                          </m:lim>
                        </m:limLow>
                      </m:fName>
                      <m:e>
                        <m:r>
                          <a:rPr lang="de-DE" i="1">
                            <a:latin typeface="Cambria Math" panose="02040503050406030204" pitchFamily="18" charset="0"/>
                            <a:ea typeface="Cambria Math" panose="02040503050406030204" pitchFamily="18" charset="0"/>
                          </a:rPr>
                          <m:t> </m:t>
                        </m:r>
                      </m:e>
                    </m:func>
                  </m:oMath>
                </a14:m>
                <a:endParaRPr lang="en-GB" dirty="0"/>
              </a:p>
              <a:p>
                <a:pPr marL="258762" lvl="1" indent="0">
                  <a:buNone/>
                </a:pPr>
                <a:endParaRPr lang="en-GB" dirty="0"/>
              </a:p>
            </p:txBody>
          </p:sp>
        </mc:Choice>
        <mc:Fallback xmlns="">
          <p:sp>
            <p:nvSpPr>
              <p:cNvPr id="3" name="Content Placeholder 2">
                <a:extLst>
                  <a:ext uri="{FF2B5EF4-FFF2-40B4-BE49-F238E27FC236}">
                    <a16:creationId xmlns:a16="http://schemas.microsoft.com/office/drawing/2014/main" id="{A1ABC45A-7E2D-FD45-A237-91D21B688D58}"/>
                  </a:ext>
                </a:extLst>
              </p:cNvPr>
              <p:cNvSpPr>
                <a:spLocks noGrp="1" noRot="1" noChangeAspect="1" noMove="1" noResize="1" noEditPoints="1" noAdjustHandles="1" noChangeArrowheads="1" noChangeShapeType="1" noTextEdit="1"/>
              </p:cNvSpPr>
              <p:nvPr>
                <p:ph idx="1"/>
              </p:nvPr>
            </p:nvSpPr>
            <p:spPr>
              <a:xfrm>
                <a:off x="359626" y="1665066"/>
                <a:ext cx="7463574" cy="4240848"/>
              </a:xfrm>
              <a:blipFill>
                <a:blip r:embed="rId2"/>
                <a:stretch>
                  <a:fillRect l="-2381" t="-2268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7DE2A03-4209-E849-A2E6-EA392F15EE65}"/>
              </a:ext>
            </a:extLst>
          </p:cNvPr>
          <p:cNvSpPr>
            <a:spLocks noGrp="1"/>
          </p:cNvSpPr>
          <p:nvPr>
            <p:ph type="dt" sz="half" idx="2"/>
          </p:nvPr>
        </p:nvSpPr>
        <p:spPr/>
        <p:txBody>
          <a:bodyPr/>
          <a:lstStyle/>
          <a:p>
            <a:r>
              <a:rPr lang="de-DE"/>
              <a:t>Decision Foundations</a:t>
            </a:r>
            <a:endParaRPr lang="de-DE" dirty="0"/>
          </a:p>
        </p:txBody>
      </p:sp>
      <p:sp>
        <p:nvSpPr>
          <p:cNvPr id="26" name="Footer Placeholder 25">
            <a:extLst>
              <a:ext uri="{FF2B5EF4-FFF2-40B4-BE49-F238E27FC236}">
                <a16:creationId xmlns:a16="http://schemas.microsoft.com/office/drawing/2014/main" id="{D43E8866-E0C0-8EF4-3E81-BF64D690E8F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DCB28B-8DA8-F44F-97A9-A8DEAD062CB2}"/>
              </a:ext>
            </a:extLst>
          </p:cNvPr>
          <p:cNvSpPr>
            <a:spLocks noGrp="1"/>
          </p:cNvSpPr>
          <p:nvPr>
            <p:ph type="sldNum" sz="quarter" idx="4"/>
          </p:nvPr>
        </p:nvSpPr>
        <p:spPr/>
        <p:txBody>
          <a:bodyPr/>
          <a:lstStyle/>
          <a:p>
            <a:fld id="{67C9959E-8E6B-B04C-9955-EA096F41CA7A}" type="slidenum">
              <a:rPr lang="en-GB" smtClean="0"/>
              <a:t>36</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7C43D3-80F9-304F-B9B9-B13B150DEFA3}"/>
                  </a:ext>
                </a:extLst>
              </p:cNvPr>
              <p:cNvSpPr txBox="1"/>
              <p:nvPr/>
            </p:nvSpPr>
            <p:spPr>
              <a:xfrm>
                <a:off x="3897430" y="4293539"/>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i="1">
                        <a:latin typeface="Cambria Math" panose="02040503050406030204" pitchFamily="18" charset="0"/>
                      </a:rPr>
                      <m:t>{ 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(U)</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xmlns="">
          <p:sp>
            <p:nvSpPr>
              <p:cNvPr id="7" name="TextBox 6">
                <a:extLst>
                  <a:ext uri="{FF2B5EF4-FFF2-40B4-BE49-F238E27FC236}">
                    <a16:creationId xmlns:a16="http://schemas.microsoft.com/office/drawing/2014/main" id="{277C43D3-80F9-304F-B9B9-B13B150DEFA3}"/>
                  </a:ext>
                </a:extLst>
              </p:cNvPr>
              <p:cNvSpPr txBox="1">
                <a:spLocks noRot="1" noChangeAspect="1" noMove="1" noResize="1" noEditPoints="1" noAdjustHandles="1" noChangeArrowheads="1" noChangeShapeType="1" noTextEdit="1"/>
              </p:cNvSpPr>
              <p:nvPr/>
            </p:nvSpPr>
            <p:spPr>
              <a:xfrm>
                <a:off x="3897430" y="4293539"/>
                <a:ext cx="4537139" cy="1200329"/>
              </a:xfrm>
              <a:prstGeom prst="rect">
                <a:avLst/>
              </a:prstGeom>
              <a:blipFill>
                <a:blip r:embed="rId3"/>
                <a:stretch>
                  <a:fillRect l="-279" t="-1042" b="-7292"/>
                </a:stretch>
              </a:blipFill>
            </p:spPr>
            <p:txBody>
              <a:bodyPr/>
              <a:lstStyle/>
              <a:p>
                <a:r>
                  <a:rPr lang="en-DE">
                    <a:noFill/>
                  </a:rPr>
                  <a:t> </a:t>
                </a:r>
              </a:p>
            </p:txBody>
          </p:sp>
        </mc:Fallback>
      </mc:AlternateContent>
      <p:grpSp>
        <p:nvGrpSpPr>
          <p:cNvPr id="27" name="Group 26">
            <a:extLst>
              <a:ext uri="{FF2B5EF4-FFF2-40B4-BE49-F238E27FC236}">
                <a16:creationId xmlns:a16="http://schemas.microsoft.com/office/drawing/2014/main" id="{AA63CDD9-D8F6-A5C5-6C57-F1A3BEEAB0A5}"/>
              </a:ext>
            </a:extLst>
          </p:cNvPr>
          <p:cNvGrpSpPr/>
          <p:nvPr/>
        </p:nvGrpSpPr>
        <p:grpSpPr>
          <a:xfrm>
            <a:off x="9020449" y="3720311"/>
            <a:ext cx="2806408" cy="2185072"/>
            <a:chOff x="542038" y="4165280"/>
            <a:chExt cx="2806408" cy="2185072"/>
          </a:xfrm>
        </p:grpSpPr>
        <p:grpSp>
          <p:nvGrpSpPr>
            <p:cNvPr id="28" name="Group 3">
              <a:extLst>
                <a:ext uri="{FF2B5EF4-FFF2-40B4-BE49-F238E27FC236}">
                  <a16:creationId xmlns:a16="http://schemas.microsoft.com/office/drawing/2014/main" id="{D95F7718-E706-B7AB-8522-DD12DC0D7CF1}"/>
                </a:ext>
              </a:extLst>
            </p:cNvPr>
            <p:cNvGrpSpPr>
              <a:grpSpLocks/>
            </p:cNvGrpSpPr>
            <p:nvPr/>
          </p:nvGrpSpPr>
          <p:grpSpPr bwMode="auto">
            <a:xfrm>
              <a:off x="910045" y="4165283"/>
              <a:ext cx="2438400" cy="1828800"/>
              <a:chOff x="960" y="1152"/>
              <a:chExt cx="1536" cy="1152"/>
            </a:xfrm>
          </p:grpSpPr>
          <p:sp>
            <p:nvSpPr>
              <p:cNvPr id="38" name="Rectangle 4">
                <a:extLst>
                  <a:ext uri="{FF2B5EF4-FFF2-40B4-BE49-F238E27FC236}">
                    <a16:creationId xmlns:a16="http://schemas.microsoft.com/office/drawing/2014/main" id="{C6E35BD5-9951-F9AB-0E8D-3333FDE157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 name="Line 5">
                <a:extLst>
                  <a:ext uri="{FF2B5EF4-FFF2-40B4-BE49-F238E27FC236}">
                    <a16:creationId xmlns:a16="http://schemas.microsoft.com/office/drawing/2014/main" id="{97C4B84C-35BC-F902-60A2-9F23E580C69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6">
                <a:extLst>
                  <a:ext uri="{FF2B5EF4-FFF2-40B4-BE49-F238E27FC236}">
                    <a16:creationId xmlns:a16="http://schemas.microsoft.com/office/drawing/2014/main" id="{F8AFF235-7145-30FD-7B33-C087E62FC83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Line 7">
                <a:extLst>
                  <a:ext uri="{FF2B5EF4-FFF2-40B4-BE49-F238E27FC236}">
                    <a16:creationId xmlns:a16="http://schemas.microsoft.com/office/drawing/2014/main" id="{29BDC5EF-BFE6-5101-C825-1CCC40D0B4E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8">
                <a:extLst>
                  <a:ext uri="{FF2B5EF4-FFF2-40B4-BE49-F238E27FC236}">
                    <a16:creationId xmlns:a16="http://schemas.microsoft.com/office/drawing/2014/main" id="{923C6445-64BA-9AA1-0E26-497184524FE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3" name="Line 9">
                <a:extLst>
                  <a:ext uri="{FF2B5EF4-FFF2-40B4-BE49-F238E27FC236}">
                    <a16:creationId xmlns:a16="http://schemas.microsoft.com/office/drawing/2014/main" id="{8CB75260-E188-805B-5D70-ECA57AB7A40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Rectangle 10">
                <a:extLst>
                  <a:ext uri="{FF2B5EF4-FFF2-40B4-BE49-F238E27FC236}">
                    <a16:creationId xmlns:a16="http://schemas.microsoft.com/office/drawing/2014/main" id="{199A9661-818C-11FC-A6CC-42DEB4C9E14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BB7D4EB4-9DC9-F4F6-AD71-6FA321C040C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0" name="Text Box 18">
              <a:extLst>
                <a:ext uri="{FF2B5EF4-FFF2-40B4-BE49-F238E27FC236}">
                  <a16:creationId xmlns:a16="http://schemas.microsoft.com/office/drawing/2014/main" id="{DCA368F4-F5A2-61B7-4908-710C36DA7A1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31" name="Text Box 19">
              <a:extLst>
                <a:ext uri="{FF2B5EF4-FFF2-40B4-BE49-F238E27FC236}">
                  <a16:creationId xmlns:a16="http://schemas.microsoft.com/office/drawing/2014/main" id="{F1649D14-627F-4897-AAC2-BDF0BF90CA8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2" name="Text Box 20">
              <a:extLst>
                <a:ext uri="{FF2B5EF4-FFF2-40B4-BE49-F238E27FC236}">
                  <a16:creationId xmlns:a16="http://schemas.microsoft.com/office/drawing/2014/main" id="{EEBBA548-96B4-2B63-3A7E-A957A1B99C8A}"/>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3" name="Text Box 21">
              <a:extLst>
                <a:ext uri="{FF2B5EF4-FFF2-40B4-BE49-F238E27FC236}">
                  <a16:creationId xmlns:a16="http://schemas.microsoft.com/office/drawing/2014/main" id="{6AA728A3-8A08-36C7-BB21-BB95E7BCABC7}"/>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34" name="Text Box 22">
              <a:extLst>
                <a:ext uri="{FF2B5EF4-FFF2-40B4-BE49-F238E27FC236}">
                  <a16:creationId xmlns:a16="http://schemas.microsoft.com/office/drawing/2014/main" id="{6FB477F2-8739-CF97-B58C-987CB893A3B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5" name="Text Box 23">
              <a:extLst>
                <a:ext uri="{FF2B5EF4-FFF2-40B4-BE49-F238E27FC236}">
                  <a16:creationId xmlns:a16="http://schemas.microsoft.com/office/drawing/2014/main" id="{E41FEEC8-C1FB-DAE0-F9A3-49852ABE2451}"/>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6" name="Text Box 24">
              <a:extLst>
                <a:ext uri="{FF2B5EF4-FFF2-40B4-BE49-F238E27FC236}">
                  <a16:creationId xmlns:a16="http://schemas.microsoft.com/office/drawing/2014/main" id="{6D2946E0-11C3-5234-6C08-92CEBAD6BA5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7" name="Rectangle 36">
              <a:extLst>
                <a:ext uri="{FF2B5EF4-FFF2-40B4-BE49-F238E27FC236}">
                  <a16:creationId xmlns:a16="http://schemas.microsoft.com/office/drawing/2014/main" id="{6455647E-EBC3-B6FB-1734-34AB7B400A19}"/>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45" name="TextBox 44">
            <a:extLst>
              <a:ext uri="{FF2B5EF4-FFF2-40B4-BE49-F238E27FC236}">
                <a16:creationId xmlns:a16="http://schemas.microsoft.com/office/drawing/2014/main" id="{4D113B91-5232-2526-794D-51041D7BDC44}"/>
              </a:ext>
            </a:extLst>
          </p:cNvPr>
          <p:cNvSpPr txBox="1"/>
          <p:nvPr/>
        </p:nvSpPr>
        <p:spPr>
          <a:xfrm>
            <a:off x="8526522" y="3185519"/>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A310833-0AEB-1BD7-1FAC-BA23FD95F769}"/>
                  </a:ext>
                </a:extLst>
              </p:cNvPr>
              <p:cNvSpPr/>
              <p:nvPr/>
            </p:nvSpPr>
            <p:spPr>
              <a:xfrm>
                <a:off x="9610925" y="3185519"/>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46" name="Rectangle 45">
                <a:extLst>
                  <a:ext uri="{FF2B5EF4-FFF2-40B4-BE49-F238E27FC236}">
                    <a16:creationId xmlns:a16="http://schemas.microsoft.com/office/drawing/2014/main" id="{5A310833-0AEB-1BD7-1FAC-BA23FD95F769}"/>
                  </a:ext>
                </a:extLst>
              </p:cNvPr>
              <p:cNvSpPr>
                <a:spLocks noRot="1" noChangeAspect="1" noMove="1" noResize="1" noEditPoints="1" noAdjustHandles="1" noChangeArrowheads="1" noChangeShapeType="1" noTextEdit="1"/>
              </p:cNvSpPr>
              <p:nvPr/>
            </p:nvSpPr>
            <p:spPr>
              <a:xfrm>
                <a:off x="9610925" y="3185519"/>
                <a:ext cx="2215928" cy="369332"/>
              </a:xfrm>
              <a:prstGeom prst="rect">
                <a:avLst/>
              </a:prstGeom>
              <a:blipFill>
                <a:blip r:embed="rId4"/>
                <a:stretch>
                  <a:fillRect l="-2273" t="-10345" b="-27586"/>
                </a:stretch>
              </a:blipFill>
            </p:spPr>
            <p:txBody>
              <a:bodyPr/>
              <a:lstStyle/>
              <a:p>
                <a:r>
                  <a:rPr lang="en-DE">
                    <a:noFill/>
                  </a:rPr>
                  <a:t> </a:t>
                </a:r>
              </a:p>
            </p:txBody>
          </p:sp>
        </mc:Fallback>
      </mc:AlternateContent>
      <p:grpSp>
        <p:nvGrpSpPr>
          <p:cNvPr id="47" name="Group 46">
            <a:extLst>
              <a:ext uri="{FF2B5EF4-FFF2-40B4-BE49-F238E27FC236}">
                <a16:creationId xmlns:a16="http://schemas.microsoft.com/office/drawing/2014/main" id="{CB1EEC43-F45A-7692-8676-E0120336AFA9}"/>
              </a:ext>
            </a:extLst>
          </p:cNvPr>
          <p:cNvGrpSpPr/>
          <p:nvPr/>
        </p:nvGrpSpPr>
        <p:grpSpPr>
          <a:xfrm>
            <a:off x="9591315" y="1665066"/>
            <a:ext cx="2042317" cy="1398002"/>
            <a:chOff x="8309267" y="2163125"/>
            <a:chExt cx="2042317" cy="1398002"/>
          </a:xfrm>
        </p:grpSpPr>
        <p:sp>
          <p:nvSpPr>
            <p:cNvPr id="48" name="Rectangle 47">
              <a:extLst>
                <a:ext uri="{FF2B5EF4-FFF2-40B4-BE49-F238E27FC236}">
                  <a16:creationId xmlns:a16="http://schemas.microsoft.com/office/drawing/2014/main" id="{06DD80C3-333F-BBE2-2BE4-1A917C0707A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49" name="Up Arrow 48">
              <a:extLst>
                <a:ext uri="{FF2B5EF4-FFF2-40B4-BE49-F238E27FC236}">
                  <a16:creationId xmlns:a16="http://schemas.microsoft.com/office/drawing/2014/main" id="{ED0D3276-18A6-C206-EB94-8E8971820E71}"/>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0" name="Left-right Arrow 49">
              <a:extLst>
                <a:ext uri="{FF2B5EF4-FFF2-40B4-BE49-F238E27FC236}">
                  <a16:creationId xmlns:a16="http://schemas.microsoft.com/office/drawing/2014/main" id="{767D26AE-B71C-38C5-779D-A2D5E53A997D}"/>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D5A5F5F-DD47-2EE0-F050-E02E12E62124}"/>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51" name="TextBox 50">
                  <a:extLst>
                    <a:ext uri="{FF2B5EF4-FFF2-40B4-BE49-F238E27FC236}">
                      <a16:creationId xmlns:a16="http://schemas.microsoft.com/office/drawing/2014/main" id="{BD5A5F5F-DD47-2EE0-F050-E02E12E62124}"/>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DA7027-9789-274D-4361-F01CE65E787B}"/>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52" name="TextBox 51">
                  <a:extLst>
                    <a:ext uri="{FF2B5EF4-FFF2-40B4-BE49-F238E27FC236}">
                      <a16:creationId xmlns:a16="http://schemas.microsoft.com/office/drawing/2014/main" id="{CDDA7027-9789-274D-4361-F01CE65E787B}"/>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3B93ED3-D1AF-2D58-F9B7-C6C32F1EEDE3}"/>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53" name="TextBox 52">
                  <a:extLst>
                    <a:ext uri="{FF2B5EF4-FFF2-40B4-BE49-F238E27FC236}">
                      <a16:creationId xmlns:a16="http://schemas.microsoft.com/office/drawing/2014/main" id="{E3B93ED3-D1AF-2D58-F9B7-C6C32F1EEDE3}"/>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7"/>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206518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6" y="1665066"/>
                <a:ext cx="8621568" cy="4240848"/>
              </a:xfrm>
            </p:spPr>
            <p:txBody>
              <a:bodyPr>
                <a:normAutofit/>
              </a:bodyPr>
              <a:lstStyle/>
              <a:p>
                <a:r>
                  <a:rPr lang="en-GB" dirty="0"/>
                  <a:t>Initialise the utility of each non-terminal state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smtClean="0">
                              <a:latin typeface="Cambria Math" panose="02040503050406030204" pitchFamily="18" charset="0"/>
                            </a:rPr>
                          </m:ctrlPr>
                        </m:dPr>
                        <m:e>
                          <m:r>
                            <a:rPr lang="de-DE" b="0"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smtClean="0">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6" y="1665066"/>
                <a:ext cx="8621568" cy="4240848"/>
              </a:xfrm>
              <a:blipFill>
                <a:blip r:embed="rId3"/>
                <a:stretch>
                  <a:fillRect l="-2059" t="-1313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5FC08728-E872-3845-B654-311BBB221A93}"/>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D1E7E223-93B7-5C56-1CFF-A2C2C1328DA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37</a:t>
            </a:fld>
            <a:endParaRPr lang="en-GB"/>
          </a:p>
        </p:txBody>
      </p:sp>
      <p:grpSp>
        <p:nvGrpSpPr>
          <p:cNvPr id="5" name="Group 4">
            <a:extLst>
              <a:ext uri="{FF2B5EF4-FFF2-40B4-BE49-F238E27FC236}">
                <a16:creationId xmlns:a16="http://schemas.microsoft.com/office/drawing/2014/main" id="{32B36484-5932-9F47-9144-EA1041C0696D}"/>
              </a:ext>
            </a:extLst>
          </p:cNvPr>
          <p:cNvGrpSpPr/>
          <p:nvPr/>
        </p:nvGrpSpPr>
        <p:grpSpPr>
          <a:xfrm>
            <a:off x="9025267" y="3701598"/>
            <a:ext cx="2806408" cy="2204314"/>
            <a:chOff x="542038" y="4146038"/>
            <a:chExt cx="2806408" cy="2204314"/>
          </a:xfrm>
        </p:grpSpPr>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C80576A-D9F0-6C42-BA02-2C7C79359289}"/>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1" name="TextBox 50">
              <a:extLst>
                <a:ext uri="{FF2B5EF4-FFF2-40B4-BE49-F238E27FC236}">
                  <a16:creationId xmlns:a16="http://schemas.microsoft.com/office/drawing/2014/main" id="{948841E4-1F03-164E-ADDC-C624D27EFAA6}"/>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2" name="TextBox 51">
              <a:extLst>
                <a:ext uri="{FF2B5EF4-FFF2-40B4-BE49-F238E27FC236}">
                  <a16:creationId xmlns:a16="http://schemas.microsoft.com/office/drawing/2014/main" id="{D0A841BF-5B41-1441-9FE7-0818FAACE436}"/>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3" name="TextBox 52">
              <a:extLst>
                <a:ext uri="{FF2B5EF4-FFF2-40B4-BE49-F238E27FC236}">
                  <a16:creationId xmlns:a16="http://schemas.microsoft.com/office/drawing/2014/main" id="{39693E5C-4CE5-F240-AA4E-99CC8CEBF74D}"/>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4" name="TextBox 53">
              <a:extLst>
                <a:ext uri="{FF2B5EF4-FFF2-40B4-BE49-F238E27FC236}">
                  <a16:creationId xmlns:a16="http://schemas.microsoft.com/office/drawing/2014/main" id="{0506F49D-5975-A440-8914-164BFAB24DA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5" name="TextBox 54">
              <a:extLst>
                <a:ext uri="{FF2B5EF4-FFF2-40B4-BE49-F238E27FC236}">
                  <a16:creationId xmlns:a16="http://schemas.microsoft.com/office/drawing/2014/main" id="{3672ECA9-1BAB-1548-BE94-E333F2A79145}"/>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6" name="TextBox 55">
              <a:extLst>
                <a:ext uri="{FF2B5EF4-FFF2-40B4-BE49-F238E27FC236}">
                  <a16:creationId xmlns:a16="http://schemas.microsoft.com/office/drawing/2014/main" id="{7F86327F-BE8B-7345-A6EC-ED092D3B919D}"/>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7" name="TextBox 56">
              <a:extLst>
                <a:ext uri="{FF2B5EF4-FFF2-40B4-BE49-F238E27FC236}">
                  <a16:creationId xmlns:a16="http://schemas.microsoft.com/office/drawing/2014/main" id="{FA8491F3-4B4B-1F4E-B5E0-DF30BC145B51}"/>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8" name="TextBox 57">
              <a:extLst>
                <a:ext uri="{FF2B5EF4-FFF2-40B4-BE49-F238E27FC236}">
                  <a16:creationId xmlns:a16="http://schemas.microsoft.com/office/drawing/2014/main" id="{C09AF64C-4423-A14A-B6B3-8677AA33EF2F}"/>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8" name="Group 7">
            <a:extLst>
              <a:ext uri="{FF2B5EF4-FFF2-40B4-BE49-F238E27FC236}">
                <a16:creationId xmlns:a16="http://schemas.microsoft.com/office/drawing/2014/main" id="{DA20182E-98B8-B8BD-E2B2-B43FCF6C2371}"/>
              </a:ext>
            </a:extLst>
          </p:cNvPr>
          <p:cNvGrpSpPr/>
          <p:nvPr/>
        </p:nvGrpSpPr>
        <p:grpSpPr>
          <a:xfrm>
            <a:off x="9023647" y="1317741"/>
            <a:ext cx="2806408" cy="2185072"/>
            <a:chOff x="542038" y="4165280"/>
            <a:chExt cx="2806408" cy="2185072"/>
          </a:xfrm>
        </p:grpSpPr>
        <p:grpSp>
          <p:nvGrpSpPr>
            <p:cNvPr id="9" name="Group 3">
              <a:extLst>
                <a:ext uri="{FF2B5EF4-FFF2-40B4-BE49-F238E27FC236}">
                  <a16:creationId xmlns:a16="http://schemas.microsoft.com/office/drawing/2014/main" id="{093CD945-744F-C71F-8539-74019D76752B}"/>
                </a:ext>
              </a:extLst>
            </p:cNvPr>
            <p:cNvGrpSpPr>
              <a:grpSpLocks/>
            </p:cNvGrpSpPr>
            <p:nvPr/>
          </p:nvGrpSpPr>
          <p:grpSpPr bwMode="auto">
            <a:xfrm>
              <a:off x="910045" y="4165283"/>
              <a:ext cx="2438400" cy="1828800"/>
              <a:chOff x="960" y="1152"/>
              <a:chExt cx="1536" cy="1152"/>
            </a:xfrm>
          </p:grpSpPr>
          <p:sp>
            <p:nvSpPr>
              <p:cNvPr id="62" name="Rectangle 4">
                <a:extLst>
                  <a:ext uri="{FF2B5EF4-FFF2-40B4-BE49-F238E27FC236}">
                    <a16:creationId xmlns:a16="http://schemas.microsoft.com/office/drawing/2014/main" id="{6C06AF21-36C5-3E72-CFB2-36E8CC62603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3" name="Line 5">
                <a:extLst>
                  <a:ext uri="{FF2B5EF4-FFF2-40B4-BE49-F238E27FC236}">
                    <a16:creationId xmlns:a16="http://schemas.microsoft.com/office/drawing/2014/main" id="{0878D8CB-546D-1C3B-5551-38099C7BD15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8" name="Line 6">
                <a:extLst>
                  <a:ext uri="{FF2B5EF4-FFF2-40B4-BE49-F238E27FC236}">
                    <a16:creationId xmlns:a16="http://schemas.microsoft.com/office/drawing/2014/main" id="{9EA93FCA-7374-B100-9D86-96AFE7141A12}"/>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9" name="Line 7">
                <a:extLst>
                  <a:ext uri="{FF2B5EF4-FFF2-40B4-BE49-F238E27FC236}">
                    <a16:creationId xmlns:a16="http://schemas.microsoft.com/office/drawing/2014/main" id="{AEE7545B-CDFD-7975-A0FE-952C79E0555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8">
                <a:extLst>
                  <a:ext uri="{FF2B5EF4-FFF2-40B4-BE49-F238E27FC236}">
                    <a16:creationId xmlns:a16="http://schemas.microsoft.com/office/drawing/2014/main" id="{0770694A-FF25-5285-8DA9-CBF5F4222D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2" name="Line 9">
                <a:extLst>
                  <a:ext uri="{FF2B5EF4-FFF2-40B4-BE49-F238E27FC236}">
                    <a16:creationId xmlns:a16="http://schemas.microsoft.com/office/drawing/2014/main" id="{C3574729-3AB5-A8B3-F350-D913A76326E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Rectangle 10">
                <a:extLst>
                  <a:ext uri="{FF2B5EF4-FFF2-40B4-BE49-F238E27FC236}">
                    <a16:creationId xmlns:a16="http://schemas.microsoft.com/office/drawing/2014/main" id="{E47B53DB-CBFB-2EAC-22EA-38E0E4A15EA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id="{4CACDAC5-BEBC-0F65-ABDA-A371B7662EB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1" name="Text Box 18">
              <a:extLst>
                <a:ext uri="{FF2B5EF4-FFF2-40B4-BE49-F238E27FC236}">
                  <a16:creationId xmlns:a16="http://schemas.microsoft.com/office/drawing/2014/main" id="{3A229671-04BF-15CC-E8E5-FD0FE53FB24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2" name="Text Box 19">
              <a:extLst>
                <a:ext uri="{FF2B5EF4-FFF2-40B4-BE49-F238E27FC236}">
                  <a16:creationId xmlns:a16="http://schemas.microsoft.com/office/drawing/2014/main" id="{87C1E18E-7BD9-C772-24D1-B05CA768A6B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3" name="Text Box 20">
              <a:extLst>
                <a:ext uri="{FF2B5EF4-FFF2-40B4-BE49-F238E27FC236}">
                  <a16:creationId xmlns:a16="http://schemas.microsoft.com/office/drawing/2014/main" id="{F4D527E9-BA45-5F7B-4D2D-62E599B443A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4" name="Text Box 21">
              <a:extLst>
                <a:ext uri="{FF2B5EF4-FFF2-40B4-BE49-F238E27FC236}">
                  <a16:creationId xmlns:a16="http://schemas.microsoft.com/office/drawing/2014/main" id="{8353B23C-39CC-562B-DC2F-29B13FA4173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5" name="Text Box 22">
              <a:extLst>
                <a:ext uri="{FF2B5EF4-FFF2-40B4-BE49-F238E27FC236}">
                  <a16:creationId xmlns:a16="http://schemas.microsoft.com/office/drawing/2014/main" id="{FE6A00A7-0367-C1CD-4F75-88A87C21FA9C}"/>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6" name="Text Box 23">
              <a:extLst>
                <a:ext uri="{FF2B5EF4-FFF2-40B4-BE49-F238E27FC236}">
                  <a16:creationId xmlns:a16="http://schemas.microsoft.com/office/drawing/2014/main" id="{ED06AD31-9AAD-7938-B061-28063AD661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7" name="Text Box 24">
              <a:extLst>
                <a:ext uri="{FF2B5EF4-FFF2-40B4-BE49-F238E27FC236}">
                  <a16:creationId xmlns:a16="http://schemas.microsoft.com/office/drawing/2014/main" id="{117794C4-EE6B-C4E1-4423-FC489A24A1C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C4AAC35C-42DC-F624-9C60-B766706A670C}"/>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9" name="Line 22">
              <a:extLst>
                <a:ext uri="{FF2B5EF4-FFF2-40B4-BE49-F238E27FC236}">
                  <a16:creationId xmlns:a16="http://schemas.microsoft.com/office/drawing/2014/main" id="{444EE556-1EDB-2A28-C737-0BF87BAB7248}"/>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3">
              <a:extLst>
                <a:ext uri="{FF2B5EF4-FFF2-40B4-BE49-F238E27FC236}">
                  <a16:creationId xmlns:a16="http://schemas.microsoft.com/office/drawing/2014/main" id="{1A7192B1-0B15-7814-8007-CFBC14DC838B}"/>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4">
              <a:extLst>
                <a:ext uri="{FF2B5EF4-FFF2-40B4-BE49-F238E27FC236}">
                  <a16:creationId xmlns:a16="http://schemas.microsoft.com/office/drawing/2014/main" id="{5C8D71EE-B617-190A-771A-18BF9969E01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5">
              <a:extLst>
                <a:ext uri="{FF2B5EF4-FFF2-40B4-BE49-F238E27FC236}">
                  <a16:creationId xmlns:a16="http://schemas.microsoft.com/office/drawing/2014/main" id="{48CB5FDF-147F-4030-A58C-25B6654D4B61}"/>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6">
              <a:extLst>
                <a:ext uri="{FF2B5EF4-FFF2-40B4-BE49-F238E27FC236}">
                  <a16:creationId xmlns:a16="http://schemas.microsoft.com/office/drawing/2014/main" id="{F5813267-94FD-B42C-5100-1F9282024473}"/>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7">
              <a:extLst>
                <a:ext uri="{FF2B5EF4-FFF2-40B4-BE49-F238E27FC236}">
                  <a16:creationId xmlns:a16="http://schemas.microsoft.com/office/drawing/2014/main" id="{4B5E0EC2-7484-85D7-3618-CBE738318725}"/>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28">
              <a:extLst>
                <a:ext uri="{FF2B5EF4-FFF2-40B4-BE49-F238E27FC236}">
                  <a16:creationId xmlns:a16="http://schemas.microsoft.com/office/drawing/2014/main" id="{AE240E06-0C63-74C3-A0BE-C58F5DB23FF5}"/>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3" name="Line 29">
              <a:extLst>
                <a:ext uri="{FF2B5EF4-FFF2-40B4-BE49-F238E27FC236}">
                  <a16:creationId xmlns:a16="http://schemas.microsoft.com/office/drawing/2014/main" id="{64D2745A-5681-7190-AB92-FFFFF3B279A1}"/>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Line 30">
              <a:extLst>
                <a:ext uri="{FF2B5EF4-FFF2-40B4-BE49-F238E27FC236}">
                  <a16:creationId xmlns:a16="http://schemas.microsoft.com/office/drawing/2014/main" id="{C7414385-EFC8-99CD-0C99-3D60E69C85DD}"/>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5" name="Text Box 50">
              <a:extLst>
                <a:ext uri="{FF2B5EF4-FFF2-40B4-BE49-F238E27FC236}">
                  <a16:creationId xmlns:a16="http://schemas.microsoft.com/office/drawing/2014/main" id="{1A1FFC65-FDD2-0A30-3593-A4E26BF69FC5}"/>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6" name="Text Box 51">
              <a:extLst>
                <a:ext uri="{FF2B5EF4-FFF2-40B4-BE49-F238E27FC236}">
                  <a16:creationId xmlns:a16="http://schemas.microsoft.com/office/drawing/2014/main" id="{E5B2D1BB-4DCA-9443-5F50-AB642EE028D2}"/>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7" name="Text Box 52">
              <a:extLst>
                <a:ext uri="{FF2B5EF4-FFF2-40B4-BE49-F238E27FC236}">
                  <a16:creationId xmlns:a16="http://schemas.microsoft.com/office/drawing/2014/main" id="{12EEE321-00F8-DABB-779C-B0CE206AE4E3}"/>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8" name="Text Box 53">
              <a:extLst>
                <a:ext uri="{FF2B5EF4-FFF2-40B4-BE49-F238E27FC236}">
                  <a16:creationId xmlns:a16="http://schemas.microsoft.com/office/drawing/2014/main" id="{4D33E09C-6A6B-D146-6228-874437C2220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9" name="Text Box 54">
              <a:extLst>
                <a:ext uri="{FF2B5EF4-FFF2-40B4-BE49-F238E27FC236}">
                  <a16:creationId xmlns:a16="http://schemas.microsoft.com/office/drawing/2014/main" id="{0E076337-689B-E85B-330E-15CD5110DF78}"/>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50" name="Text Box 55">
              <a:extLst>
                <a:ext uri="{FF2B5EF4-FFF2-40B4-BE49-F238E27FC236}">
                  <a16:creationId xmlns:a16="http://schemas.microsoft.com/office/drawing/2014/main" id="{BFCC6F25-62C4-C17B-F131-51B29B45E6C0}"/>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59" name="Text Box 56">
              <a:extLst>
                <a:ext uri="{FF2B5EF4-FFF2-40B4-BE49-F238E27FC236}">
                  <a16:creationId xmlns:a16="http://schemas.microsoft.com/office/drawing/2014/main" id="{626D07FB-01C2-2FE3-9696-D42EB14E205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0" name="Text Box 57">
              <a:extLst>
                <a:ext uri="{FF2B5EF4-FFF2-40B4-BE49-F238E27FC236}">
                  <a16:creationId xmlns:a16="http://schemas.microsoft.com/office/drawing/2014/main" id="{54F105B9-76AA-63BA-AAD6-CB2C45CA6B2D}"/>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61" name="Text Box 58">
              <a:extLst>
                <a:ext uri="{FF2B5EF4-FFF2-40B4-BE49-F238E27FC236}">
                  <a16:creationId xmlns:a16="http://schemas.microsoft.com/office/drawing/2014/main" id="{CD0DB0B9-0C19-735E-FE83-B868C58244A3}"/>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4" name="Group 4">
            <a:extLst>
              <a:ext uri="{FF2B5EF4-FFF2-40B4-BE49-F238E27FC236}">
                <a16:creationId xmlns:a16="http://schemas.microsoft.com/office/drawing/2014/main" id="{3BAFED41-E0AF-4C1D-004E-548E16F5A832}"/>
              </a:ext>
            </a:extLst>
          </p:cNvPr>
          <p:cNvGrpSpPr>
            <a:grpSpLocks/>
          </p:cNvGrpSpPr>
          <p:nvPr/>
        </p:nvGrpSpPr>
        <p:grpSpPr bwMode="auto">
          <a:xfrm>
            <a:off x="972379" y="3657653"/>
            <a:ext cx="4222750" cy="2249488"/>
            <a:chOff x="2606" y="2512"/>
            <a:chExt cx="2660" cy="1417"/>
          </a:xfrm>
        </p:grpSpPr>
        <mc:AlternateContent xmlns:mc="http://schemas.openxmlformats.org/markup-compatibility/2006" xmlns:a14="http://schemas.microsoft.com/office/drawing/2010/main">
          <mc:Choice Requires="a14">
            <p:sp>
              <p:nvSpPr>
                <p:cNvPr id="391175" name="Text Box 5">
                  <a:extLst>
                    <a:ext uri="{FF2B5EF4-FFF2-40B4-BE49-F238E27FC236}">
                      <a16:creationId xmlns:a16="http://schemas.microsoft.com/office/drawing/2014/main" id="{4009A29A-E658-2E47-5F35-468B51DE6A1D}"/>
                    </a:ext>
                  </a:extLst>
                </p:cNvPr>
                <p:cNvSpPr txBox="1">
                  <a:spLocks noChangeArrowheads="1"/>
                </p:cNvSpPr>
                <p:nvPr/>
              </p:nvSpPr>
              <p:spPr bwMode="auto">
                <a:xfrm>
                  <a:off x="2606" y="2512"/>
                  <a:ext cx="659"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14:m>
                    <m:oMathPara xmlns:m="http://schemas.openxmlformats.org/officeDocument/2006/math">
                      <m:oMathParaPr>
                        <m:jc m:val="centerGroup"/>
                      </m:oMathParaPr>
                      <m:oMath xmlns:m="http://schemas.openxmlformats.org/officeDocument/2006/math">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𝑈</m:t>
                            </m:r>
                          </m:e>
                          <m:sup>
                            <m:r>
                              <a:rPr lang="de-DE" sz="1800" b="0" i="1" smtClean="0">
                                <a:latin typeface="Cambria Math" panose="02040503050406030204" pitchFamily="18" charset="0"/>
                              </a:rPr>
                              <m:t>𝑡</m:t>
                            </m:r>
                          </m:sup>
                        </m:sSup>
                        <m:d>
                          <m:dPr>
                            <m:ctrlPr>
                              <a:rPr lang="en-GB" sz="1800" i="1">
                                <a:latin typeface="Cambria Math" panose="02040503050406030204" pitchFamily="18" charset="0"/>
                              </a:rPr>
                            </m:ctrlPr>
                          </m:dPr>
                          <m:e>
                            <m:d>
                              <m:dPr>
                                <m:begChr m:val="["/>
                                <m:endChr m:val="]"/>
                                <m:ctrlPr>
                                  <a:rPr lang="de-DE" sz="1800" i="1">
                                    <a:latin typeface="Cambria Math" panose="02040503050406030204" pitchFamily="18" charset="0"/>
                                  </a:rPr>
                                </m:ctrlPr>
                              </m:dPr>
                              <m:e>
                                <m:r>
                                  <a:rPr lang="de-DE" sz="1800">
                                    <a:latin typeface="Cambria Math" panose="02040503050406030204" pitchFamily="18" charset="0"/>
                                  </a:rPr>
                                  <m:t>3,1</m:t>
                                </m:r>
                              </m:e>
                            </m:d>
                          </m:e>
                        </m:d>
                      </m:oMath>
                    </m:oMathPara>
                  </a14:m>
                  <a:endParaRPr lang="en-US" sz="1800" i="0" dirty="0">
                    <a:solidFill>
                      <a:srgbClr val="990000"/>
                    </a:solidFill>
                    <a:latin typeface="Tahoma" charset="0"/>
                  </a:endParaRPr>
                </a:p>
              </p:txBody>
            </p:sp>
          </mc:Choice>
          <mc:Fallback xmlns="">
            <p:sp>
              <p:nvSpPr>
                <p:cNvPr id="391175" name="Text Box 5">
                  <a:extLst>
                    <a:ext uri="{FF2B5EF4-FFF2-40B4-BE49-F238E27FC236}">
                      <a16:creationId xmlns:a16="http://schemas.microsoft.com/office/drawing/2014/main" id="{4009A29A-E658-2E47-5F35-468B51DE6A1D}"/>
                    </a:ext>
                  </a:extLst>
                </p:cNvPr>
                <p:cNvSpPr txBox="1">
                  <a:spLocks noRot="1" noChangeAspect="1" noMove="1" noResize="1" noEditPoints="1" noAdjustHandles="1" noChangeArrowheads="1" noChangeShapeType="1" noTextEdit="1"/>
                </p:cNvSpPr>
                <p:nvPr/>
              </p:nvSpPr>
              <p:spPr bwMode="auto">
                <a:xfrm>
                  <a:off x="2606" y="2512"/>
                  <a:ext cx="659" cy="233"/>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DE">
                      <a:noFill/>
                    </a:rPr>
                    <a:t> </a:t>
                  </a:r>
                </a:p>
              </p:txBody>
            </p:sp>
          </mc:Fallback>
        </mc:AlternateContent>
        <p:grpSp>
          <p:nvGrpSpPr>
            <p:cNvPr id="391176" name="Group 6">
              <a:extLst>
                <a:ext uri="{FF2B5EF4-FFF2-40B4-BE49-F238E27FC236}">
                  <a16:creationId xmlns:a16="http://schemas.microsoft.com/office/drawing/2014/main" id="{C9BD8C9A-61E6-D3FB-668E-EAD2D7DB264E}"/>
                </a:ext>
              </a:extLst>
            </p:cNvPr>
            <p:cNvGrpSpPr>
              <a:grpSpLocks/>
            </p:cNvGrpSpPr>
            <p:nvPr/>
          </p:nvGrpSpPr>
          <p:grpSpPr bwMode="auto">
            <a:xfrm>
              <a:off x="2846" y="2563"/>
              <a:ext cx="2420" cy="1366"/>
              <a:chOff x="2846" y="2563"/>
              <a:chExt cx="2420" cy="1366"/>
            </a:xfrm>
          </p:grpSpPr>
          <p:sp>
            <p:nvSpPr>
              <p:cNvPr id="391177" name="Line 7">
                <a:extLst>
                  <a:ext uri="{FF2B5EF4-FFF2-40B4-BE49-F238E27FC236}">
                    <a16:creationId xmlns:a16="http://schemas.microsoft.com/office/drawing/2014/main" id="{A80F82EA-54F9-537D-ABD1-CACBD9A3D8AF}"/>
                  </a:ext>
                </a:extLst>
              </p:cNvPr>
              <p:cNvSpPr>
                <a:spLocks noChangeShapeType="1"/>
              </p:cNvSpPr>
              <p:nvPr/>
            </p:nvSpPr>
            <p:spPr bwMode="auto">
              <a:xfrm flipV="1">
                <a:off x="3264" y="2563"/>
                <a:ext cx="0" cy="113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91178" name="Line 8">
                <a:extLst>
                  <a:ext uri="{FF2B5EF4-FFF2-40B4-BE49-F238E27FC236}">
                    <a16:creationId xmlns:a16="http://schemas.microsoft.com/office/drawing/2014/main" id="{FE449A3D-E4E2-69BA-44A6-CCFDA4DF88A1}"/>
                  </a:ext>
                </a:extLst>
              </p:cNvPr>
              <p:cNvSpPr>
                <a:spLocks noChangeShapeType="1"/>
              </p:cNvSpPr>
              <p:nvPr/>
            </p:nvSpPr>
            <p:spPr bwMode="auto">
              <a:xfrm>
                <a:off x="3264" y="3696"/>
                <a:ext cx="192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91179" name="Line 9">
                <a:extLst>
                  <a:ext uri="{FF2B5EF4-FFF2-40B4-BE49-F238E27FC236}">
                    <a16:creationId xmlns:a16="http://schemas.microsoft.com/office/drawing/2014/main" id="{84E7B896-E208-6A40-762E-70E215611572}"/>
                  </a:ext>
                </a:extLst>
              </p:cNvPr>
              <p:cNvSpPr>
                <a:spLocks noChangeShapeType="1"/>
              </p:cNvSpPr>
              <p:nvPr/>
            </p:nvSpPr>
            <p:spPr bwMode="auto">
              <a:xfrm>
                <a:off x="3264" y="3374"/>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0" name="Line 11">
                <a:extLst>
                  <a:ext uri="{FF2B5EF4-FFF2-40B4-BE49-F238E27FC236}">
                    <a16:creationId xmlns:a16="http://schemas.microsoft.com/office/drawing/2014/main" id="{76819DD1-2760-D917-10F6-C2FA363D16F1}"/>
                  </a:ext>
                </a:extLst>
              </p:cNvPr>
              <p:cNvSpPr>
                <a:spLocks noChangeShapeType="1"/>
              </p:cNvSpPr>
              <p:nvPr/>
            </p:nvSpPr>
            <p:spPr bwMode="auto">
              <a:xfrm>
                <a:off x="3264" y="2990"/>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1" name="Line 12">
                <a:extLst>
                  <a:ext uri="{FF2B5EF4-FFF2-40B4-BE49-F238E27FC236}">
                    <a16:creationId xmlns:a16="http://schemas.microsoft.com/office/drawing/2014/main" id="{7FFA44FE-98CF-0923-5402-53D2C15107E8}"/>
                  </a:ext>
                </a:extLst>
              </p:cNvPr>
              <p:cNvSpPr>
                <a:spLocks noChangeShapeType="1"/>
              </p:cNvSpPr>
              <p:nvPr/>
            </p:nvSpPr>
            <p:spPr bwMode="auto">
              <a:xfrm>
                <a:off x="3264" y="2878"/>
                <a:ext cx="1856" cy="0"/>
              </a:xfrm>
              <a:prstGeom prst="line">
                <a:avLst/>
              </a:prstGeom>
              <a:noFill/>
              <a:ln w="9525">
                <a:solidFill>
                  <a:schemeClr val="tx1">
                    <a:lumMod val="50000"/>
                    <a:lumOff val="50000"/>
                  </a:schemeClr>
                </a:solidFill>
                <a:prstDash val="dash"/>
                <a:round/>
                <a:headEnd/>
                <a:tailEn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391182" name="Text Box 13">
                    <a:extLst>
                      <a:ext uri="{FF2B5EF4-FFF2-40B4-BE49-F238E27FC236}">
                        <a16:creationId xmlns:a16="http://schemas.microsoft.com/office/drawing/2014/main" id="{87CFEBB9-3893-FD69-EB41-C379D1A94C83}"/>
                      </a:ext>
                    </a:extLst>
                  </p:cNvPr>
                  <p:cNvSpPr txBox="1">
                    <a:spLocks noChangeArrowheads="1"/>
                  </p:cNvSpPr>
                  <p:nvPr/>
                </p:nvSpPr>
                <p:spPr bwMode="auto">
                  <a:xfrm>
                    <a:off x="5136" y="3648"/>
                    <a:ext cx="130"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sz="1800" dirty="0">
                              <a:latin typeface="Cambria Math" panose="02040503050406030204" pitchFamily="18" charset="0"/>
                              <a:cs typeface="Calibri" panose="020F0502020204030204" pitchFamily="34" charset="0"/>
                            </a:rPr>
                            <m:t>𝑡</m:t>
                          </m:r>
                        </m:oMath>
                      </m:oMathPara>
                    </a14:m>
                    <a:endParaRPr lang="en-US" sz="1800" i="0" dirty="0">
                      <a:latin typeface="Calibri" panose="020F0502020204030204" pitchFamily="34" charset="0"/>
                      <a:cs typeface="Calibri" panose="020F0502020204030204" pitchFamily="34" charset="0"/>
                    </a:endParaRPr>
                  </a:p>
                </p:txBody>
              </p:sp>
            </mc:Choice>
            <mc:Fallback xmlns="">
              <p:sp>
                <p:nvSpPr>
                  <p:cNvPr id="77" name="Text Box 13">
                    <a:extLst>
                      <a:ext uri="{FF2B5EF4-FFF2-40B4-BE49-F238E27FC236}">
                        <a16:creationId xmlns:a16="http://schemas.microsoft.com/office/drawing/2014/main" id="{BEEAE686-46D1-E849-8019-A8D81CAA0F74}"/>
                      </a:ext>
                    </a:extLst>
                  </p:cNvPr>
                  <p:cNvSpPr txBox="1">
                    <a:spLocks noRot="1" noChangeAspect="1" noMove="1" noResize="1" noEditPoints="1" noAdjustHandles="1" noChangeArrowheads="1" noChangeShapeType="1" noTextEdit="1"/>
                  </p:cNvSpPr>
                  <p:nvPr/>
                </p:nvSpPr>
                <p:spPr bwMode="auto">
                  <a:xfrm>
                    <a:off x="5136" y="3648"/>
                    <a:ext cx="130" cy="233"/>
                  </a:xfrm>
                  <a:prstGeom prst="rect">
                    <a:avLst/>
                  </a:prstGeom>
                  <a:blipFill>
                    <a:blip r:embed="rId5"/>
                    <a:stretch>
                      <a:fillRect r="-1764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91183" name="Line 14">
                <a:extLst>
                  <a:ext uri="{FF2B5EF4-FFF2-40B4-BE49-F238E27FC236}">
                    <a16:creationId xmlns:a16="http://schemas.microsoft.com/office/drawing/2014/main" id="{619FB9E3-7D6F-11C1-A03F-1D01BF6C19B0}"/>
                  </a:ext>
                </a:extLst>
              </p:cNvPr>
              <p:cNvSpPr>
                <a:spLocks noChangeShapeType="1"/>
              </p:cNvSpPr>
              <p:nvPr/>
            </p:nvSpPr>
            <p:spPr bwMode="auto">
              <a:xfrm>
                <a:off x="3840"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4" name="Line 15">
                <a:extLst>
                  <a:ext uri="{FF2B5EF4-FFF2-40B4-BE49-F238E27FC236}">
                    <a16:creationId xmlns:a16="http://schemas.microsoft.com/office/drawing/2014/main" id="{75E1DDCD-66FE-D776-B1A6-92AB0A0B5218}"/>
                  </a:ext>
                </a:extLst>
              </p:cNvPr>
              <p:cNvSpPr>
                <a:spLocks noChangeShapeType="1"/>
              </p:cNvSpPr>
              <p:nvPr/>
            </p:nvSpPr>
            <p:spPr bwMode="auto">
              <a:xfrm>
                <a:off x="4416"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5" name="Line 16">
                <a:extLst>
                  <a:ext uri="{FF2B5EF4-FFF2-40B4-BE49-F238E27FC236}">
                    <a16:creationId xmlns:a16="http://schemas.microsoft.com/office/drawing/2014/main" id="{0659E176-FB89-D6E8-6E1D-DA842559A8D6}"/>
                  </a:ext>
                </a:extLst>
              </p:cNvPr>
              <p:cNvSpPr>
                <a:spLocks noChangeShapeType="1"/>
              </p:cNvSpPr>
              <p:nvPr/>
            </p:nvSpPr>
            <p:spPr bwMode="auto">
              <a:xfrm>
                <a:off x="4992"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86" name="Text Box 17">
                <a:extLst>
                  <a:ext uri="{FF2B5EF4-FFF2-40B4-BE49-F238E27FC236}">
                    <a16:creationId xmlns:a16="http://schemas.microsoft.com/office/drawing/2014/main" id="{A6E6B3C2-2F24-0C68-563A-138912745FA1}"/>
                  </a:ext>
                </a:extLst>
              </p:cNvPr>
              <p:cNvSpPr txBox="1">
                <a:spLocks noChangeArrowheads="1"/>
              </p:cNvSpPr>
              <p:nvPr/>
            </p:nvSpPr>
            <p:spPr bwMode="auto">
              <a:xfrm>
                <a:off x="3168" y="369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0</a:t>
                </a:r>
              </a:p>
            </p:txBody>
          </p:sp>
          <p:sp>
            <p:nvSpPr>
              <p:cNvPr id="391187" name="Text Box 18">
                <a:extLst>
                  <a:ext uri="{FF2B5EF4-FFF2-40B4-BE49-F238E27FC236}">
                    <a16:creationId xmlns:a16="http://schemas.microsoft.com/office/drawing/2014/main" id="{5D271C31-2743-28C0-FB51-2A4DC0812848}"/>
                  </a:ext>
                </a:extLst>
              </p:cNvPr>
              <p:cNvSpPr txBox="1">
                <a:spLocks noChangeArrowheads="1"/>
              </p:cNvSpPr>
              <p:nvPr/>
            </p:nvSpPr>
            <p:spPr bwMode="auto">
              <a:xfrm>
                <a:off x="4896"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30</a:t>
                </a:r>
              </a:p>
            </p:txBody>
          </p:sp>
          <p:sp>
            <p:nvSpPr>
              <p:cNvPr id="391188" name="Text Box 19">
                <a:extLst>
                  <a:ext uri="{FF2B5EF4-FFF2-40B4-BE49-F238E27FC236}">
                    <a16:creationId xmlns:a16="http://schemas.microsoft.com/office/drawing/2014/main" id="{71F559F1-E7FB-7521-8627-AB84ACFF1234}"/>
                  </a:ext>
                </a:extLst>
              </p:cNvPr>
              <p:cNvSpPr txBox="1">
                <a:spLocks noChangeArrowheads="1"/>
              </p:cNvSpPr>
              <p:nvPr/>
            </p:nvSpPr>
            <p:spPr bwMode="auto">
              <a:xfrm>
                <a:off x="4320"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20</a:t>
                </a:r>
              </a:p>
            </p:txBody>
          </p:sp>
          <p:sp>
            <p:nvSpPr>
              <p:cNvPr id="391189" name="Text Box 20">
                <a:extLst>
                  <a:ext uri="{FF2B5EF4-FFF2-40B4-BE49-F238E27FC236}">
                    <a16:creationId xmlns:a16="http://schemas.microsoft.com/office/drawing/2014/main" id="{83A5918F-4D33-321A-3EF4-C473BE94529B}"/>
                  </a:ext>
                </a:extLst>
              </p:cNvPr>
              <p:cNvSpPr txBox="1">
                <a:spLocks noChangeArrowheads="1"/>
              </p:cNvSpPr>
              <p:nvPr/>
            </p:nvSpPr>
            <p:spPr bwMode="auto">
              <a:xfrm>
                <a:off x="3744"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10</a:t>
                </a:r>
              </a:p>
            </p:txBody>
          </p:sp>
          <p:sp>
            <p:nvSpPr>
              <p:cNvPr id="391190" name="Text Box 21">
                <a:extLst>
                  <a:ext uri="{FF2B5EF4-FFF2-40B4-BE49-F238E27FC236}">
                    <a16:creationId xmlns:a16="http://schemas.microsoft.com/office/drawing/2014/main" id="{1A166B3A-247B-AE7E-81E5-64E54E4D3D4F}"/>
                  </a:ext>
                </a:extLst>
              </p:cNvPr>
              <p:cNvSpPr txBox="1">
                <a:spLocks noChangeArrowheads="1"/>
              </p:cNvSpPr>
              <p:nvPr/>
            </p:nvSpPr>
            <p:spPr bwMode="auto">
              <a:xfrm>
                <a:off x="2846" y="2754"/>
                <a:ext cx="44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accent1"/>
                    </a:solidFill>
                    <a:latin typeface="Calibri" panose="020F0502020204030204" pitchFamily="34" charset="0"/>
                    <a:cs typeface="Calibri" panose="020F0502020204030204" pitchFamily="34" charset="0"/>
                  </a:rPr>
                  <a:t>0.611</a:t>
                </a:r>
              </a:p>
            </p:txBody>
          </p:sp>
          <p:sp>
            <p:nvSpPr>
              <p:cNvPr id="391191" name="Text Box 22">
                <a:extLst>
                  <a:ext uri="{FF2B5EF4-FFF2-40B4-BE49-F238E27FC236}">
                    <a16:creationId xmlns:a16="http://schemas.microsoft.com/office/drawing/2014/main" id="{5BFD4480-1E66-4154-3F81-911D3C2C84C8}"/>
                  </a:ext>
                </a:extLst>
              </p:cNvPr>
              <p:cNvSpPr txBox="1">
                <a:spLocks noChangeArrowheads="1"/>
              </p:cNvSpPr>
              <p:nvPr/>
            </p:nvSpPr>
            <p:spPr bwMode="auto">
              <a:xfrm>
                <a:off x="2993" y="2873"/>
                <a:ext cx="30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0.5</a:t>
                </a:r>
              </a:p>
            </p:txBody>
          </p:sp>
          <p:sp>
            <p:nvSpPr>
              <p:cNvPr id="391192" name="Text Box 23">
                <a:extLst>
                  <a:ext uri="{FF2B5EF4-FFF2-40B4-BE49-F238E27FC236}">
                    <a16:creationId xmlns:a16="http://schemas.microsoft.com/office/drawing/2014/main" id="{FD35C57D-53C4-5370-2120-16E57DEBC240}"/>
                  </a:ext>
                </a:extLst>
              </p:cNvPr>
              <p:cNvSpPr txBox="1">
                <a:spLocks noChangeArrowheads="1"/>
              </p:cNvSpPr>
              <p:nvPr/>
            </p:nvSpPr>
            <p:spPr bwMode="auto">
              <a:xfrm>
                <a:off x="3048" y="3260"/>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a:t>
                </a:r>
              </a:p>
            </p:txBody>
          </p:sp>
          <p:sp>
            <p:nvSpPr>
              <p:cNvPr id="391193" name="Line 24">
                <a:extLst>
                  <a:ext uri="{FF2B5EF4-FFF2-40B4-BE49-F238E27FC236}">
                    <a16:creationId xmlns:a16="http://schemas.microsoft.com/office/drawing/2014/main" id="{DD490179-A94D-140C-6EFA-3C9A993AE669}"/>
                  </a:ext>
                </a:extLst>
              </p:cNvPr>
              <p:cNvSpPr>
                <a:spLocks noChangeShapeType="1"/>
              </p:cNvSpPr>
              <p:nvPr/>
            </p:nvSpPr>
            <p:spPr bwMode="auto">
              <a:xfrm>
                <a:off x="3264" y="3374"/>
                <a:ext cx="192" cy="96"/>
              </a:xfrm>
              <a:prstGeom prst="line">
                <a:avLst/>
              </a:prstGeom>
              <a:noFill/>
              <a:ln w="28575">
                <a:solidFill>
                  <a:schemeClr val="accent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1194" name="Freeform 25">
                <a:extLst>
                  <a:ext uri="{FF2B5EF4-FFF2-40B4-BE49-F238E27FC236}">
                    <a16:creationId xmlns:a16="http://schemas.microsoft.com/office/drawing/2014/main" id="{F90D84EA-0C6F-63BF-5B22-72D868F03B0F}"/>
                  </a:ext>
                </a:extLst>
              </p:cNvPr>
              <p:cNvSpPr>
                <a:spLocks/>
              </p:cNvSpPr>
              <p:nvPr/>
            </p:nvSpPr>
            <p:spPr bwMode="auto">
              <a:xfrm>
                <a:off x="3456" y="2894"/>
                <a:ext cx="1536" cy="576"/>
              </a:xfrm>
              <a:custGeom>
                <a:avLst/>
                <a:gdLst>
                  <a:gd name="T0" fmla="*/ 0 w 1536"/>
                  <a:gd name="T1" fmla="*/ 576 h 576"/>
                  <a:gd name="T2" fmla="*/ 48 w 1536"/>
                  <a:gd name="T3" fmla="*/ 432 h 576"/>
                  <a:gd name="T4" fmla="*/ 144 w 1536"/>
                  <a:gd name="T5" fmla="*/ 240 h 576"/>
                  <a:gd name="T6" fmla="*/ 384 w 1536"/>
                  <a:gd name="T7" fmla="*/ 144 h 576"/>
                  <a:gd name="T8" fmla="*/ 864 w 1536"/>
                  <a:gd name="T9" fmla="*/ 48 h 576"/>
                  <a:gd name="T10" fmla="*/ 1536 w 1536"/>
                  <a:gd name="T11" fmla="*/ 0 h 576"/>
                  <a:gd name="T12" fmla="*/ 0 60000 65536"/>
                  <a:gd name="T13" fmla="*/ 0 60000 65536"/>
                  <a:gd name="T14" fmla="*/ 0 60000 65536"/>
                  <a:gd name="T15" fmla="*/ 0 60000 65536"/>
                  <a:gd name="T16" fmla="*/ 0 60000 65536"/>
                  <a:gd name="T17" fmla="*/ 0 60000 65536"/>
                  <a:gd name="T18" fmla="*/ 0 w 1536"/>
                  <a:gd name="T19" fmla="*/ 0 h 576"/>
                  <a:gd name="T20" fmla="*/ 1536 w 153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536" h="576">
                    <a:moveTo>
                      <a:pt x="0" y="576"/>
                    </a:moveTo>
                    <a:cubicBezTo>
                      <a:pt x="12" y="532"/>
                      <a:pt x="24" y="488"/>
                      <a:pt x="48" y="432"/>
                    </a:cubicBezTo>
                    <a:cubicBezTo>
                      <a:pt x="72" y="376"/>
                      <a:pt x="88" y="288"/>
                      <a:pt x="144" y="240"/>
                    </a:cubicBezTo>
                    <a:cubicBezTo>
                      <a:pt x="200" y="192"/>
                      <a:pt x="264" y="176"/>
                      <a:pt x="384" y="144"/>
                    </a:cubicBezTo>
                    <a:cubicBezTo>
                      <a:pt x="504" y="112"/>
                      <a:pt x="672" y="72"/>
                      <a:pt x="864" y="48"/>
                    </a:cubicBezTo>
                    <a:cubicBezTo>
                      <a:pt x="1056" y="24"/>
                      <a:pt x="1424" y="8"/>
                      <a:pt x="1536" y="0"/>
                    </a:cubicBezTo>
                  </a:path>
                </a:pathLst>
              </a:custGeom>
              <a:noFill/>
              <a:ln w="2857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lstStyle/>
              <a:p>
                <a:endParaRPr lang="de-DE">
                  <a:solidFill>
                    <a:schemeClr val="accent1"/>
                  </a:solidFill>
                </a:endParaRPr>
              </a:p>
            </p:txBody>
          </p:sp>
        </p:grpSp>
      </p:grpSp>
      <p:sp>
        <p:nvSpPr>
          <p:cNvPr id="391195" name="Text Box 61">
            <a:extLst>
              <a:ext uri="{FF2B5EF4-FFF2-40B4-BE49-F238E27FC236}">
                <a16:creationId xmlns:a16="http://schemas.microsoft.com/office/drawing/2014/main" id="{58B0BBBC-12A8-3909-ED9D-0A8B6CB4274A}"/>
              </a:ext>
            </a:extLst>
          </p:cNvPr>
          <p:cNvSpPr txBox="1">
            <a:spLocks noChangeArrowheads="1"/>
          </p:cNvSpPr>
          <p:nvPr/>
        </p:nvSpPr>
        <p:spPr bwMode="auto">
          <a:xfrm>
            <a:off x="5975765" y="4172183"/>
            <a:ext cx="2238407"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the importance of terminal states and connectivity of the state-transition graph</a:t>
            </a:r>
          </a:p>
        </p:txBody>
      </p:sp>
    </p:spTree>
    <p:extLst>
      <p:ext uri="{BB962C8B-B14F-4D97-AF65-F5344CB8AC3E}">
        <p14:creationId xmlns:p14="http://schemas.microsoft.com/office/powerpoint/2010/main" val="272129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91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9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sz="half" idx="1"/>
              </p:nvPr>
            </p:nvSpPr>
            <p:spPr/>
            <p:txBody>
              <a:bodyPr>
                <a:normAutofit/>
              </a:bodyPr>
              <a:lstStyle/>
              <a:p>
                <a:r>
                  <a:rPr lang="en-GB" dirty="0"/>
                  <a:t>Returns a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that is optimal</a:t>
                </a:r>
              </a:p>
              <a:p>
                <a:r>
                  <a:rPr lang="en-GB" dirty="0"/>
                  <a:t>Inputs</a:t>
                </a:r>
              </a:p>
              <a:p>
                <a:pPr lvl="1"/>
                <a:r>
                  <a:rPr lang="en-GB" dirty="0"/>
                  <a:t>MDP </a:t>
                </a:r>
                <a14:m>
                  <m:oMath xmlns:m="http://schemas.openxmlformats.org/officeDocument/2006/math">
                    <m:r>
                      <a:rPr lang="de-DE" b="0" i="1" smtClean="0">
                        <a:latin typeface="Cambria Math" panose="02040503050406030204" pitchFamily="18" charset="0"/>
                      </a:rPr>
                      <m:t>𝑚𝑝𝑑</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endParaRPr lang="en-GB" dirty="0"/>
              </a:p>
              <a:p>
                <a:pPr lvl="2"/>
                <a:r>
                  <a:rPr lang="en-GB" dirty="0"/>
                  <a:t>Set of states </a:t>
                </a:r>
                <a14:m>
                  <m:oMath xmlns:m="http://schemas.openxmlformats.org/officeDocument/2006/math">
                    <m:r>
                      <a:rPr lang="en-GB" i="1" dirty="0" smtClean="0">
                        <a:latin typeface="Cambria Math" panose="02040503050406030204" pitchFamily="18" charset="0"/>
                      </a:rPr>
                      <m:t>𝑆</m:t>
                    </m:r>
                  </m:oMath>
                </a14:m>
                <a:endParaRPr lang="en-GB" dirty="0"/>
              </a:p>
              <a:p>
                <a:pPr lvl="2"/>
                <a:r>
                  <a:rPr lang="en-GB" dirty="0"/>
                  <a:t>For each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𝑆</m:t>
                    </m:r>
                  </m:oMath>
                </a14:m>
                <a:endParaRPr lang="en-GB" dirty="0"/>
              </a:p>
              <a:p>
                <a:pPr lvl="3"/>
                <a:r>
                  <a:rPr lang="en-GB" dirty="0"/>
                  <a:t>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applicable actions</a:t>
                </a:r>
              </a:p>
              <a:p>
                <a:pPr lvl="3"/>
                <a:r>
                  <a:rPr lang="en-GB" dirty="0"/>
                  <a:t>Transition model </a:t>
                </a:r>
                <a14:m>
                  <m:oMath xmlns:m="http://schemas.openxmlformats.org/officeDocument/2006/math">
                    <m:r>
                      <a:rPr lang="de-DE" b="0" i="1" dirty="0" smtClean="0">
                        <a:latin typeface="Cambria Math" panose="02040503050406030204" pitchFamily="18" charset="0"/>
                      </a:rPr>
                      <m:t>𝑇</m:t>
                    </m:r>
                    <m:r>
                      <a:rPr lang="de-DE" b="0" i="1"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3"/>
                <a:r>
                  <a:rPr lang="en-GB" dirty="0"/>
                  <a:t>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pPr lvl="1"/>
                <a:r>
                  <a:rPr lang="en-GB" dirty="0"/>
                  <a:t>Maximum error allowed </a:t>
                </a:r>
                <a14:m>
                  <m:oMath xmlns:m="http://schemas.openxmlformats.org/officeDocument/2006/math">
                    <m:r>
                      <a:rPr lang="en-GB" i="1" dirty="0" smtClean="0">
                        <a:latin typeface="Cambria Math" panose="02040503050406030204" pitchFamily="18" charset="0"/>
                        <a:cs typeface="Courier New" panose="02070309020205020404" pitchFamily="49" charset="0"/>
                      </a:rPr>
                      <m:t>𝜖</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82D2A78-6FD3-69E9-5F6B-CA8D4C7C5C46}"/>
                  </a:ext>
                </a:extLst>
              </p:cNvPr>
              <p:cNvSpPr>
                <a:spLocks noGrp="1"/>
              </p:cNvSpPr>
              <p:nvPr>
                <p:ph sz="half" idx="2"/>
              </p:nvPr>
            </p:nvSpPr>
            <p:spPr/>
            <p:txBody>
              <a:bodyPr/>
              <a:lstStyle/>
              <a:p>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r>
                      <a:rPr lang="en-GB"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𝑈</m:t>
                        </m:r>
                      </m:e>
                      <m:sup>
                        <m:r>
                          <a:rPr lang="de-DE" b="0" i="1" dirty="0" smtClean="0">
                            <a:latin typeface="Cambria Math" panose="02040503050406030204" pitchFamily="18" charset="0"/>
                          </a:rPr>
                          <m:t>′</m:t>
                        </m:r>
                      </m:sup>
                    </m:sSup>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endParaRPr lang="en-GB" dirty="0"/>
              </a:p>
              <a:p>
                <a:pPr lvl="1"/>
                <a14:m>
                  <m:oMath xmlns:m="http://schemas.openxmlformats.org/officeDocument/2006/math">
                    <m:r>
                      <a:rPr lang="en-GB" i="1" dirty="0" smtClean="0">
                        <a:latin typeface="Cambria Math" panose="02040503050406030204" pitchFamily="18" charset="0"/>
                      </a:rPr>
                      <m:t>𝛿</m:t>
                    </m:r>
                  </m:oMath>
                </a14:m>
                <a:r>
                  <a:rPr lang="en-GB" dirty="0"/>
                  <a:t> maximum change in utility of any state in an iteration</a:t>
                </a:r>
              </a:p>
              <a:p>
                <a:endParaRPr lang="en-DE" dirty="0"/>
              </a:p>
            </p:txBody>
          </p:sp>
        </mc:Choice>
        <mc:Fallback xmlns="">
          <p:sp>
            <p:nvSpPr>
              <p:cNvPr id="8" name="Content Placeholder 7">
                <a:extLst>
                  <a:ext uri="{FF2B5EF4-FFF2-40B4-BE49-F238E27FC236}">
                    <a16:creationId xmlns:a16="http://schemas.microsoft.com/office/drawing/2014/main" id="{F82D2A78-6FD3-69E9-5F6B-CA8D4C7C5C46}"/>
                  </a:ext>
                </a:extLst>
              </p:cNvPr>
              <p:cNvSpPr>
                <a:spLocks noGrp="1" noRot="1" noChangeAspect="1" noMove="1" noResize="1" noEditPoints="1" noAdjustHandles="1" noChangeArrowheads="1" noChangeShapeType="1" noTextEdit="1"/>
              </p:cNvSpPr>
              <p:nvPr>
                <p:ph sz="half" idx="2"/>
              </p:nvPr>
            </p:nvSpPr>
            <p:spPr>
              <a:blipFill>
                <a:blip r:embed="rId3"/>
                <a:stretch>
                  <a:fillRect l="-2955" r="-1136" b="-5373"/>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D2A5635B-6212-1D4B-9C75-5FC532EFA0DC}"/>
              </a:ext>
            </a:extLst>
          </p:cNvPr>
          <p:cNvSpPr>
            <a:spLocks noGrp="1"/>
          </p:cNvSpPr>
          <p:nvPr>
            <p:ph type="dt" sz="half" idx="10"/>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5DD8EC7A-19F1-25CA-1C6C-498E60307FF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6282257" y="1669585"/>
            <a:ext cx="5549418"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,𝜖)</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0, </a:t>
            </a:r>
            <a:r>
              <a:rPr lang="en-GB" sz="1400" i="1" dirty="0">
                <a:latin typeface="Courier New" panose="02070309020205020404" pitchFamily="49" charset="0"/>
                <a:cs typeface="Courier New" panose="02070309020205020404" pitchFamily="49" charset="0"/>
              </a:rPr>
              <a:t>π </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0</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𝛾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𝛿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𝛿 &lt; 𝜖(1-𝛾)/𝛾</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π(s)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 </a:t>
            </a:r>
            <a:r>
              <a:rPr lang="en-GB" sz="1400" i="1" dirty="0">
                <a:latin typeface="Courier New" panose="02070309020205020404" pitchFamily="49" charset="0"/>
                <a:cs typeface="Courier New" panose="02070309020205020404" pitchFamily="49" charset="0"/>
              </a:rPr>
              <a:t>π</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9581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Evolution of Utilities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6" y="1665066"/>
                <a:ext cx="8660314"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Value iteration ≈ information propagation</a:t>
                </a:r>
              </a:p>
              <a:p>
                <a:pPr lvl="1"/>
                <a:r>
                  <a:rPr lang="en-GB" dirty="0"/>
                  <a:t>Argmax action may change over </a:t>
                </a:r>
                <a:br>
                  <a:rPr lang="en-GB" dirty="0"/>
                </a:br>
                <a:r>
                  <a:rPr lang="en-GB" dirty="0"/>
                  <a:t>time due to utilities changing </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6" y="1665066"/>
                <a:ext cx="8660314" cy="4240848"/>
              </a:xfrm>
              <a:blipFill>
                <a:blip r:embed="rId3"/>
                <a:stretch>
                  <a:fillRect l="-2050" t="-2268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195C28C-1C11-F745-B280-34CBFBF93085}"/>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FFB6183-03F2-8336-CF3A-4B75E8DEE2E6}"/>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39</a:t>
            </a:fld>
            <a:endParaRPr lang="en-GB"/>
          </a:p>
        </p:txBody>
      </p:sp>
      <p:pic>
        <p:nvPicPr>
          <p:cNvPr id="91" name="Picture 90">
            <a:extLst>
              <a:ext uri="{FF2B5EF4-FFF2-40B4-BE49-F238E27FC236}">
                <a16:creationId xmlns:a16="http://schemas.microsoft.com/office/drawing/2014/main" id="{AC048B96-4F12-1742-BB7B-430F18558AAB}"/>
              </a:ext>
            </a:extLst>
          </p:cNvPr>
          <p:cNvPicPr>
            <a:picLocks noChangeAspect="1"/>
          </p:cNvPicPr>
          <p:nvPr/>
        </p:nvPicPr>
        <p:blipFill rotWithShape="1">
          <a:blip r:embed="rId4">
            <a:clrChange>
              <a:clrFrom>
                <a:srgbClr val="FFFFFF"/>
              </a:clrFrom>
              <a:clrTo>
                <a:srgbClr val="FFFFFF">
                  <a:alpha val="0"/>
                </a:srgbClr>
              </a:clrTo>
            </a:clrChange>
          </a:blip>
          <a:srcRect l="770" r="50898"/>
          <a:stretch/>
        </p:blipFill>
        <p:spPr>
          <a:xfrm>
            <a:off x="4575559" y="3201293"/>
            <a:ext cx="3458481" cy="2704619"/>
          </a:xfrm>
          <a:prstGeom prst="rect">
            <a:avLst/>
          </a:prstGeom>
        </p:spPr>
      </p:pic>
      <p:sp>
        <p:nvSpPr>
          <p:cNvPr id="51" name="Rectangle 3">
            <a:extLst>
              <a:ext uri="{FF2B5EF4-FFF2-40B4-BE49-F238E27FC236}">
                <a16:creationId xmlns:a16="http://schemas.microsoft.com/office/drawing/2014/main" id="{F8909BAD-0F7F-8044-91F4-64D08CC37416}"/>
              </a:ext>
            </a:extLst>
          </p:cNvPr>
          <p:cNvSpPr txBox="1">
            <a:spLocks noChangeArrowheads="1"/>
          </p:cNvSpPr>
          <p:nvPr/>
        </p:nvSpPr>
        <p:spPr bwMode="auto">
          <a:xfrm>
            <a:off x="4947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left: AIMA, Russell/Norvig</a:t>
            </a:r>
          </a:p>
        </p:txBody>
      </p:sp>
      <p:grpSp>
        <p:nvGrpSpPr>
          <p:cNvPr id="6" name="Group 5">
            <a:extLst>
              <a:ext uri="{FF2B5EF4-FFF2-40B4-BE49-F238E27FC236}">
                <a16:creationId xmlns:a16="http://schemas.microsoft.com/office/drawing/2014/main" id="{FCD1EDA6-3CA2-4CFA-AD94-23B418197FF4}"/>
              </a:ext>
            </a:extLst>
          </p:cNvPr>
          <p:cNvGrpSpPr/>
          <p:nvPr/>
        </p:nvGrpSpPr>
        <p:grpSpPr>
          <a:xfrm>
            <a:off x="9023647" y="1317741"/>
            <a:ext cx="2806408" cy="2185072"/>
            <a:chOff x="542038" y="4165280"/>
            <a:chExt cx="2806408" cy="2185072"/>
          </a:xfrm>
        </p:grpSpPr>
        <p:grpSp>
          <p:nvGrpSpPr>
            <p:cNvPr id="7" name="Group 3">
              <a:extLst>
                <a:ext uri="{FF2B5EF4-FFF2-40B4-BE49-F238E27FC236}">
                  <a16:creationId xmlns:a16="http://schemas.microsoft.com/office/drawing/2014/main" id="{7262F296-7D12-9069-8C4A-A8CD77775C8E}"/>
                </a:ext>
              </a:extLst>
            </p:cNvPr>
            <p:cNvGrpSpPr>
              <a:grpSpLocks/>
            </p:cNvGrpSpPr>
            <p:nvPr/>
          </p:nvGrpSpPr>
          <p:grpSpPr bwMode="auto">
            <a:xfrm>
              <a:off x="910045" y="4165283"/>
              <a:ext cx="2438400" cy="1828800"/>
              <a:chOff x="960" y="1152"/>
              <a:chExt cx="1536" cy="1152"/>
            </a:xfrm>
          </p:grpSpPr>
          <p:sp>
            <p:nvSpPr>
              <p:cNvPr id="35" name="Rectangle 4">
                <a:extLst>
                  <a:ext uri="{FF2B5EF4-FFF2-40B4-BE49-F238E27FC236}">
                    <a16:creationId xmlns:a16="http://schemas.microsoft.com/office/drawing/2014/main" id="{2B8378E8-3016-7A1B-03D3-B76C78DD1E7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6" name="Line 5">
                <a:extLst>
                  <a:ext uri="{FF2B5EF4-FFF2-40B4-BE49-F238E27FC236}">
                    <a16:creationId xmlns:a16="http://schemas.microsoft.com/office/drawing/2014/main" id="{0DD2BB21-F06D-0150-B382-27732FCDEEC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6">
                <a:extLst>
                  <a:ext uri="{FF2B5EF4-FFF2-40B4-BE49-F238E27FC236}">
                    <a16:creationId xmlns:a16="http://schemas.microsoft.com/office/drawing/2014/main" id="{1FBF1187-15BF-68FC-0F35-29410D862D6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7">
                <a:extLst>
                  <a:ext uri="{FF2B5EF4-FFF2-40B4-BE49-F238E27FC236}">
                    <a16:creationId xmlns:a16="http://schemas.microsoft.com/office/drawing/2014/main" id="{E5474898-D138-BFF5-A31E-F0092E9D7FD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8">
                <a:extLst>
                  <a:ext uri="{FF2B5EF4-FFF2-40B4-BE49-F238E27FC236}">
                    <a16:creationId xmlns:a16="http://schemas.microsoft.com/office/drawing/2014/main" id="{86268B1D-92E1-D42E-3972-FA3D807F685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0" name="Line 9">
                <a:extLst>
                  <a:ext uri="{FF2B5EF4-FFF2-40B4-BE49-F238E27FC236}">
                    <a16:creationId xmlns:a16="http://schemas.microsoft.com/office/drawing/2014/main" id="{BB5BE367-600D-54C9-9C4E-BF79BC7E91D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Rectangle 10">
                <a:extLst>
                  <a:ext uri="{FF2B5EF4-FFF2-40B4-BE49-F238E27FC236}">
                    <a16:creationId xmlns:a16="http://schemas.microsoft.com/office/drawing/2014/main" id="{50788ECC-3EAC-45AC-0248-8B9FDE5F637D}"/>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88669CF-1A91-5667-B3EE-B01BD5F35E8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21FB796A-6816-BD77-15E8-8C76913D5F5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F87F66BF-405F-F664-6134-9CDAB2E4924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418DA309-39B5-9CB8-5D14-9A79BE86D078}"/>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1A245651-5C19-A750-DB5C-C6710BA7553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AF1644C5-02A8-2A38-6D4A-6FF1EC06BEC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D38DBA43-875A-972E-A6A0-48EBD2F87FE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14338558-23CF-B630-2042-E2DEA6BE98D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3B1CFA42-6FE4-B394-D098-ED44DFCC4DA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7" name="Line 22">
              <a:extLst>
                <a:ext uri="{FF2B5EF4-FFF2-40B4-BE49-F238E27FC236}">
                  <a16:creationId xmlns:a16="http://schemas.microsoft.com/office/drawing/2014/main" id="{6761A6DF-B624-3F51-6B9E-8689D0007C7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8" name="Line 23">
              <a:extLst>
                <a:ext uri="{FF2B5EF4-FFF2-40B4-BE49-F238E27FC236}">
                  <a16:creationId xmlns:a16="http://schemas.microsoft.com/office/drawing/2014/main" id="{093A7C0F-EC03-E152-266F-C6F53B375A26}"/>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4">
              <a:extLst>
                <a:ext uri="{FF2B5EF4-FFF2-40B4-BE49-F238E27FC236}">
                  <a16:creationId xmlns:a16="http://schemas.microsoft.com/office/drawing/2014/main" id="{6FD3D574-52F6-E2C6-4724-6002EB88B0C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5">
              <a:extLst>
                <a:ext uri="{FF2B5EF4-FFF2-40B4-BE49-F238E27FC236}">
                  <a16:creationId xmlns:a16="http://schemas.microsoft.com/office/drawing/2014/main" id="{A79D2EF5-99D7-2F21-CE81-DF8C436E28D0}"/>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6">
              <a:extLst>
                <a:ext uri="{FF2B5EF4-FFF2-40B4-BE49-F238E27FC236}">
                  <a16:creationId xmlns:a16="http://schemas.microsoft.com/office/drawing/2014/main" id="{23B335E0-9CCD-F77A-8C1A-7DF0DE7BD0C4}"/>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7">
              <a:extLst>
                <a:ext uri="{FF2B5EF4-FFF2-40B4-BE49-F238E27FC236}">
                  <a16:creationId xmlns:a16="http://schemas.microsoft.com/office/drawing/2014/main" id="{CC90C272-5E67-F7F2-25D1-86AE21524E70}"/>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8">
              <a:extLst>
                <a:ext uri="{FF2B5EF4-FFF2-40B4-BE49-F238E27FC236}">
                  <a16:creationId xmlns:a16="http://schemas.microsoft.com/office/drawing/2014/main" id="{51722B64-C031-B46E-3222-1BE695F47F2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9">
              <a:extLst>
                <a:ext uri="{FF2B5EF4-FFF2-40B4-BE49-F238E27FC236}">
                  <a16:creationId xmlns:a16="http://schemas.microsoft.com/office/drawing/2014/main" id="{29CDDB33-62D6-ACA9-36E8-4A454726C139}"/>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30">
              <a:extLst>
                <a:ext uri="{FF2B5EF4-FFF2-40B4-BE49-F238E27FC236}">
                  <a16:creationId xmlns:a16="http://schemas.microsoft.com/office/drawing/2014/main" id="{3253D639-81EE-0F5C-92D5-B278AE11DA6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Text Box 50">
              <a:extLst>
                <a:ext uri="{FF2B5EF4-FFF2-40B4-BE49-F238E27FC236}">
                  <a16:creationId xmlns:a16="http://schemas.microsoft.com/office/drawing/2014/main" id="{328A2954-7A74-5232-5465-C5EF405565AF}"/>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7" name="Text Box 51">
              <a:extLst>
                <a:ext uri="{FF2B5EF4-FFF2-40B4-BE49-F238E27FC236}">
                  <a16:creationId xmlns:a16="http://schemas.microsoft.com/office/drawing/2014/main" id="{37E02878-B71C-B06B-6595-C25E19529A39}"/>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8" name="Text Box 52">
              <a:extLst>
                <a:ext uri="{FF2B5EF4-FFF2-40B4-BE49-F238E27FC236}">
                  <a16:creationId xmlns:a16="http://schemas.microsoft.com/office/drawing/2014/main" id="{47378113-AA47-E7CB-BEC5-634449BE55D4}"/>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29" name="Text Box 53">
              <a:extLst>
                <a:ext uri="{FF2B5EF4-FFF2-40B4-BE49-F238E27FC236}">
                  <a16:creationId xmlns:a16="http://schemas.microsoft.com/office/drawing/2014/main" id="{970388B7-CE23-2436-BED3-FFC8983BC27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0" name="Text Box 54">
              <a:extLst>
                <a:ext uri="{FF2B5EF4-FFF2-40B4-BE49-F238E27FC236}">
                  <a16:creationId xmlns:a16="http://schemas.microsoft.com/office/drawing/2014/main" id="{B39EBE7D-A34C-19DF-B6C8-A4D026451640}"/>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1" name="Text Box 55">
              <a:extLst>
                <a:ext uri="{FF2B5EF4-FFF2-40B4-BE49-F238E27FC236}">
                  <a16:creationId xmlns:a16="http://schemas.microsoft.com/office/drawing/2014/main" id="{41F0B389-752F-3925-8CB0-FF74F2D1476E}"/>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2" name="Text Box 56">
              <a:extLst>
                <a:ext uri="{FF2B5EF4-FFF2-40B4-BE49-F238E27FC236}">
                  <a16:creationId xmlns:a16="http://schemas.microsoft.com/office/drawing/2014/main" id="{82734EB4-6092-E40D-D7DC-1EEFAAAFDD8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3" name="Text Box 57">
              <a:extLst>
                <a:ext uri="{FF2B5EF4-FFF2-40B4-BE49-F238E27FC236}">
                  <a16:creationId xmlns:a16="http://schemas.microsoft.com/office/drawing/2014/main" id="{F6845008-E7DF-DD7A-CB1E-1833D8CD7781}"/>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4" name="Text Box 58">
              <a:extLst>
                <a:ext uri="{FF2B5EF4-FFF2-40B4-BE49-F238E27FC236}">
                  <a16:creationId xmlns:a16="http://schemas.microsoft.com/office/drawing/2014/main" id="{617A8A08-003F-F84C-2B61-FB2BFAF165B8}"/>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42" name="Group 41">
            <a:extLst>
              <a:ext uri="{FF2B5EF4-FFF2-40B4-BE49-F238E27FC236}">
                <a16:creationId xmlns:a16="http://schemas.microsoft.com/office/drawing/2014/main" id="{2578DC38-0FEE-7FBC-49D9-AE7C9231D535}"/>
              </a:ext>
            </a:extLst>
          </p:cNvPr>
          <p:cNvGrpSpPr/>
          <p:nvPr/>
        </p:nvGrpSpPr>
        <p:grpSpPr>
          <a:xfrm>
            <a:off x="9025267" y="3701598"/>
            <a:ext cx="2806408" cy="2204314"/>
            <a:chOff x="542038" y="4146038"/>
            <a:chExt cx="2806408" cy="2204314"/>
          </a:xfrm>
        </p:grpSpPr>
        <p:grpSp>
          <p:nvGrpSpPr>
            <p:cNvPr id="43" name="Group 3">
              <a:extLst>
                <a:ext uri="{FF2B5EF4-FFF2-40B4-BE49-F238E27FC236}">
                  <a16:creationId xmlns:a16="http://schemas.microsoft.com/office/drawing/2014/main" id="{D223CE57-F895-84E5-D290-5B18F49FBA19}"/>
                </a:ext>
              </a:extLst>
            </p:cNvPr>
            <p:cNvGrpSpPr>
              <a:grpSpLocks/>
            </p:cNvGrpSpPr>
            <p:nvPr/>
          </p:nvGrpSpPr>
          <p:grpSpPr bwMode="auto">
            <a:xfrm>
              <a:off x="910045" y="4165283"/>
              <a:ext cx="2438400" cy="1828800"/>
              <a:chOff x="960" y="1152"/>
              <a:chExt cx="1536" cy="1152"/>
            </a:xfrm>
          </p:grpSpPr>
          <p:sp>
            <p:nvSpPr>
              <p:cNvPr id="391175" name="Rectangle 4">
                <a:extLst>
                  <a:ext uri="{FF2B5EF4-FFF2-40B4-BE49-F238E27FC236}">
                    <a16:creationId xmlns:a16="http://schemas.microsoft.com/office/drawing/2014/main" id="{2C5A5D20-DB59-AE4B-69B3-3C604E581D6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6" name="Line 5">
                <a:extLst>
                  <a:ext uri="{FF2B5EF4-FFF2-40B4-BE49-F238E27FC236}">
                    <a16:creationId xmlns:a16="http://schemas.microsoft.com/office/drawing/2014/main" id="{9EC8354B-4301-B9A9-906E-88EF5978727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7" name="Line 6">
                <a:extLst>
                  <a:ext uri="{FF2B5EF4-FFF2-40B4-BE49-F238E27FC236}">
                    <a16:creationId xmlns:a16="http://schemas.microsoft.com/office/drawing/2014/main" id="{E5149594-3163-70AE-8266-A333CB0393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8" name="Line 7">
                <a:extLst>
                  <a:ext uri="{FF2B5EF4-FFF2-40B4-BE49-F238E27FC236}">
                    <a16:creationId xmlns:a16="http://schemas.microsoft.com/office/drawing/2014/main" id="{877753A8-4A6E-5F13-3E23-E4F4D46D49D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9" name="Line 8">
                <a:extLst>
                  <a:ext uri="{FF2B5EF4-FFF2-40B4-BE49-F238E27FC236}">
                    <a16:creationId xmlns:a16="http://schemas.microsoft.com/office/drawing/2014/main" id="{A438D60E-AC6B-50B7-057F-29FDEEF8C6D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80" name="Line 9">
                <a:extLst>
                  <a:ext uri="{FF2B5EF4-FFF2-40B4-BE49-F238E27FC236}">
                    <a16:creationId xmlns:a16="http://schemas.microsoft.com/office/drawing/2014/main" id="{14898C1A-D6A1-E01B-59AB-2AA9DCC11C0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81" name="Rectangle 10">
                <a:extLst>
                  <a:ext uri="{FF2B5EF4-FFF2-40B4-BE49-F238E27FC236}">
                    <a16:creationId xmlns:a16="http://schemas.microsoft.com/office/drawing/2014/main" id="{106BC932-8BE8-1104-48D0-4FCBAA845B9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4" name="Rectangle 43">
              <a:extLst>
                <a:ext uri="{FF2B5EF4-FFF2-40B4-BE49-F238E27FC236}">
                  <a16:creationId xmlns:a16="http://schemas.microsoft.com/office/drawing/2014/main" id="{37B2869C-B080-E44D-B8EA-3D186234927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5" name="Text Box 18">
              <a:extLst>
                <a:ext uri="{FF2B5EF4-FFF2-40B4-BE49-F238E27FC236}">
                  <a16:creationId xmlns:a16="http://schemas.microsoft.com/office/drawing/2014/main" id="{5F08EA11-AB27-1A85-3A28-A50C2B1FF1D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6" name="Text Box 19">
              <a:extLst>
                <a:ext uri="{FF2B5EF4-FFF2-40B4-BE49-F238E27FC236}">
                  <a16:creationId xmlns:a16="http://schemas.microsoft.com/office/drawing/2014/main" id="{4EC19B24-A1FF-8366-8FCC-944AF0FC854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7" name="Text Box 20">
              <a:extLst>
                <a:ext uri="{FF2B5EF4-FFF2-40B4-BE49-F238E27FC236}">
                  <a16:creationId xmlns:a16="http://schemas.microsoft.com/office/drawing/2014/main" id="{0FD9CD09-E8AF-3B90-3873-BACE62FAB3F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8" name="Text Box 21">
              <a:extLst>
                <a:ext uri="{FF2B5EF4-FFF2-40B4-BE49-F238E27FC236}">
                  <a16:creationId xmlns:a16="http://schemas.microsoft.com/office/drawing/2014/main" id="{02D75EE8-124D-DB20-7F2C-38D2263629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9" name="Text Box 22">
              <a:extLst>
                <a:ext uri="{FF2B5EF4-FFF2-40B4-BE49-F238E27FC236}">
                  <a16:creationId xmlns:a16="http://schemas.microsoft.com/office/drawing/2014/main" id="{93B31384-2EC6-E973-9ED7-828CA7634D9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50" name="Text Box 23">
              <a:extLst>
                <a:ext uri="{FF2B5EF4-FFF2-40B4-BE49-F238E27FC236}">
                  <a16:creationId xmlns:a16="http://schemas.microsoft.com/office/drawing/2014/main" id="{129029DA-488C-9C3E-56E6-C8E20089A0F6}"/>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9" name="Text Box 24">
              <a:extLst>
                <a:ext uri="{FF2B5EF4-FFF2-40B4-BE49-F238E27FC236}">
                  <a16:creationId xmlns:a16="http://schemas.microsoft.com/office/drawing/2014/main" id="{5A973A82-3E38-350D-7592-F56A6AB857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60" name="Rectangle 59">
              <a:extLst>
                <a:ext uri="{FF2B5EF4-FFF2-40B4-BE49-F238E27FC236}">
                  <a16:creationId xmlns:a16="http://schemas.microsoft.com/office/drawing/2014/main" id="{52187AE0-6BCE-13BB-CDA2-EE99741B52E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6E7A8309-ADCE-F3C2-E352-8E81201C8B0C}"/>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2" name="TextBox 61">
              <a:extLst>
                <a:ext uri="{FF2B5EF4-FFF2-40B4-BE49-F238E27FC236}">
                  <a16:creationId xmlns:a16="http://schemas.microsoft.com/office/drawing/2014/main" id="{902CC86C-8F8F-EFB0-352A-77C0E0B7D1C5}"/>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3" name="TextBox 62">
              <a:extLst>
                <a:ext uri="{FF2B5EF4-FFF2-40B4-BE49-F238E27FC236}">
                  <a16:creationId xmlns:a16="http://schemas.microsoft.com/office/drawing/2014/main" id="{72467769-8801-1D79-2FAA-C56E6142E8DF}"/>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8" name="TextBox 391167">
              <a:extLst>
                <a:ext uri="{FF2B5EF4-FFF2-40B4-BE49-F238E27FC236}">
                  <a16:creationId xmlns:a16="http://schemas.microsoft.com/office/drawing/2014/main" id="{992CF27B-C9C6-E270-1751-2DFD7C44E7D2}"/>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9" name="TextBox 391168">
              <a:extLst>
                <a:ext uri="{FF2B5EF4-FFF2-40B4-BE49-F238E27FC236}">
                  <a16:creationId xmlns:a16="http://schemas.microsoft.com/office/drawing/2014/main" id="{99EAB5B8-62D5-69FB-B05B-3582209F48A5}"/>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1" name="TextBox 391170">
              <a:extLst>
                <a:ext uri="{FF2B5EF4-FFF2-40B4-BE49-F238E27FC236}">
                  <a16:creationId xmlns:a16="http://schemas.microsoft.com/office/drawing/2014/main" id="{4621395C-33F0-2AFA-9F7C-97F4625E207A}"/>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2" name="TextBox 391171">
              <a:extLst>
                <a:ext uri="{FF2B5EF4-FFF2-40B4-BE49-F238E27FC236}">
                  <a16:creationId xmlns:a16="http://schemas.microsoft.com/office/drawing/2014/main" id="{D93F2473-E37D-11A5-C370-E8F3A94A1949}"/>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3" name="TextBox 391172">
              <a:extLst>
                <a:ext uri="{FF2B5EF4-FFF2-40B4-BE49-F238E27FC236}">
                  <a16:creationId xmlns:a16="http://schemas.microsoft.com/office/drawing/2014/main" id="{6C2EA856-415B-4CBE-A92C-79CCE04A4DED}"/>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4" name="TextBox 391173">
              <a:extLst>
                <a:ext uri="{FF2B5EF4-FFF2-40B4-BE49-F238E27FC236}">
                  <a16:creationId xmlns:a16="http://schemas.microsoft.com/office/drawing/2014/main" id="{324770A9-98B9-C8E9-AA19-F8947EBB3D5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362623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p:txBody>
          <a:bodyPr>
            <a:normAutofit/>
          </a:bodyPr>
          <a:lstStyle/>
          <a:p>
            <a:r>
              <a:rPr lang="en-US" dirty="0"/>
              <a:t>Slides based on material provided by Dana Nau, Ralf </a:t>
            </a:r>
            <a:r>
              <a:rPr lang="en-US" dirty="0" err="1"/>
              <a:t>Möller</a:t>
            </a:r>
            <a:r>
              <a:rPr lang="en-US" dirty="0"/>
              <a:t>, and </a:t>
            </a:r>
            <a:r>
              <a:rPr lang="en-US" dirty="0" err="1"/>
              <a:t>Shengyu</a:t>
            </a:r>
            <a:r>
              <a:rPr lang="en-US" dirty="0"/>
              <a:t> Zhang</a:t>
            </a:r>
          </a:p>
          <a:p>
            <a:pPr lvl="1"/>
            <a:r>
              <a:rPr lang="en-GB" dirty="0"/>
              <a:t>In part based on </a:t>
            </a:r>
            <a:r>
              <a:rPr lang="en-GB" i="1" dirty="0"/>
              <a:t>AIMA Book, </a:t>
            </a:r>
            <a:r>
              <a:rPr lang="en-GB" i="1"/>
              <a:t>Chapters 16, 17, 21</a:t>
            </a:r>
            <a:endParaRPr lang="en-GB" i="1" dirty="0"/>
          </a:p>
          <a:p>
            <a:pPr lvl="1"/>
            <a:endParaRPr lang="en-GB" i="1" dirty="0"/>
          </a:p>
          <a:p>
            <a:pPr lvl="1"/>
            <a:endParaRPr lang="en-GB" dirty="0"/>
          </a:p>
          <a:p>
            <a:endParaRPr lang="en-GB" dirty="0"/>
          </a:p>
        </p:txBody>
      </p:sp>
      <p:sp>
        <p:nvSpPr>
          <p:cNvPr id="9" name="Date Placeholder 8">
            <a:extLst>
              <a:ext uri="{FF2B5EF4-FFF2-40B4-BE49-F238E27FC236}">
                <a16:creationId xmlns:a16="http://schemas.microsoft.com/office/drawing/2014/main" id="{9D0BD237-A89D-434D-9362-BCD1D509CB23}"/>
              </a:ext>
            </a:extLst>
          </p:cNvPr>
          <p:cNvSpPr>
            <a:spLocks noGrp="1"/>
          </p:cNvSpPr>
          <p:nvPr>
            <p:ph type="dt" sz="half" idx="2"/>
          </p:nvPr>
        </p:nvSpPr>
        <p:spPr/>
        <p:txBody>
          <a:bodyPr/>
          <a:lstStyle/>
          <a:p>
            <a:r>
              <a:rPr lang="de-DE"/>
              <a:t>Decision Extensions</a:t>
            </a:r>
            <a:endParaRPr lang="de-DE" dirty="0"/>
          </a:p>
        </p:txBody>
      </p:sp>
      <p:sp>
        <p:nvSpPr>
          <p:cNvPr id="10" name="Footer Placeholder 9">
            <a:extLst>
              <a:ext uri="{FF2B5EF4-FFF2-40B4-BE49-F238E27FC236}">
                <a16:creationId xmlns:a16="http://schemas.microsoft.com/office/drawing/2014/main" id="{5C0185CE-702A-58D2-3750-8EA9F5C462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4"/>
          </p:nvPr>
        </p:nvSpPr>
        <p:spPr/>
        <p:txBody>
          <a:bodyPr/>
          <a:lstStyle/>
          <a:p>
            <a:fld id="{67C9959E-8E6B-B04C-9955-EA096F41CA7A}" type="slidenum">
              <a:rPr lang="en-GB" smtClean="0"/>
              <a:t>4</a:t>
            </a:fld>
            <a:endParaRPr lang="en-GB"/>
          </a:p>
        </p:txBody>
      </p:sp>
      <p:pic>
        <p:nvPicPr>
          <p:cNvPr id="7" name="Picture 6">
            <a:extLst>
              <a:ext uri="{FF2B5EF4-FFF2-40B4-BE49-F238E27FC236}">
                <a16:creationId xmlns:a16="http://schemas.microsoft.com/office/drawing/2014/main" id="{B92A3D32-F21A-9941-9B33-41C5FE970490}"/>
              </a:ext>
            </a:extLst>
          </p:cNvPr>
          <p:cNvPicPr>
            <a:picLocks noChangeAspect="1"/>
          </p:cNvPicPr>
          <p:nvPr/>
        </p:nvPicPr>
        <p:blipFill>
          <a:blip r:embed="rId2"/>
          <a:stretch>
            <a:fillRect/>
          </a:stretch>
        </p:blipFill>
        <p:spPr>
          <a:xfrm>
            <a:off x="460982" y="3900724"/>
            <a:ext cx="2403429" cy="1800000"/>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BE28B343-C0B2-9643-81E4-29B65DDEA95F}"/>
              </a:ext>
            </a:extLst>
          </p:cNvPr>
          <p:cNvSpPr/>
          <p:nvPr/>
        </p:nvSpPr>
        <p:spPr>
          <a:xfrm>
            <a:off x="3712641" y="6415558"/>
            <a:ext cx="4767943" cy="400110"/>
          </a:xfrm>
          <a:prstGeom prst="rect">
            <a:avLst/>
          </a:prstGeom>
        </p:spPr>
        <p:txBody>
          <a:bodyPr wrap="square">
            <a:spAutoFit/>
          </a:bodyPr>
          <a:lstStyle/>
          <a:p>
            <a:pPr algn="ctr"/>
            <a:r>
              <a:rPr lang="en-GB" sz="1000" dirty="0">
                <a:hlinkClick r:id="rId3"/>
              </a:rPr>
              <a:t>http://people.eecs.berkeley.edu/~russell/talks/2020/russell-aaai20-hntdtwwai-4x3.pptx</a:t>
            </a:r>
          </a:p>
          <a:p>
            <a:pPr algn="ctr"/>
            <a:r>
              <a:rPr lang="en-GB" sz="1000" dirty="0">
                <a:hlinkClick r:id="rId3"/>
              </a:rPr>
              <a:t>http://rbr.cs.umass.edu/camato/decpomdp/overview.html</a:t>
            </a:r>
            <a:endParaRPr lang="en-GB" sz="1000" dirty="0"/>
          </a:p>
        </p:txBody>
      </p:sp>
      <p:pic>
        <p:nvPicPr>
          <p:cNvPr id="11" name="Picture 10">
            <a:extLst>
              <a:ext uri="{FF2B5EF4-FFF2-40B4-BE49-F238E27FC236}">
                <a16:creationId xmlns:a16="http://schemas.microsoft.com/office/drawing/2014/main" id="{5372B1B2-98EF-CF6C-1BB4-D240ED631FCB}"/>
              </a:ext>
            </a:extLst>
          </p:cNvPr>
          <p:cNvPicPr>
            <a:picLocks noChangeAspect="1"/>
          </p:cNvPicPr>
          <p:nvPr/>
        </p:nvPicPr>
        <p:blipFill rotWithShape="1">
          <a:blip r:embed="rId4"/>
          <a:srcRect l="3342" r="2939"/>
          <a:stretch/>
        </p:blipFill>
        <p:spPr>
          <a:xfrm>
            <a:off x="3452304" y="3900724"/>
            <a:ext cx="2387470"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09BA156D-4439-3764-2238-677F5C44FBB0}"/>
              </a:ext>
            </a:extLst>
          </p:cNvPr>
          <p:cNvPicPr>
            <a:picLocks noChangeAspect="1"/>
          </p:cNvPicPr>
          <p:nvPr/>
        </p:nvPicPr>
        <p:blipFill>
          <a:blip r:embed="rId5"/>
          <a:stretch>
            <a:fillRect/>
          </a:stretch>
        </p:blipFill>
        <p:spPr>
          <a:xfrm>
            <a:off x="6427667" y="3900724"/>
            <a:ext cx="240232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53407E33-77B8-3E5E-ECBE-A8812E8014B2}"/>
              </a:ext>
            </a:extLst>
          </p:cNvPr>
          <p:cNvPicPr>
            <a:picLocks noChangeAspect="1"/>
          </p:cNvPicPr>
          <p:nvPr/>
        </p:nvPicPr>
        <p:blipFill>
          <a:blip r:embed="rId6"/>
          <a:stretch>
            <a:fillRect/>
          </a:stretch>
        </p:blipFill>
        <p:spPr>
          <a:xfrm>
            <a:off x="9417882" y="3900724"/>
            <a:ext cx="2413793"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8678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Effect of Rewards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660315"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Optimal policies for different rewards:</a:t>
                </a:r>
              </a:p>
              <a:p>
                <a:pPr lvl="1"/>
                <a:r>
                  <a:rPr lang="en-GB" dirty="0"/>
                  <a:t>For </a:t>
                </a:r>
                <a14:m>
                  <m:oMath xmlns:m="http://schemas.openxmlformats.org/officeDocument/2006/math">
                    <m:r>
                      <a:rPr lang="en-GB"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e>
                    </m:d>
                    <m:r>
                      <a:rPr lang="de-DE" i="1">
                        <a:latin typeface="Cambria Math" panose="02040503050406030204" pitchFamily="18" charset="0"/>
                      </a:rPr>
                      <m:t>=−0.04</m:t>
                    </m:r>
                  </m:oMath>
                </a14:m>
                <a:r>
                  <a:rPr lang="en-GB" dirty="0"/>
                  <a:t>, see right ⇢</a:t>
                </a:r>
              </a:p>
              <a:p>
                <a:pPr lvl="1"/>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660315" cy="4240848"/>
              </a:xfrm>
              <a:blipFill>
                <a:blip r:embed="rId3"/>
                <a:stretch>
                  <a:fillRect l="-2050" t="-2268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AA02AF4-7577-AA4F-9535-CF31692FD9BD}"/>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AF77F24D-E96A-3FB0-5465-BB8E3D79235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40</a:t>
            </a:fld>
            <a:endParaRPr lang="en-GB"/>
          </a:p>
        </p:txBody>
      </p:sp>
      <p:sp>
        <p:nvSpPr>
          <p:cNvPr id="39" name="Rectangle 3">
            <a:extLst>
              <a:ext uri="{FF2B5EF4-FFF2-40B4-BE49-F238E27FC236}">
                <a16:creationId xmlns:a16="http://schemas.microsoft.com/office/drawing/2014/main" id="{D1608E89-31D2-FF42-B0CE-6D076F896EDD}"/>
              </a:ext>
            </a:extLst>
          </p:cNvPr>
          <p:cNvSpPr txBox="1">
            <a:spLocks noChangeArrowheads="1"/>
          </p:cNvSpPr>
          <p:nvPr/>
        </p:nvSpPr>
        <p:spPr bwMode="auto">
          <a:xfrm>
            <a:off x="4816760" y="6435396"/>
            <a:ext cx="255970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Data for figures: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14" name="Group 13">
            <a:extLst>
              <a:ext uri="{FF2B5EF4-FFF2-40B4-BE49-F238E27FC236}">
                <a16:creationId xmlns:a16="http://schemas.microsoft.com/office/drawing/2014/main" id="{93CF611E-F769-AA49-8020-8C2CBDE615B9}"/>
              </a:ext>
            </a:extLst>
          </p:cNvPr>
          <p:cNvGrpSpPr/>
          <p:nvPr/>
        </p:nvGrpSpPr>
        <p:grpSpPr>
          <a:xfrm>
            <a:off x="360887" y="4218647"/>
            <a:ext cx="1795803" cy="1689881"/>
            <a:chOff x="361212" y="4609567"/>
            <a:chExt cx="1795803" cy="168988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B1B72C-3D93-304C-938A-5383116D7D58}"/>
                    </a:ext>
                  </a:extLst>
                </p:cNvPr>
                <p:cNvSpPr txBox="1"/>
                <p:nvPr/>
              </p:nvSpPr>
              <p:spPr>
                <a:xfrm>
                  <a:off x="517756" y="5991671"/>
                  <a:ext cx="1482714"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&lt;−1.6284</m:t>
                        </m:r>
                      </m:oMath>
                    </m:oMathPara>
                  </a14:m>
                  <a:endParaRPr lang="en-GB" sz="1400" dirty="0"/>
                </a:p>
              </p:txBody>
            </p:sp>
          </mc:Choice>
          <mc:Fallback xmlns="">
            <p:sp>
              <p:nvSpPr>
                <p:cNvPr id="5" name="TextBox 4">
                  <a:extLst>
                    <a:ext uri="{FF2B5EF4-FFF2-40B4-BE49-F238E27FC236}">
                      <a16:creationId xmlns:a16="http://schemas.microsoft.com/office/drawing/2014/main" id="{E3B1B72C-3D93-304C-938A-5383116D7D58}"/>
                    </a:ext>
                  </a:extLst>
                </p:cNvPr>
                <p:cNvSpPr txBox="1">
                  <a:spLocks noRot="1" noChangeAspect="1" noMove="1" noResize="1" noEditPoints="1" noAdjustHandles="1" noChangeArrowheads="1" noChangeShapeType="1" noTextEdit="1"/>
                </p:cNvSpPr>
                <p:nvPr/>
              </p:nvSpPr>
              <p:spPr>
                <a:xfrm>
                  <a:off x="517756" y="5991671"/>
                  <a:ext cx="1482714" cy="307777"/>
                </a:xfrm>
                <a:prstGeom prst="rect">
                  <a:avLst/>
                </a:prstGeom>
                <a:blipFill>
                  <a:blip r:embed="rId4"/>
                  <a:stretch>
                    <a:fillRect/>
                  </a:stretch>
                </a:blipFill>
              </p:spPr>
              <p:txBody>
                <a:bodyPr/>
                <a:lstStyle/>
                <a:p>
                  <a:r>
                    <a:rPr lang="en-GB">
                      <a:noFill/>
                    </a:rPr>
                    <a:t> </a:t>
                  </a:r>
                </a:p>
              </p:txBody>
            </p:sp>
          </mc:Fallback>
        </mc:AlternateContent>
        <p:grpSp>
          <p:nvGrpSpPr>
            <p:cNvPr id="41" name="Group 40">
              <a:extLst>
                <a:ext uri="{FF2B5EF4-FFF2-40B4-BE49-F238E27FC236}">
                  <a16:creationId xmlns:a16="http://schemas.microsoft.com/office/drawing/2014/main" id="{44FBD086-1179-A04B-96BC-2A2BB14EB1FC}"/>
                </a:ext>
              </a:extLst>
            </p:cNvPr>
            <p:cNvGrpSpPr/>
            <p:nvPr/>
          </p:nvGrpSpPr>
          <p:grpSpPr>
            <a:xfrm>
              <a:off x="361212" y="4609567"/>
              <a:ext cx="1795803" cy="1346854"/>
              <a:chOff x="910045" y="4165280"/>
              <a:chExt cx="2438401" cy="1828803"/>
            </a:xfrm>
          </p:grpSpPr>
          <p:grpSp>
            <p:nvGrpSpPr>
              <p:cNvPr id="42" name="Group 3">
                <a:extLst>
                  <a:ext uri="{FF2B5EF4-FFF2-40B4-BE49-F238E27FC236}">
                    <a16:creationId xmlns:a16="http://schemas.microsoft.com/office/drawing/2014/main" id="{D73327B9-C791-B141-8FD9-1396ECA79CC0}"/>
                  </a:ext>
                </a:extLst>
              </p:cNvPr>
              <p:cNvGrpSpPr>
                <a:grpSpLocks/>
              </p:cNvGrpSpPr>
              <p:nvPr/>
            </p:nvGrpSpPr>
            <p:grpSpPr bwMode="auto">
              <a:xfrm>
                <a:off x="910045" y="4165283"/>
                <a:ext cx="2438400" cy="1828800"/>
                <a:chOff x="960" y="1152"/>
                <a:chExt cx="1536" cy="1152"/>
              </a:xfrm>
            </p:grpSpPr>
            <p:sp>
              <p:nvSpPr>
                <p:cNvPr id="61" name="Rectangle 4">
                  <a:extLst>
                    <a:ext uri="{FF2B5EF4-FFF2-40B4-BE49-F238E27FC236}">
                      <a16:creationId xmlns:a16="http://schemas.microsoft.com/office/drawing/2014/main" id="{31485779-F6FC-444C-8656-F40FDF9C994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 name="Line 5">
                  <a:extLst>
                    <a:ext uri="{FF2B5EF4-FFF2-40B4-BE49-F238E27FC236}">
                      <a16:creationId xmlns:a16="http://schemas.microsoft.com/office/drawing/2014/main" id="{75B2F5FF-0182-AE40-9129-98DBCD3D436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3" name="Line 6">
                  <a:extLst>
                    <a:ext uri="{FF2B5EF4-FFF2-40B4-BE49-F238E27FC236}">
                      <a16:creationId xmlns:a16="http://schemas.microsoft.com/office/drawing/2014/main" id="{BF788B7C-9E8B-B44F-88A3-57F0F6F3878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Line 7">
                  <a:extLst>
                    <a:ext uri="{FF2B5EF4-FFF2-40B4-BE49-F238E27FC236}">
                      <a16:creationId xmlns:a16="http://schemas.microsoft.com/office/drawing/2014/main" id="{88717399-B340-D348-B6F3-511D192E0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5" name="Line 8">
                  <a:extLst>
                    <a:ext uri="{FF2B5EF4-FFF2-40B4-BE49-F238E27FC236}">
                      <a16:creationId xmlns:a16="http://schemas.microsoft.com/office/drawing/2014/main" id="{EC70DB9F-06C4-714A-91EB-39F793BB3D24}"/>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6" name="Line 9">
                  <a:extLst>
                    <a:ext uri="{FF2B5EF4-FFF2-40B4-BE49-F238E27FC236}">
                      <a16:creationId xmlns:a16="http://schemas.microsoft.com/office/drawing/2014/main" id="{79DDC581-7E4A-3D44-8B15-EE5838D9834B}"/>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7" name="Rectangle 10">
                  <a:extLst>
                    <a:ext uri="{FF2B5EF4-FFF2-40B4-BE49-F238E27FC236}">
                      <a16:creationId xmlns:a16="http://schemas.microsoft.com/office/drawing/2014/main" id="{753EC15D-CB5D-E74D-99BE-B7AB5E90038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43" name="Rectangle 42">
                <a:extLst>
                  <a:ext uri="{FF2B5EF4-FFF2-40B4-BE49-F238E27FC236}">
                    <a16:creationId xmlns:a16="http://schemas.microsoft.com/office/drawing/2014/main" id="{D93A27E2-6741-0E42-997A-2A0DB1A40D4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51" name="Rectangle 50">
                <a:extLst>
                  <a:ext uri="{FF2B5EF4-FFF2-40B4-BE49-F238E27FC236}">
                    <a16:creationId xmlns:a16="http://schemas.microsoft.com/office/drawing/2014/main" id="{938B4536-A5A8-2840-984A-AF22E70F4D9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52" name="Line 22">
                <a:extLst>
                  <a:ext uri="{FF2B5EF4-FFF2-40B4-BE49-F238E27FC236}">
                    <a16:creationId xmlns:a16="http://schemas.microsoft.com/office/drawing/2014/main" id="{5152E49F-8DDC-4546-8552-5EC9D4D411FA}"/>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3" name="Line 23">
                <a:extLst>
                  <a:ext uri="{FF2B5EF4-FFF2-40B4-BE49-F238E27FC236}">
                    <a16:creationId xmlns:a16="http://schemas.microsoft.com/office/drawing/2014/main" id="{01C0D618-7028-084D-B639-13270DC18DCD}"/>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4" name="Line 24">
                <a:extLst>
                  <a:ext uri="{FF2B5EF4-FFF2-40B4-BE49-F238E27FC236}">
                    <a16:creationId xmlns:a16="http://schemas.microsoft.com/office/drawing/2014/main" id="{087BE803-068F-D14E-B3B9-D2FDDCFA80C3}"/>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5" name="Line 25">
                <a:extLst>
                  <a:ext uri="{FF2B5EF4-FFF2-40B4-BE49-F238E27FC236}">
                    <a16:creationId xmlns:a16="http://schemas.microsoft.com/office/drawing/2014/main" id="{A356AF12-72AC-454E-BC3B-8913E1BD6A67}"/>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56" name="Line 26">
                <a:extLst>
                  <a:ext uri="{FF2B5EF4-FFF2-40B4-BE49-F238E27FC236}">
                    <a16:creationId xmlns:a16="http://schemas.microsoft.com/office/drawing/2014/main" id="{F70A98B5-1C3E-2E4D-808B-31C97EAEFF51}"/>
                  </a:ext>
                </a:extLst>
              </p:cNvPr>
              <p:cNvSpPr>
                <a:spLocks noChangeShapeType="1"/>
              </p:cNvSpPr>
              <p:nvPr/>
            </p:nvSpPr>
            <p:spPr bwMode="auto">
              <a:xfrm>
                <a:off x="1030227" y="570781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7" name="Line 27">
                <a:extLst>
                  <a:ext uri="{FF2B5EF4-FFF2-40B4-BE49-F238E27FC236}">
                    <a16:creationId xmlns:a16="http://schemas.microsoft.com/office/drawing/2014/main" id="{78032F64-B151-9B4A-9383-DDACA9285D88}"/>
                  </a:ext>
                </a:extLst>
              </p:cNvPr>
              <p:cNvSpPr>
                <a:spLocks noChangeShapeType="1"/>
              </p:cNvSpPr>
              <p:nvPr/>
            </p:nvSpPr>
            <p:spPr bwMode="auto">
              <a:xfrm>
                <a:off x="2262636"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8" name="Line 28">
                <a:extLst>
                  <a:ext uri="{FF2B5EF4-FFF2-40B4-BE49-F238E27FC236}">
                    <a16:creationId xmlns:a16="http://schemas.microsoft.com/office/drawing/2014/main" id="{69E3D9F2-BA7C-A94B-AA6E-33716B0C89BD}"/>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9" name="Line 29">
                <a:extLst>
                  <a:ext uri="{FF2B5EF4-FFF2-40B4-BE49-F238E27FC236}">
                    <a16:creationId xmlns:a16="http://schemas.microsoft.com/office/drawing/2014/main" id="{46B6A06A-8ACA-8A48-AE45-D39E92B29DEF}"/>
                  </a:ext>
                </a:extLst>
              </p:cNvPr>
              <p:cNvSpPr>
                <a:spLocks noChangeShapeType="1"/>
              </p:cNvSpPr>
              <p:nvPr/>
            </p:nvSpPr>
            <p:spPr bwMode="auto">
              <a:xfrm rot="108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60" name="Line 30">
                <a:extLst>
                  <a:ext uri="{FF2B5EF4-FFF2-40B4-BE49-F238E27FC236}">
                    <a16:creationId xmlns:a16="http://schemas.microsoft.com/office/drawing/2014/main" id="{FE9DA607-1923-5648-903B-1AC5EC262AB3}"/>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5" name="Group 14">
            <a:extLst>
              <a:ext uri="{FF2B5EF4-FFF2-40B4-BE49-F238E27FC236}">
                <a16:creationId xmlns:a16="http://schemas.microsoft.com/office/drawing/2014/main" id="{2536E70E-FE31-5B4F-B44C-669574EA81BD}"/>
              </a:ext>
            </a:extLst>
          </p:cNvPr>
          <p:cNvGrpSpPr/>
          <p:nvPr/>
        </p:nvGrpSpPr>
        <p:grpSpPr>
          <a:xfrm>
            <a:off x="2274988" y="4218646"/>
            <a:ext cx="2385588" cy="1685102"/>
            <a:chOff x="2275314" y="4609567"/>
            <a:chExt cx="2385588" cy="1685102"/>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3571BF6-ED42-7A44-B428-A68F85116BCE}"/>
                    </a:ext>
                  </a:extLst>
                </p:cNvPr>
                <p:cNvSpPr txBox="1"/>
                <p:nvPr/>
              </p:nvSpPr>
              <p:spPr>
                <a:xfrm>
                  <a:off x="2275314" y="5986892"/>
                  <a:ext cx="2385588"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−0.4278</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&lt;−0.0850</m:t>
                        </m:r>
                      </m:oMath>
                    </m:oMathPara>
                  </a14:m>
                  <a:endParaRPr lang="en-GB" sz="1400" dirty="0"/>
                </a:p>
              </p:txBody>
            </p:sp>
          </mc:Choice>
          <mc:Fallback xmlns="">
            <p:sp>
              <p:nvSpPr>
                <p:cNvPr id="36" name="TextBox 35">
                  <a:extLst>
                    <a:ext uri="{FF2B5EF4-FFF2-40B4-BE49-F238E27FC236}">
                      <a16:creationId xmlns:a16="http://schemas.microsoft.com/office/drawing/2014/main" id="{73571BF6-ED42-7A44-B428-A68F85116BCE}"/>
                    </a:ext>
                  </a:extLst>
                </p:cNvPr>
                <p:cNvSpPr txBox="1">
                  <a:spLocks noRot="1" noChangeAspect="1" noMove="1" noResize="1" noEditPoints="1" noAdjustHandles="1" noChangeArrowheads="1" noChangeShapeType="1" noTextEdit="1"/>
                </p:cNvSpPr>
                <p:nvPr/>
              </p:nvSpPr>
              <p:spPr>
                <a:xfrm>
                  <a:off x="2275314" y="5986892"/>
                  <a:ext cx="2385588" cy="307777"/>
                </a:xfrm>
                <a:prstGeom prst="rect">
                  <a:avLst/>
                </a:prstGeom>
                <a:blipFill>
                  <a:blip r:embed="rId5"/>
                  <a:stretch>
                    <a:fillRect/>
                  </a:stretch>
                </a:blipFill>
              </p:spPr>
              <p:txBody>
                <a:bodyPr/>
                <a:lstStyle/>
                <a:p>
                  <a:r>
                    <a:rPr lang="en-GB">
                      <a:noFill/>
                    </a:rPr>
                    <a:t> </a:t>
                  </a:r>
                </a:p>
              </p:txBody>
            </p:sp>
          </mc:Fallback>
        </mc:AlternateContent>
        <p:grpSp>
          <p:nvGrpSpPr>
            <p:cNvPr id="134" name="Group 133">
              <a:extLst>
                <a:ext uri="{FF2B5EF4-FFF2-40B4-BE49-F238E27FC236}">
                  <a16:creationId xmlns:a16="http://schemas.microsoft.com/office/drawing/2014/main" id="{0C11F131-DBA4-4349-AB5A-02BA3BC954A6}"/>
                </a:ext>
              </a:extLst>
            </p:cNvPr>
            <p:cNvGrpSpPr/>
            <p:nvPr/>
          </p:nvGrpSpPr>
          <p:grpSpPr>
            <a:xfrm>
              <a:off x="2570207" y="4609567"/>
              <a:ext cx="1795803" cy="1346854"/>
              <a:chOff x="910045" y="4165280"/>
              <a:chExt cx="2438401" cy="1828803"/>
            </a:xfrm>
          </p:grpSpPr>
          <p:grpSp>
            <p:nvGrpSpPr>
              <p:cNvPr id="135" name="Group 3">
                <a:extLst>
                  <a:ext uri="{FF2B5EF4-FFF2-40B4-BE49-F238E27FC236}">
                    <a16:creationId xmlns:a16="http://schemas.microsoft.com/office/drawing/2014/main" id="{BF3FBBA2-635A-4B40-B2C6-D3084FF3E8AB}"/>
                  </a:ext>
                </a:extLst>
              </p:cNvPr>
              <p:cNvGrpSpPr>
                <a:grpSpLocks/>
              </p:cNvGrpSpPr>
              <p:nvPr/>
            </p:nvGrpSpPr>
            <p:grpSpPr bwMode="auto">
              <a:xfrm>
                <a:off x="910045" y="4165283"/>
                <a:ext cx="2438400" cy="1828800"/>
                <a:chOff x="960" y="1152"/>
                <a:chExt cx="1536" cy="1152"/>
              </a:xfrm>
            </p:grpSpPr>
            <p:sp>
              <p:nvSpPr>
                <p:cNvPr id="147" name="Rectangle 4">
                  <a:extLst>
                    <a:ext uri="{FF2B5EF4-FFF2-40B4-BE49-F238E27FC236}">
                      <a16:creationId xmlns:a16="http://schemas.microsoft.com/office/drawing/2014/main" id="{D558168B-9BDF-964B-98C7-D2CBA2AE7B6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8" name="Line 5">
                  <a:extLst>
                    <a:ext uri="{FF2B5EF4-FFF2-40B4-BE49-F238E27FC236}">
                      <a16:creationId xmlns:a16="http://schemas.microsoft.com/office/drawing/2014/main" id="{6AF2C40B-4968-7D4B-B1D3-31D3B32F23F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49" name="Line 6">
                  <a:extLst>
                    <a:ext uri="{FF2B5EF4-FFF2-40B4-BE49-F238E27FC236}">
                      <a16:creationId xmlns:a16="http://schemas.microsoft.com/office/drawing/2014/main" id="{DC7C332E-B587-AB47-A7FC-54A695DD7EA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0" name="Line 7">
                  <a:extLst>
                    <a:ext uri="{FF2B5EF4-FFF2-40B4-BE49-F238E27FC236}">
                      <a16:creationId xmlns:a16="http://schemas.microsoft.com/office/drawing/2014/main" id="{661BF773-8B6D-A646-BA52-CA8DF5766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1" name="Line 8">
                  <a:extLst>
                    <a:ext uri="{FF2B5EF4-FFF2-40B4-BE49-F238E27FC236}">
                      <a16:creationId xmlns:a16="http://schemas.microsoft.com/office/drawing/2014/main" id="{E85C41E6-25AA-CB4A-B731-3451A1A1FD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52" name="Line 9">
                  <a:extLst>
                    <a:ext uri="{FF2B5EF4-FFF2-40B4-BE49-F238E27FC236}">
                      <a16:creationId xmlns:a16="http://schemas.microsoft.com/office/drawing/2014/main" id="{FC9C1FA7-0FE4-9A42-BE41-1D3AA4FBF95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3" name="Rectangle 10">
                  <a:extLst>
                    <a:ext uri="{FF2B5EF4-FFF2-40B4-BE49-F238E27FC236}">
                      <a16:creationId xmlns:a16="http://schemas.microsoft.com/office/drawing/2014/main" id="{DD211244-ECDD-FB4B-AB4F-32AD5B397C7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6" name="Rectangle 135">
                <a:extLst>
                  <a:ext uri="{FF2B5EF4-FFF2-40B4-BE49-F238E27FC236}">
                    <a16:creationId xmlns:a16="http://schemas.microsoft.com/office/drawing/2014/main" id="{0EEC8365-C832-C54C-A68A-1DD7CBF6657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37" name="Rectangle 136">
                <a:extLst>
                  <a:ext uri="{FF2B5EF4-FFF2-40B4-BE49-F238E27FC236}">
                    <a16:creationId xmlns:a16="http://schemas.microsoft.com/office/drawing/2014/main" id="{30637646-3F18-CD42-AD29-52EBE867F8C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38" name="Line 22">
                <a:extLst>
                  <a:ext uri="{FF2B5EF4-FFF2-40B4-BE49-F238E27FC236}">
                    <a16:creationId xmlns:a16="http://schemas.microsoft.com/office/drawing/2014/main" id="{2648AC5C-B24B-6A44-91E4-7DC7F193423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39" name="Line 23">
                <a:extLst>
                  <a:ext uri="{FF2B5EF4-FFF2-40B4-BE49-F238E27FC236}">
                    <a16:creationId xmlns:a16="http://schemas.microsoft.com/office/drawing/2014/main" id="{1C580E95-3C29-3342-BE82-FBAD518302FE}"/>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0" name="Line 24">
                <a:extLst>
                  <a:ext uri="{FF2B5EF4-FFF2-40B4-BE49-F238E27FC236}">
                    <a16:creationId xmlns:a16="http://schemas.microsoft.com/office/drawing/2014/main" id="{BB443E30-83C1-7A45-B462-A91A1D80ABE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1" name="Line 25">
                <a:extLst>
                  <a:ext uri="{FF2B5EF4-FFF2-40B4-BE49-F238E27FC236}">
                    <a16:creationId xmlns:a16="http://schemas.microsoft.com/office/drawing/2014/main" id="{B7F68502-8A68-514D-AEC3-8FDEF32913E2}"/>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42" name="Line 26">
                <a:extLst>
                  <a:ext uri="{FF2B5EF4-FFF2-40B4-BE49-F238E27FC236}">
                    <a16:creationId xmlns:a16="http://schemas.microsoft.com/office/drawing/2014/main" id="{54FF272A-DE12-844C-BDB5-C91121AC0D77}"/>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3" name="Line 27">
                <a:extLst>
                  <a:ext uri="{FF2B5EF4-FFF2-40B4-BE49-F238E27FC236}">
                    <a16:creationId xmlns:a16="http://schemas.microsoft.com/office/drawing/2014/main" id="{47AAB7C3-7DCB-C845-8247-65B113FA5BC0}"/>
                  </a:ext>
                </a:extLst>
              </p:cNvPr>
              <p:cNvSpPr>
                <a:spLocks noChangeShapeType="1"/>
              </p:cNvSpPr>
              <p:nvPr/>
            </p:nvSpPr>
            <p:spPr bwMode="auto">
              <a:xfrm rot="162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4" name="Line 28">
                <a:extLst>
                  <a:ext uri="{FF2B5EF4-FFF2-40B4-BE49-F238E27FC236}">
                    <a16:creationId xmlns:a16="http://schemas.microsoft.com/office/drawing/2014/main" id="{464201A3-3A8B-1740-8E70-F0FBBE56A774}"/>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5" name="Line 29">
                <a:extLst>
                  <a:ext uri="{FF2B5EF4-FFF2-40B4-BE49-F238E27FC236}">
                    <a16:creationId xmlns:a16="http://schemas.microsoft.com/office/drawing/2014/main" id="{A769BDD9-2766-FA44-B74C-EE737FD4DBDF}"/>
                  </a:ext>
                </a:extLst>
              </p:cNvPr>
              <p:cNvSpPr>
                <a:spLocks noChangeShapeType="1"/>
              </p:cNvSpPr>
              <p:nvPr/>
            </p:nvSpPr>
            <p:spPr bwMode="auto">
              <a:xfrm rot="54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6" name="Line 30">
                <a:extLst>
                  <a:ext uri="{FF2B5EF4-FFF2-40B4-BE49-F238E27FC236}">
                    <a16:creationId xmlns:a16="http://schemas.microsoft.com/office/drawing/2014/main" id="{B7912780-B5B8-FC49-89D7-75019CEB09D9}"/>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6" name="Group 15">
            <a:extLst>
              <a:ext uri="{FF2B5EF4-FFF2-40B4-BE49-F238E27FC236}">
                <a16:creationId xmlns:a16="http://schemas.microsoft.com/office/drawing/2014/main" id="{6DAC0185-1D4C-544A-8E2A-6A302613C8A7}"/>
              </a:ext>
            </a:extLst>
          </p:cNvPr>
          <p:cNvGrpSpPr/>
          <p:nvPr/>
        </p:nvGrpSpPr>
        <p:grpSpPr>
          <a:xfrm>
            <a:off x="4767107" y="4229512"/>
            <a:ext cx="1816523" cy="1673070"/>
            <a:chOff x="4767432" y="4620433"/>
            <a:chExt cx="1816523" cy="167307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34F82DC-C9AE-5548-9828-AA9225F250B7}"/>
                    </a:ext>
                  </a:extLst>
                </p:cNvPr>
                <p:cNvSpPr txBox="1"/>
                <p:nvPr/>
              </p:nvSpPr>
              <p:spPr>
                <a:xfrm>
                  <a:off x="4767432" y="5985726"/>
                  <a:ext cx="1816523"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−0.0221</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b="0" i="1" smtClean="0">
                            <a:latin typeface="Cambria Math" panose="02040503050406030204" pitchFamily="18" charset="0"/>
                          </a:rPr>
                          <m:t>≤</m:t>
                        </m:r>
                        <m:r>
                          <a:rPr lang="de-DE" sz="1400" i="1">
                            <a:latin typeface="Cambria Math" panose="02040503050406030204" pitchFamily="18" charset="0"/>
                          </a:rPr>
                          <m:t>0</m:t>
                        </m:r>
                      </m:oMath>
                    </m:oMathPara>
                  </a14:m>
                  <a:endParaRPr lang="en-GB" sz="1400" dirty="0"/>
                </a:p>
              </p:txBody>
            </p:sp>
          </mc:Choice>
          <mc:Fallback xmlns="">
            <p:sp>
              <p:nvSpPr>
                <p:cNvPr id="37" name="TextBox 36">
                  <a:extLst>
                    <a:ext uri="{FF2B5EF4-FFF2-40B4-BE49-F238E27FC236}">
                      <a16:creationId xmlns:a16="http://schemas.microsoft.com/office/drawing/2014/main" id="{434F82DC-C9AE-5548-9828-AA9225F250B7}"/>
                    </a:ext>
                  </a:extLst>
                </p:cNvPr>
                <p:cNvSpPr txBox="1">
                  <a:spLocks noRot="1" noChangeAspect="1" noMove="1" noResize="1" noEditPoints="1" noAdjustHandles="1" noChangeArrowheads="1" noChangeShapeType="1" noTextEdit="1"/>
                </p:cNvSpPr>
                <p:nvPr/>
              </p:nvSpPr>
              <p:spPr>
                <a:xfrm>
                  <a:off x="4767432" y="5985726"/>
                  <a:ext cx="1816523" cy="307777"/>
                </a:xfrm>
                <a:prstGeom prst="rect">
                  <a:avLst/>
                </a:prstGeom>
                <a:blipFill>
                  <a:blip r:embed="rId6"/>
                  <a:stretch>
                    <a:fillRect/>
                  </a:stretch>
                </a:blipFill>
              </p:spPr>
              <p:txBody>
                <a:bodyPr/>
                <a:lstStyle/>
                <a:p>
                  <a:r>
                    <a:rPr lang="en-DE">
                      <a:noFill/>
                    </a:rPr>
                    <a:t> </a:t>
                  </a:r>
                </a:p>
              </p:txBody>
            </p:sp>
          </mc:Fallback>
        </mc:AlternateContent>
        <p:grpSp>
          <p:nvGrpSpPr>
            <p:cNvPr id="154" name="Group 153">
              <a:extLst>
                <a:ext uri="{FF2B5EF4-FFF2-40B4-BE49-F238E27FC236}">
                  <a16:creationId xmlns:a16="http://schemas.microsoft.com/office/drawing/2014/main" id="{A6EBE738-99E6-E540-AA1C-A57F930C17CA}"/>
                </a:ext>
              </a:extLst>
            </p:cNvPr>
            <p:cNvGrpSpPr/>
            <p:nvPr/>
          </p:nvGrpSpPr>
          <p:grpSpPr>
            <a:xfrm>
              <a:off x="4779202" y="4620433"/>
              <a:ext cx="1795803" cy="1346854"/>
              <a:chOff x="910045" y="4165280"/>
              <a:chExt cx="2438401" cy="1828803"/>
            </a:xfrm>
          </p:grpSpPr>
          <p:grpSp>
            <p:nvGrpSpPr>
              <p:cNvPr id="155" name="Group 3">
                <a:extLst>
                  <a:ext uri="{FF2B5EF4-FFF2-40B4-BE49-F238E27FC236}">
                    <a16:creationId xmlns:a16="http://schemas.microsoft.com/office/drawing/2014/main" id="{7A2E6819-2091-584D-9F7F-8CB3A9DA1DAB}"/>
                  </a:ext>
                </a:extLst>
              </p:cNvPr>
              <p:cNvGrpSpPr>
                <a:grpSpLocks/>
              </p:cNvGrpSpPr>
              <p:nvPr/>
            </p:nvGrpSpPr>
            <p:grpSpPr bwMode="auto">
              <a:xfrm>
                <a:off x="910045" y="4165283"/>
                <a:ext cx="2438400" cy="1828800"/>
                <a:chOff x="960" y="1152"/>
                <a:chExt cx="1536" cy="1152"/>
              </a:xfrm>
            </p:grpSpPr>
            <p:sp>
              <p:nvSpPr>
                <p:cNvPr id="167" name="Rectangle 4">
                  <a:extLst>
                    <a:ext uri="{FF2B5EF4-FFF2-40B4-BE49-F238E27FC236}">
                      <a16:creationId xmlns:a16="http://schemas.microsoft.com/office/drawing/2014/main" id="{B1BCE0D1-A833-C943-AA7C-9782A5B8497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8" name="Line 5">
                  <a:extLst>
                    <a:ext uri="{FF2B5EF4-FFF2-40B4-BE49-F238E27FC236}">
                      <a16:creationId xmlns:a16="http://schemas.microsoft.com/office/drawing/2014/main" id="{4ECCF454-F46D-B74C-B305-705CCCFCBA1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69" name="Line 6">
                  <a:extLst>
                    <a:ext uri="{FF2B5EF4-FFF2-40B4-BE49-F238E27FC236}">
                      <a16:creationId xmlns:a16="http://schemas.microsoft.com/office/drawing/2014/main" id="{A0975CF0-67E6-484D-AE0F-F966AC55C94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0" name="Line 7">
                  <a:extLst>
                    <a:ext uri="{FF2B5EF4-FFF2-40B4-BE49-F238E27FC236}">
                      <a16:creationId xmlns:a16="http://schemas.microsoft.com/office/drawing/2014/main" id="{FCBBFC7D-5DE5-6241-8ECD-FCF77DB046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1" name="Line 8">
                  <a:extLst>
                    <a:ext uri="{FF2B5EF4-FFF2-40B4-BE49-F238E27FC236}">
                      <a16:creationId xmlns:a16="http://schemas.microsoft.com/office/drawing/2014/main" id="{969332C7-DB1C-234C-BF6B-C1720ECE182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72" name="Line 9">
                  <a:extLst>
                    <a:ext uri="{FF2B5EF4-FFF2-40B4-BE49-F238E27FC236}">
                      <a16:creationId xmlns:a16="http://schemas.microsoft.com/office/drawing/2014/main" id="{7F05486C-E7D2-EC4C-9A9E-6D09BD0DE6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3" name="Rectangle 10">
                  <a:extLst>
                    <a:ext uri="{FF2B5EF4-FFF2-40B4-BE49-F238E27FC236}">
                      <a16:creationId xmlns:a16="http://schemas.microsoft.com/office/drawing/2014/main" id="{A9DDEEB9-8B9E-7E45-AD6B-51F04120071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56" name="Rectangle 155">
                <a:extLst>
                  <a:ext uri="{FF2B5EF4-FFF2-40B4-BE49-F238E27FC236}">
                    <a16:creationId xmlns:a16="http://schemas.microsoft.com/office/drawing/2014/main" id="{61763A8A-F079-5D46-ADBB-162D61724F2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57" name="Rectangle 156">
                <a:extLst>
                  <a:ext uri="{FF2B5EF4-FFF2-40B4-BE49-F238E27FC236}">
                    <a16:creationId xmlns:a16="http://schemas.microsoft.com/office/drawing/2014/main" id="{06521B7C-E077-9742-9272-1AC247AD48D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58" name="Line 22">
                <a:extLst>
                  <a:ext uri="{FF2B5EF4-FFF2-40B4-BE49-F238E27FC236}">
                    <a16:creationId xmlns:a16="http://schemas.microsoft.com/office/drawing/2014/main" id="{8DFF4E10-96DE-C24A-956C-5FC9C9321F99}"/>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59" name="Line 23">
                <a:extLst>
                  <a:ext uri="{FF2B5EF4-FFF2-40B4-BE49-F238E27FC236}">
                    <a16:creationId xmlns:a16="http://schemas.microsoft.com/office/drawing/2014/main" id="{EAE78BA6-7D6E-C047-8A0E-8445F2EF550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0" name="Line 24">
                <a:extLst>
                  <a:ext uri="{FF2B5EF4-FFF2-40B4-BE49-F238E27FC236}">
                    <a16:creationId xmlns:a16="http://schemas.microsoft.com/office/drawing/2014/main" id="{522283D3-43F8-9844-9DC0-94A33FA61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1" name="Line 25">
                <a:extLst>
                  <a:ext uri="{FF2B5EF4-FFF2-40B4-BE49-F238E27FC236}">
                    <a16:creationId xmlns:a16="http://schemas.microsoft.com/office/drawing/2014/main" id="{4DEA60B7-2702-6E46-9447-6C9680ABD0A6}"/>
                  </a:ext>
                </a:extLst>
              </p:cNvPr>
              <p:cNvSpPr>
                <a:spLocks noChangeShapeType="1"/>
              </p:cNvSpPr>
              <p:nvPr/>
            </p:nvSpPr>
            <p:spPr bwMode="auto">
              <a:xfrm rot="5400000" flipV="1">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62" name="Line 26">
                <a:extLst>
                  <a:ext uri="{FF2B5EF4-FFF2-40B4-BE49-F238E27FC236}">
                    <a16:creationId xmlns:a16="http://schemas.microsoft.com/office/drawing/2014/main" id="{67CCFBB0-F732-5846-88D8-4B96FCA883BB}"/>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3" name="Line 27">
                <a:extLst>
                  <a:ext uri="{FF2B5EF4-FFF2-40B4-BE49-F238E27FC236}">
                    <a16:creationId xmlns:a16="http://schemas.microsoft.com/office/drawing/2014/main" id="{122E574C-E8F4-994D-B4FB-47DB226B0772}"/>
                  </a:ext>
                </a:extLst>
              </p:cNvPr>
              <p:cNvSpPr>
                <a:spLocks noChangeShapeType="1"/>
              </p:cNvSpPr>
              <p:nvPr/>
            </p:nvSpPr>
            <p:spPr bwMode="auto">
              <a:xfrm rot="108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4" name="Line 28">
                <a:extLst>
                  <a:ext uri="{FF2B5EF4-FFF2-40B4-BE49-F238E27FC236}">
                    <a16:creationId xmlns:a16="http://schemas.microsoft.com/office/drawing/2014/main" id="{822BFAEB-44B8-BA4C-8675-8E629604FC98}"/>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5" name="Line 29">
                <a:extLst>
                  <a:ext uri="{FF2B5EF4-FFF2-40B4-BE49-F238E27FC236}">
                    <a16:creationId xmlns:a16="http://schemas.microsoft.com/office/drawing/2014/main" id="{E90D520B-B3DF-674A-8706-F6F5ED72A880}"/>
                  </a:ext>
                </a:extLst>
              </p:cNvPr>
              <p:cNvSpPr>
                <a:spLocks noChangeShapeType="1"/>
              </p:cNvSpPr>
              <p:nvPr/>
            </p:nvSpPr>
            <p:spPr bwMode="auto">
              <a:xfrm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6" name="Line 30">
                <a:extLst>
                  <a:ext uri="{FF2B5EF4-FFF2-40B4-BE49-F238E27FC236}">
                    <a16:creationId xmlns:a16="http://schemas.microsoft.com/office/drawing/2014/main" id="{AF564882-6CF1-F742-AC84-59E8745DDF3A}"/>
                  </a:ext>
                </a:extLst>
              </p:cNvPr>
              <p:cNvSpPr>
                <a:spLocks noChangeShapeType="1"/>
              </p:cNvSpPr>
              <p:nvPr/>
            </p:nvSpPr>
            <p:spPr bwMode="auto">
              <a:xfrm rot="10800000">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7" name="Group 16">
            <a:extLst>
              <a:ext uri="{FF2B5EF4-FFF2-40B4-BE49-F238E27FC236}">
                <a16:creationId xmlns:a16="http://schemas.microsoft.com/office/drawing/2014/main" id="{25CF4682-883A-D24D-9B0C-D9C1BD3E25CC}"/>
              </a:ext>
            </a:extLst>
          </p:cNvPr>
          <p:cNvGrpSpPr/>
          <p:nvPr/>
        </p:nvGrpSpPr>
        <p:grpSpPr>
          <a:xfrm>
            <a:off x="6987872" y="4223641"/>
            <a:ext cx="1795803" cy="1677835"/>
            <a:chOff x="6988197" y="4614561"/>
            <a:chExt cx="1795803" cy="1677835"/>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C6B17B6-8A98-8642-9239-F6DC31BEEB93}"/>
                    </a:ext>
                  </a:extLst>
                </p:cNvPr>
                <p:cNvSpPr txBox="1"/>
                <p:nvPr/>
              </p:nvSpPr>
              <p:spPr>
                <a:xfrm>
                  <a:off x="7429274" y="5984619"/>
                  <a:ext cx="913647"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&gt;0</m:t>
                        </m:r>
                      </m:oMath>
                    </m:oMathPara>
                  </a14:m>
                  <a:endParaRPr lang="en-GB" sz="1400" dirty="0"/>
                </a:p>
              </p:txBody>
            </p:sp>
          </mc:Choice>
          <mc:Fallback xmlns="">
            <p:sp>
              <p:nvSpPr>
                <p:cNvPr id="38" name="TextBox 37">
                  <a:extLst>
                    <a:ext uri="{FF2B5EF4-FFF2-40B4-BE49-F238E27FC236}">
                      <a16:creationId xmlns:a16="http://schemas.microsoft.com/office/drawing/2014/main" id="{6C6B17B6-8A98-8642-9239-F6DC31BEEB93}"/>
                    </a:ext>
                  </a:extLst>
                </p:cNvPr>
                <p:cNvSpPr txBox="1">
                  <a:spLocks noRot="1" noChangeAspect="1" noMove="1" noResize="1" noEditPoints="1" noAdjustHandles="1" noChangeArrowheads="1" noChangeShapeType="1" noTextEdit="1"/>
                </p:cNvSpPr>
                <p:nvPr/>
              </p:nvSpPr>
              <p:spPr>
                <a:xfrm>
                  <a:off x="7429274" y="5984619"/>
                  <a:ext cx="913647" cy="307777"/>
                </a:xfrm>
                <a:prstGeom prst="rect">
                  <a:avLst/>
                </a:prstGeom>
                <a:blipFill>
                  <a:blip r:embed="rId7"/>
                  <a:stretch>
                    <a:fillRect/>
                  </a:stretch>
                </a:blipFill>
              </p:spPr>
              <p:txBody>
                <a:bodyPr/>
                <a:lstStyle/>
                <a:p>
                  <a:r>
                    <a:rPr lang="en-GB">
                      <a:noFill/>
                    </a:rPr>
                    <a:t> </a:t>
                  </a:r>
                </a:p>
              </p:txBody>
            </p:sp>
          </mc:Fallback>
        </mc:AlternateContent>
        <p:grpSp>
          <p:nvGrpSpPr>
            <p:cNvPr id="8" name="Group 7">
              <a:extLst>
                <a:ext uri="{FF2B5EF4-FFF2-40B4-BE49-F238E27FC236}">
                  <a16:creationId xmlns:a16="http://schemas.microsoft.com/office/drawing/2014/main" id="{22FCE811-7DB4-D54A-BC42-799E852E412C}"/>
                </a:ext>
              </a:extLst>
            </p:cNvPr>
            <p:cNvGrpSpPr/>
            <p:nvPr/>
          </p:nvGrpSpPr>
          <p:grpSpPr>
            <a:xfrm>
              <a:off x="6988197" y="4614561"/>
              <a:ext cx="1795803" cy="1346854"/>
              <a:chOff x="8282081" y="959711"/>
              <a:chExt cx="1795803" cy="1346854"/>
            </a:xfrm>
          </p:grpSpPr>
          <p:grpSp>
            <p:nvGrpSpPr>
              <p:cNvPr id="175" name="Group 3">
                <a:extLst>
                  <a:ext uri="{FF2B5EF4-FFF2-40B4-BE49-F238E27FC236}">
                    <a16:creationId xmlns:a16="http://schemas.microsoft.com/office/drawing/2014/main" id="{EFEED732-48DF-4140-B04F-872C85F95F1B}"/>
                  </a:ext>
                </a:extLst>
              </p:cNvPr>
              <p:cNvGrpSpPr>
                <a:grpSpLocks/>
              </p:cNvGrpSpPr>
              <p:nvPr/>
            </p:nvGrpSpPr>
            <p:grpSpPr bwMode="auto">
              <a:xfrm>
                <a:off x="8282081" y="959713"/>
                <a:ext cx="1795802" cy="1346852"/>
                <a:chOff x="960" y="1152"/>
                <a:chExt cx="1536" cy="1152"/>
              </a:xfrm>
            </p:grpSpPr>
            <p:sp>
              <p:nvSpPr>
                <p:cNvPr id="187" name="Rectangle 4">
                  <a:extLst>
                    <a:ext uri="{FF2B5EF4-FFF2-40B4-BE49-F238E27FC236}">
                      <a16:creationId xmlns:a16="http://schemas.microsoft.com/office/drawing/2014/main" id="{B7818E49-2F29-9B40-932D-AB213BE2D33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8" name="Line 5">
                  <a:extLst>
                    <a:ext uri="{FF2B5EF4-FFF2-40B4-BE49-F238E27FC236}">
                      <a16:creationId xmlns:a16="http://schemas.microsoft.com/office/drawing/2014/main" id="{841E18C1-74C5-604E-83DA-7E77CC766FD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89" name="Line 6">
                  <a:extLst>
                    <a:ext uri="{FF2B5EF4-FFF2-40B4-BE49-F238E27FC236}">
                      <a16:creationId xmlns:a16="http://schemas.microsoft.com/office/drawing/2014/main" id="{B7B98D13-7197-AB4C-82C4-11216B7682D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0" name="Line 7">
                  <a:extLst>
                    <a:ext uri="{FF2B5EF4-FFF2-40B4-BE49-F238E27FC236}">
                      <a16:creationId xmlns:a16="http://schemas.microsoft.com/office/drawing/2014/main" id="{597DD50A-DB29-4947-B15F-8B64B3B6971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1" name="Line 8">
                  <a:extLst>
                    <a:ext uri="{FF2B5EF4-FFF2-40B4-BE49-F238E27FC236}">
                      <a16:creationId xmlns:a16="http://schemas.microsoft.com/office/drawing/2014/main" id="{9BD35135-8D2F-2B43-BAB0-57A55AD332AA}"/>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92" name="Line 9">
                  <a:extLst>
                    <a:ext uri="{FF2B5EF4-FFF2-40B4-BE49-F238E27FC236}">
                      <a16:creationId xmlns:a16="http://schemas.microsoft.com/office/drawing/2014/main" id="{A53CBF8F-6155-B542-9A36-7BD480B958B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3" name="Rectangle 10">
                  <a:extLst>
                    <a:ext uri="{FF2B5EF4-FFF2-40B4-BE49-F238E27FC236}">
                      <a16:creationId xmlns:a16="http://schemas.microsoft.com/office/drawing/2014/main" id="{3AE0136A-E649-2D49-86DC-432748F4ED7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76" name="Rectangle 175">
                <a:extLst>
                  <a:ext uri="{FF2B5EF4-FFF2-40B4-BE49-F238E27FC236}">
                    <a16:creationId xmlns:a16="http://schemas.microsoft.com/office/drawing/2014/main" id="{EB393EF7-2738-B345-8FAD-A73E3612A9F3}"/>
                  </a:ext>
                </a:extLst>
              </p:cNvPr>
              <p:cNvSpPr>
                <a:spLocks noChangeArrowheads="1"/>
              </p:cNvSpPr>
              <p:nvPr/>
            </p:nvSpPr>
            <p:spPr bwMode="auto">
              <a:xfrm>
                <a:off x="9628933" y="959711"/>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77" name="Rectangle 176">
                <a:extLst>
                  <a:ext uri="{FF2B5EF4-FFF2-40B4-BE49-F238E27FC236}">
                    <a16:creationId xmlns:a16="http://schemas.microsoft.com/office/drawing/2014/main" id="{5B02F995-A20C-3449-828C-9DCFFA26552A}"/>
                  </a:ext>
                </a:extLst>
              </p:cNvPr>
              <p:cNvSpPr>
                <a:spLocks noChangeArrowheads="1"/>
              </p:cNvSpPr>
              <p:nvPr/>
            </p:nvSpPr>
            <p:spPr bwMode="auto">
              <a:xfrm>
                <a:off x="9628930" y="1408662"/>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80" name="Line 24">
                <a:extLst>
                  <a:ext uri="{FF2B5EF4-FFF2-40B4-BE49-F238E27FC236}">
                    <a16:creationId xmlns:a16="http://schemas.microsoft.com/office/drawing/2014/main" id="{FBC9E496-6579-DD4D-B81B-12A36A4FB9FC}"/>
                  </a:ext>
                </a:extLst>
              </p:cNvPr>
              <p:cNvSpPr>
                <a:spLocks noChangeShapeType="1"/>
              </p:cNvSpPr>
              <p:nvPr/>
            </p:nvSpPr>
            <p:spPr bwMode="auto">
              <a:xfrm flipH="1">
                <a:off x="9267368" y="11967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81" name="Line 25">
                <a:extLst>
                  <a:ext uri="{FF2B5EF4-FFF2-40B4-BE49-F238E27FC236}">
                    <a16:creationId xmlns:a16="http://schemas.microsoft.com/office/drawing/2014/main" id="{52F74657-DAE1-C147-AFCC-2AE45E40B132}"/>
                  </a:ext>
                </a:extLst>
              </p:cNvPr>
              <p:cNvSpPr>
                <a:spLocks noChangeShapeType="1"/>
              </p:cNvSpPr>
              <p:nvPr/>
            </p:nvSpPr>
            <p:spPr bwMode="auto">
              <a:xfrm rot="5400000" flipV="1">
                <a:off x="9713108" y="20946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83" name="Line 27">
                <a:extLst>
                  <a:ext uri="{FF2B5EF4-FFF2-40B4-BE49-F238E27FC236}">
                    <a16:creationId xmlns:a16="http://schemas.microsoft.com/office/drawing/2014/main" id="{DEF65858-6C02-6342-B2FA-6B6B38CDA428}"/>
                  </a:ext>
                </a:extLst>
              </p:cNvPr>
              <p:cNvSpPr>
                <a:spLocks noChangeShapeType="1"/>
              </p:cNvSpPr>
              <p:nvPr/>
            </p:nvSpPr>
            <p:spPr bwMode="auto">
              <a:xfrm rot="10800000">
                <a:off x="9258764" y="1617606"/>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 name="Quad Arrow 6">
                <a:extLst>
                  <a:ext uri="{FF2B5EF4-FFF2-40B4-BE49-F238E27FC236}">
                    <a16:creationId xmlns:a16="http://schemas.microsoft.com/office/drawing/2014/main" id="{C496C457-2C8A-8E48-8A7D-618A501D04A0}"/>
                  </a:ext>
                </a:extLst>
              </p:cNvPr>
              <p:cNvSpPr/>
              <p:nvPr/>
            </p:nvSpPr>
            <p:spPr>
              <a:xfrm>
                <a:off x="9238905" y="1943250"/>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Quad Arrow 193">
                <a:extLst>
                  <a:ext uri="{FF2B5EF4-FFF2-40B4-BE49-F238E27FC236}">
                    <a16:creationId xmlns:a16="http://schemas.microsoft.com/office/drawing/2014/main" id="{5B7E9735-A1E0-964D-8DEC-0354CB8B679C}"/>
                  </a:ext>
                </a:extLst>
              </p:cNvPr>
              <p:cNvSpPr/>
              <p:nvPr/>
            </p:nvSpPr>
            <p:spPr>
              <a:xfrm>
                <a:off x="8795348" y="194735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Quad Arrow 194">
                <a:extLst>
                  <a:ext uri="{FF2B5EF4-FFF2-40B4-BE49-F238E27FC236}">
                    <a16:creationId xmlns:a16="http://schemas.microsoft.com/office/drawing/2014/main" id="{680A4E55-B802-C340-990B-2A1A840F6B41}"/>
                  </a:ext>
                </a:extLst>
              </p:cNvPr>
              <p:cNvSpPr/>
              <p:nvPr/>
            </p:nvSpPr>
            <p:spPr>
              <a:xfrm>
                <a:off x="8801205" y="103983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Quad Arrow 195">
                <a:extLst>
                  <a:ext uri="{FF2B5EF4-FFF2-40B4-BE49-F238E27FC236}">
                    <a16:creationId xmlns:a16="http://schemas.microsoft.com/office/drawing/2014/main" id="{BADBECFD-EF6F-E94D-8E94-0CF933E54B8D}"/>
                  </a:ext>
                </a:extLst>
              </p:cNvPr>
              <p:cNvSpPr/>
              <p:nvPr/>
            </p:nvSpPr>
            <p:spPr>
              <a:xfrm>
                <a:off x="8345243" y="104076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Quad Arrow 196">
                <a:extLst>
                  <a:ext uri="{FF2B5EF4-FFF2-40B4-BE49-F238E27FC236}">
                    <a16:creationId xmlns:a16="http://schemas.microsoft.com/office/drawing/2014/main" id="{99DCAE48-0936-9C42-99BA-280DFB603FBD}"/>
                  </a:ext>
                </a:extLst>
              </p:cNvPr>
              <p:cNvSpPr/>
              <p:nvPr/>
            </p:nvSpPr>
            <p:spPr>
              <a:xfrm>
                <a:off x="8348449" y="148304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Quad Arrow 197">
                <a:extLst>
                  <a:ext uri="{FF2B5EF4-FFF2-40B4-BE49-F238E27FC236}">
                    <a16:creationId xmlns:a16="http://schemas.microsoft.com/office/drawing/2014/main" id="{E8348322-114C-0943-AB6B-3D0F0F948C2C}"/>
                  </a:ext>
                </a:extLst>
              </p:cNvPr>
              <p:cNvSpPr/>
              <p:nvPr/>
            </p:nvSpPr>
            <p:spPr>
              <a:xfrm>
                <a:off x="8348124" y="194003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 name="Group 9">
            <a:extLst>
              <a:ext uri="{FF2B5EF4-FFF2-40B4-BE49-F238E27FC236}">
                <a16:creationId xmlns:a16="http://schemas.microsoft.com/office/drawing/2014/main" id="{5D105301-D73C-21B2-BAC6-66DA08351F29}"/>
              </a:ext>
            </a:extLst>
          </p:cNvPr>
          <p:cNvGrpSpPr/>
          <p:nvPr/>
        </p:nvGrpSpPr>
        <p:grpSpPr>
          <a:xfrm>
            <a:off x="9023647" y="1317741"/>
            <a:ext cx="2806408" cy="2185072"/>
            <a:chOff x="542038" y="4165280"/>
            <a:chExt cx="2806408" cy="2185072"/>
          </a:xfrm>
        </p:grpSpPr>
        <p:grpSp>
          <p:nvGrpSpPr>
            <p:cNvPr id="11" name="Group 3">
              <a:extLst>
                <a:ext uri="{FF2B5EF4-FFF2-40B4-BE49-F238E27FC236}">
                  <a16:creationId xmlns:a16="http://schemas.microsoft.com/office/drawing/2014/main" id="{D5683BC0-5C9D-9DF9-87EE-DD60E66CFC03}"/>
                </a:ext>
              </a:extLst>
            </p:cNvPr>
            <p:cNvGrpSpPr>
              <a:grpSpLocks/>
            </p:cNvGrpSpPr>
            <p:nvPr/>
          </p:nvGrpSpPr>
          <p:grpSpPr bwMode="auto">
            <a:xfrm>
              <a:off x="910045" y="4165283"/>
              <a:ext cx="2438400" cy="1828800"/>
              <a:chOff x="960" y="1152"/>
              <a:chExt cx="1536" cy="1152"/>
            </a:xfrm>
          </p:grpSpPr>
          <p:sp>
            <p:nvSpPr>
              <p:cNvPr id="391168" name="Rectangle 4">
                <a:extLst>
                  <a:ext uri="{FF2B5EF4-FFF2-40B4-BE49-F238E27FC236}">
                    <a16:creationId xmlns:a16="http://schemas.microsoft.com/office/drawing/2014/main" id="{75A0D88A-0CF1-87B4-4786-6BF6D8F8F77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69" name="Line 5">
                <a:extLst>
                  <a:ext uri="{FF2B5EF4-FFF2-40B4-BE49-F238E27FC236}">
                    <a16:creationId xmlns:a16="http://schemas.microsoft.com/office/drawing/2014/main" id="{1CCAC774-16AB-6E8F-296A-3410494854D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6">
                <a:extLst>
                  <a:ext uri="{FF2B5EF4-FFF2-40B4-BE49-F238E27FC236}">
                    <a16:creationId xmlns:a16="http://schemas.microsoft.com/office/drawing/2014/main" id="{A7671257-6656-D7DB-136F-172FBBB5A4A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7">
                <a:extLst>
                  <a:ext uri="{FF2B5EF4-FFF2-40B4-BE49-F238E27FC236}">
                    <a16:creationId xmlns:a16="http://schemas.microsoft.com/office/drawing/2014/main" id="{B9A66F39-1FB4-94AB-7BAD-AA3E955B8FF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8">
                <a:extLst>
                  <a:ext uri="{FF2B5EF4-FFF2-40B4-BE49-F238E27FC236}">
                    <a16:creationId xmlns:a16="http://schemas.microsoft.com/office/drawing/2014/main" id="{CF9CA5C7-94D7-8797-D029-70CD2D07B7C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4" name="Line 9">
                <a:extLst>
                  <a:ext uri="{FF2B5EF4-FFF2-40B4-BE49-F238E27FC236}">
                    <a16:creationId xmlns:a16="http://schemas.microsoft.com/office/drawing/2014/main" id="{98BC7454-0B2A-8051-A2BD-DF759934A77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5" name="Rectangle 10">
                <a:extLst>
                  <a:ext uri="{FF2B5EF4-FFF2-40B4-BE49-F238E27FC236}">
                    <a16:creationId xmlns:a16="http://schemas.microsoft.com/office/drawing/2014/main" id="{C93AE3A4-EFE7-695C-DF86-5F3E8B63176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2" name="Rectangle 11">
              <a:extLst>
                <a:ext uri="{FF2B5EF4-FFF2-40B4-BE49-F238E27FC236}">
                  <a16:creationId xmlns:a16="http://schemas.microsoft.com/office/drawing/2014/main" id="{2FC1D370-A080-939E-E34A-EDE32B3EED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8" name="Text Box 18">
              <a:extLst>
                <a:ext uri="{FF2B5EF4-FFF2-40B4-BE49-F238E27FC236}">
                  <a16:creationId xmlns:a16="http://schemas.microsoft.com/office/drawing/2014/main" id="{EF9C6D14-E85B-577F-6C49-928E6DE71B6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9" name="Text Box 19">
              <a:extLst>
                <a:ext uri="{FF2B5EF4-FFF2-40B4-BE49-F238E27FC236}">
                  <a16:creationId xmlns:a16="http://schemas.microsoft.com/office/drawing/2014/main" id="{D3FFD545-9B3B-95AB-4CC1-8A967E09122F}"/>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20" name="Text Box 20">
              <a:extLst>
                <a:ext uri="{FF2B5EF4-FFF2-40B4-BE49-F238E27FC236}">
                  <a16:creationId xmlns:a16="http://schemas.microsoft.com/office/drawing/2014/main" id="{FD3740B1-6A94-3D92-BE7E-42DF8B750AF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1" name="Text Box 21">
              <a:extLst>
                <a:ext uri="{FF2B5EF4-FFF2-40B4-BE49-F238E27FC236}">
                  <a16:creationId xmlns:a16="http://schemas.microsoft.com/office/drawing/2014/main" id="{F12B95CF-FA6E-549A-4F81-4EB59F8905EA}"/>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2" name="Text Box 22">
              <a:extLst>
                <a:ext uri="{FF2B5EF4-FFF2-40B4-BE49-F238E27FC236}">
                  <a16:creationId xmlns:a16="http://schemas.microsoft.com/office/drawing/2014/main" id="{33593BD0-73F0-0DD6-A47C-43462A2CA2C7}"/>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3" name="Text Box 23">
              <a:extLst>
                <a:ext uri="{FF2B5EF4-FFF2-40B4-BE49-F238E27FC236}">
                  <a16:creationId xmlns:a16="http://schemas.microsoft.com/office/drawing/2014/main" id="{7EA5CC98-1F0A-ED03-05D7-6AA9ECCEA5C8}"/>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4" name="Text Box 24">
              <a:extLst>
                <a:ext uri="{FF2B5EF4-FFF2-40B4-BE49-F238E27FC236}">
                  <a16:creationId xmlns:a16="http://schemas.microsoft.com/office/drawing/2014/main" id="{587D3C36-E230-911A-BC67-0D86A2525C00}"/>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25" name="Rectangle 24">
              <a:extLst>
                <a:ext uri="{FF2B5EF4-FFF2-40B4-BE49-F238E27FC236}">
                  <a16:creationId xmlns:a16="http://schemas.microsoft.com/office/drawing/2014/main" id="{EF3B77B6-49F9-431B-224D-B432AEE751E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26" name="Line 22">
              <a:extLst>
                <a:ext uri="{FF2B5EF4-FFF2-40B4-BE49-F238E27FC236}">
                  <a16:creationId xmlns:a16="http://schemas.microsoft.com/office/drawing/2014/main" id="{D6010F88-3EC6-38D6-8FCC-A586921C4111}"/>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Line 23">
              <a:extLst>
                <a:ext uri="{FF2B5EF4-FFF2-40B4-BE49-F238E27FC236}">
                  <a16:creationId xmlns:a16="http://schemas.microsoft.com/office/drawing/2014/main" id="{076432AE-F01C-5CB7-BAC6-941EAA70F203}"/>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24">
              <a:extLst>
                <a:ext uri="{FF2B5EF4-FFF2-40B4-BE49-F238E27FC236}">
                  <a16:creationId xmlns:a16="http://schemas.microsoft.com/office/drawing/2014/main" id="{7EFF1627-D6C9-9588-B515-B5761B2C0C0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25">
              <a:extLst>
                <a:ext uri="{FF2B5EF4-FFF2-40B4-BE49-F238E27FC236}">
                  <a16:creationId xmlns:a16="http://schemas.microsoft.com/office/drawing/2014/main" id="{3BF36B20-DEE4-CAD6-31AC-5AE0D670E3FC}"/>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26">
              <a:extLst>
                <a:ext uri="{FF2B5EF4-FFF2-40B4-BE49-F238E27FC236}">
                  <a16:creationId xmlns:a16="http://schemas.microsoft.com/office/drawing/2014/main" id="{4D694D58-D321-B546-8B8C-F8A2EA776A0B}"/>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1" name="Line 27">
              <a:extLst>
                <a:ext uri="{FF2B5EF4-FFF2-40B4-BE49-F238E27FC236}">
                  <a16:creationId xmlns:a16="http://schemas.microsoft.com/office/drawing/2014/main" id="{D2C03DE4-8F54-4522-4674-8D1B84277B3E}"/>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Line 28">
              <a:extLst>
                <a:ext uri="{FF2B5EF4-FFF2-40B4-BE49-F238E27FC236}">
                  <a16:creationId xmlns:a16="http://schemas.microsoft.com/office/drawing/2014/main" id="{2EA4BDB5-725B-FA6C-9FDF-27E3023D825F}"/>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3" name="Line 29">
              <a:extLst>
                <a:ext uri="{FF2B5EF4-FFF2-40B4-BE49-F238E27FC236}">
                  <a16:creationId xmlns:a16="http://schemas.microsoft.com/office/drawing/2014/main" id="{34B0DC1E-4031-0C84-18DD-033A367430C7}"/>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Line 30">
              <a:extLst>
                <a:ext uri="{FF2B5EF4-FFF2-40B4-BE49-F238E27FC236}">
                  <a16:creationId xmlns:a16="http://schemas.microsoft.com/office/drawing/2014/main" id="{3B636B5D-2385-E0D4-FA89-3CB5CD45C47A}"/>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Text Box 50">
              <a:extLst>
                <a:ext uri="{FF2B5EF4-FFF2-40B4-BE49-F238E27FC236}">
                  <a16:creationId xmlns:a16="http://schemas.microsoft.com/office/drawing/2014/main" id="{996EB1B2-65F8-355D-47D1-2FEB6CEAD6FB}"/>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0" name="Text Box 51">
              <a:extLst>
                <a:ext uri="{FF2B5EF4-FFF2-40B4-BE49-F238E27FC236}">
                  <a16:creationId xmlns:a16="http://schemas.microsoft.com/office/drawing/2014/main" id="{21B29B9B-FC0A-0A38-BF06-6D6CE17539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4" name="Text Box 52">
              <a:extLst>
                <a:ext uri="{FF2B5EF4-FFF2-40B4-BE49-F238E27FC236}">
                  <a16:creationId xmlns:a16="http://schemas.microsoft.com/office/drawing/2014/main" id="{F99130D1-9E0F-3C29-47B5-3DD4EFB261C8}"/>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5" name="Text Box 53">
              <a:extLst>
                <a:ext uri="{FF2B5EF4-FFF2-40B4-BE49-F238E27FC236}">
                  <a16:creationId xmlns:a16="http://schemas.microsoft.com/office/drawing/2014/main" id="{41BD3756-E638-BB4D-2C9A-6C54CB2D8AD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6" name="Text Box 54">
              <a:extLst>
                <a:ext uri="{FF2B5EF4-FFF2-40B4-BE49-F238E27FC236}">
                  <a16:creationId xmlns:a16="http://schemas.microsoft.com/office/drawing/2014/main" id="{5C6D03F5-8B03-8161-95E9-12315D238737}"/>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47" name="Text Box 55">
              <a:extLst>
                <a:ext uri="{FF2B5EF4-FFF2-40B4-BE49-F238E27FC236}">
                  <a16:creationId xmlns:a16="http://schemas.microsoft.com/office/drawing/2014/main" id="{0AD46D53-4710-B87B-E0F7-5DE2702DE9F7}"/>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48" name="Text Box 56">
              <a:extLst>
                <a:ext uri="{FF2B5EF4-FFF2-40B4-BE49-F238E27FC236}">
                  <a16:creationId xmlns:a16="http://schemas.microsoft.com/office/drawing/2014/main" id="{E536A4FB-7829-BEAE-EDDD-04B53619821D}"/>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49" name="Text Box 57">
              <a:extLst>
                <a:ext uri="{FF2B5EF4-FFF2-40B4-BE49-F238E27FC236}">
                  <a16:creationId xmlns:a16="http://schemas.microsoft.com/office/drawing/2014/main" id="{7C625F6A-421F-D6A5-7C80-6FE828BCE1FF}"/>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50" name="Text Box 58">
              <a:extLst>
                <a:ext uri="{FF2B5EF4-FFF2-40B4-BE49-F238E27FC236}">
                  <a16:creationId xmlns:a16="http://schemas.microsoft.com/office/drawing/2014/main" id="{82A23A47-1BD4-5E80-1A32-342A41504241}"/>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6" name="Group 391175">
            <a:extLst>
              <a:ext uri="{FF2B5EF4-FFF2-40B4-BE49-F238E27FC236}">
                <a16:creationId xmlns:a16="http://schemas.microsoft.com/office/drawing/2014/main" id="{4F25FA22-770F-3C78-DDA1-A04D3D7261BB}"/>
              </a:ext>
            </a:extLst>
          </p:cNvPr>
          <p:cNvGrpSpPr/>
          <p:nvPr/>
        </p:nvGrpSpPr>
        <p:grpSpPr>
          <a:xfrm>
            <a:off x="9025267" y="3701598"/>
            <a:ext cx="2806408" cy="2204314"/>
            <a:chOff x="542038" y="4146038"/>
            <a:chExt cx="2806408" cy="2204314"/>
          </a:xfrm>
        </p:grpSpPr>
        <p:grpSp>
          <p:nvGrpSpPr>
            <p:cNvPr id="391177" name="Group 3">
              <a:extLst>
                <a:ext uri="{FF2B5EF4-FFF2-40B4-BE49-F238E27FC236}">
                  <a16:creationId xmlns:a16="http://schemas.microsoft.com/office/drawing/2014/main" id="{F628C88D-4700-E15D-0A8A-2123515F31AB}"/>
                </a:ext>
              </a:extLst>
            </p:cNvPr>
            <p:cNvGrpSpPr>
              <a:grpSpLocks/>
            </p:cNvGrpSpPr>
            <p:nvPr/>
          </p:nvGrpSpPr>
          <p:grpSpPr bwMode="auto">
            <a:xfrm>
              <a:off x="910045" y="4165283"/>
              <a:ext cx="2438400" cy="1828800"/>
              <a:chOff x="960" y="1152"/>
              <a:chExt cx="1536" cy="1152"/>
            </a:xfrm>
          </p:grpSpPr>
          <p:sp>
            <p:nvSpPr>
              <p:cNvPr id="391196" name="Rectangle 4">
                <a:extLst>
                  <a:ext uri="{FF2B5EF4-FFF2-40B4-BE49-F238E27FC236}">
                    <a16:creationId xmlns:a16="http://schemas.microsoft.com/office/drawing/2014/main" id="{50337AD2-C258-3490-DF0C-A49ECC0F7FA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97" name="Line 5">
                <a:extLst>
                  <a:ext uri="{FF2B5EF4-FFF2-40B4-BE49-F238E27FC236}">
                    <a16:creationId xmlns:a16="http://schemas.microsoft.com/office/drawing/2014/main" id="{0CDC14DC-6CD6-68BD-2C3E-DAA1E95D247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8" name="Line 6">
                <a:extLst>
                  <a:ext uri="{FF2B5EF4-FFF2-40B4-BE49-F238E27FC236}">
                    <a16:creationId xmlns:a16="http://schemas.microsoft.com/office/drawing/2014/main" id="{E4113190-37D4-983B-8B82-96E9283004F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9" name="Line 7">
                <a:extLst>
                  <a:ext uri="{FF2B5EF4-FFF2-40B4-BE49-F238E27FC236}">
                    <a16:creationId xmlns:a16="http://schemas.microsoft.com/office/drawing/2014/main" id="{75ADC444-9517-86AE-0CE1-0D5F4F635E7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0" name="Line 8">
                <a:extLst>
                  <a:ext uri="{FF2B5EF4-FFF2-40B4-BE49-F238E27FC236}">
                    <a16:creationId xmlns:a16="http://schemas.microsoft.com/office/drawing/2014/main" id="{933C52DF-265E-4E33-88CB-14F4F72F92A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201" name="Line 9">
                <a:extLst>
                  <a:ext uri="{FF2B5EF4-FFF2-40B4-BE49-F238E27FC236}">
                    <a16:creationId xmlns:a16="http://schemas.microsoft.com/office/drawing/2014/main" id="{FC7FEFCD-BE6F-641A-EEBC-E8D57527FDC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2" name="Rectangle 10">
                <a:extLst>
                  <a:ext uri="{FF2B5EF4-FFF2-40B4-BE49-F238E27FC236}">
                    <a16:creationId xmlns:a16="http://schemas.microsoft.com/office/drawing/2014/main" id="{8FFD675E-7249-07EE-8C52-22E431BC5C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91178" name="Rectangle 391177">
              <a:extLst>
                <a:ext uri="{FF2B5EF4-FFF2-40B4-BE49-F238E27FC236}">
                  <a16:creationId xmlns:a16="http://schemas.microsoft.com/office/drawing/2014/main" id="{ABE38FA4-DA51-31A3-45F2-7D5855C8D8BF}"/>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91179" name="Text Box 18">
              <a:extLst>
                <a:ext uri="{FF2B5EF4-FFF2-40B4-BE49-F238E27FC236}">
                  <a16:creationId xmlns:a16="http://schemas.microsoft.com/office/drawing/2014/main" id="{CA3DCBF1-08D5-A6BE-A055-4FC27CE0C262}"/>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0" name="Text Box 19">
              <a:extLst>
                <a:ext uri="{FF2B5EF4-FFF2-40B4-BE49-F238E27FC236}">
                  <a16:creationId xmlns:a16="http://schemas.microsoft.com/office/drawing/2014/main" id="{29F87362-92AE-685D-F999-F392A03E2D9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1" name="Text Box 20">
              <a:extLst>
                <a:ext uri="{FF2B5EF4-FFF2-40B4-BE49-F238E27FC236}">
                  <a16:creationId xmlns:a16="http://schemas.microsoft.com/office/drawing/2014/main" id="{058030C0-3292-1F1C-43BA-F57617A26D6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91182" name="Text Box 21">
              <a:extLst>
                <a:ext uri="{FF2B5EF4-FFF2-40B4-BE49-F238E27FC236}">
                  <a16:creationId xmlns:a16="http://schemas.microsoft.com/office/drawing/2014/main" id="{59D0BCDE-8AA1-6118-2531-BB003536041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91183" name="Text Box 22">
              <a:extLst>
                <a:ext uri="{FF2B5EF4-FFF2-40B4-BE49-F238E27FC236}">
                  <a16:creationId xmlns:a16="http://schemas.microsoft.com/office/drawing/2014/main" id="{4EC700AF-3CE3-27AD-4FCB-81AF672D4D7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4" name="Text Box 23">
              <a:extLst>
                <a:ext uri="{FF2B5EF4-FFF2-40B4-BE49-F238E27FC236}">
                  <a16:creationId xmlns:a16="http://schemas.microsoft.com/office/drawing/2014/main" id="{7059547C-6D78-DD84-BC6D-93F714B9573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5" name="Text Box 24">
              <a:extLst>
                <a:ext uri="{FF2B5EF4-FFF2-40B4-BE49-F238E27FC236}">
                  <a16:creationId xmlns:a16="http://schemas.microsoft.com/office/drawing/2014/main" id="{468160E1-6706-A80E-33B7-C838374CD8B2}"/>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91186" name="Rectangle 391185">
              <a:extLst>
                <a:ext uri="{FF2B5EF4-FFF2-40B4-BE49-F238E27FC236}">
                  <a16:creationId xmlns:a16="http://schemas.microsoft.com/office/drawing/2014/main" id="{80B3C5D9-FEF5-A59B-478C-CC46D681F5F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91187" name="TextBox 391186">
              <a:extLst>
                <a:ext uri="{FF2B5EF4-FFF2-40B4-BE49-F238E27FC236}">
                  <a16:creationId xmlns:a16="http://schemas.microsoft.com/office/drawing/2014/main" id="{6CDD56E9-00C6-B72C-EA9D-1DF3CB690165}"/>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8" name="TextBox 391187">
              <a:extLst>
                <a:ext uri="{FF2B5EF4-FFF2-40B4-BE49-F238E27FC236}">
                  <a16:creationId xmlns:a16="http://schemas.microsoft.com/office/drawing/2014/main" id="{48C0890B-014B-4FC5-0FBD-7C53898D5778}"/>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9" name="TextBox 391188">
              <a:extLst>
                <a:ext uri="{FF2B5EF4-FFF2-40B4-BE49-F238E27FC236}">
                  <a16:creationId xmlns:a16="http://schemas.microsoft.com/office/drawing/2014/main" id="{2438AB17-E338-8F6C-7BF7-8042172B0831}"/>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0" name="TextBox 391189">
              <a:extLst>
                <a:ext uri="{FF2B5EF4-FFF2-40B4-BE49-F238E27FC236}">
                  <a16:creationId xmlns:a16="http://schemas.microsoft.com/office/drawing/2014/main" id="{D0BC81D9-AF57-E7D6-E674-93B0B02AD06C}"/>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1" name="TextBox 391190">
              <a:extLst>
                <a:ext uri="{FF2B5EF4-FFF2-40B4-BE49-F238E27FC236}">
                  <a16:creationId xmlns:a16="http://schemas.microsoft.com/office/drawing/2014/main" id="{70C30881-AC24-31B2-FC04-0FA15FB97022}"/>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2" name="TextBox 391191">
              <a:extLst>
                <a:ext uri="{FF2B5EF4-FFF2-40B4-BE49-F238E27FC236}">
                  <a16:creationId xmlns:a16="http://schemas.microsoft.com/office/drawing/2014/main" id="{A5B5A82F-C2A4-D8AD-4D17-EB01431E8962}"/>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3" name="TextBox 391192">
              <a:extLst>
                <a:ext uri="{FF2B5EF4-FFF2-40B4-BE49-F238E27FC236}">
                  <a16:creationId xmlns:a16="http://schemas.microsoft.com/office/drawing/2014/main" id="{B898232B-EE7F-88B9-3AD0-D1AD44A64536}"/>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4" name="TextBox 391193">
              <a:extLst>
                <a:ext uri="{FF2B5EF4-FFF2-40B4-BE49-F238E27FC236}">
                  <a16:creationId xmlns:a16="http://schemas.microsoft.com/office/drawing/2014/main" id="{C63E060A-294D-5A9F-C4C5-31F58E954DF7}"/>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5" name="TextBox 391194">
              <a:extLst>
                <a:ext uri="{FF2B5EF4-FFF2-40B4-BE49-F238E27FC236}">
                  <a16:creationId xmlns:a16="http://schemas.microsoft.com/office/drawing/2014/main" id="{D8B480B6-6EEE-7BBE-495C-371294938C0C}"/>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104903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dirty="0"/>
              <a:t>Effect of Allowed Error &amp; Discount</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idx="1"/>
              </p:nvPr>
            </p:nvSpPr>
            <p:spPr>
              <a:xfrm>
                <a:off x="359625" y="1665066"/>
                <a:ext cx="8653165" cy="4240848"/>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b="0" dirty="0"/>
              </a:p>
              <a:p>
                <a:r>
                  <a:rPr lang="en-GB" dirty="0"/>
                  <a:t>Iterations required to ensure a maximum error of </a:t>
                </a:r>
                <a14:m>
                  <m:oMath xmlns:m="http://schemas.openxmlformats.org/officeDocument/2006/math">
                    <m:r>
                      <a:rPr lang="el-GR" i="1" dirty="0" smtClean="0">
                        <a:latin typeface="Cambria Math" panose="02040503050406030204" pitchFamily="18" charset="0"/>
                      </a:rPr>
                      <m:t>𝜀</m:t>
                    </m:r>
                    <m:r>
                      <a:rPr lang="el-GR" i="1" dirty="0" smtClean="0">
                        <a:latin typeface="Cambria Math" panose="02040503050406030204" pitchFamily="18" charset="0"/>
                      </a:rPr>
                      <m:t>=</m:t>
                    </m:r>
                    <m:r>
                      <a:rPr lang="en-GB" i="1" dirty="0" smtClean="0">
                        <a:solidFill>
                          <a:srgbClr val="FFC000"/>
                        </a:solidFill>
                        <a:latin typeface="Cambria Math" panose="02040503050406030204" pitchFamily="18" charset="0"/>
                      </a:rPr>
                      <m:t>𝑐</m:t>
                    </m:r>
                    <m:r>
                      <a:rPr lang="en-GB" i="1" dirty="0">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b="0" i="1" dirty="0" smtClean="0">
                            <a:solidFill>
                              <a:schemeClr val="accent1"/>
                            </a:solidFill>
                            <a:latin typeface="Cambria Math" panose="02040503050406030204" pitchFamily="18" charset="0"/>
                          </a:rPr>
                          <m:t>𝑚𝑎𝑥</m:t>
                        </m:r>
                      </m:sub>
                    </m:sSub>
                  </m:oMath>
                </a14:m>
                <a:endParaRPr lang="en-GB" dirty="0"/>
              </a:p>
              <a:p>
                <a:pPr lvl="1"/>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i="1" dirty="0">
                            <a:solidFill>
                              <a:schemeClr val="accent1"/>
                            </a:solidFill>
                            <a:latin typeface="Cambria Math" panose="02040503050406030204" pitchFamily="18" charset="0"/>
                          </a:rPr>
                          <m:t>𝑚𝑎𝑥</m:t>
                        </m:r>
                      </m:sub>
                    </m:sSub>
                  </m:oMath>
                </a14:m>
                <a:r>
                  <a:rPr lang="en-GB" dirty="0"/>
                  <a:t> maximum reward</a:t>
                </a:r>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359625" y="1665066"/>
                <a:ext cx="8653165" cy="4240848"/>
              </a:xfrm>
              <a:blipFill>
                <a:blip r:embed="rId3"/>
                <a:stretch>
                  <a:fillRect l="-2053" t="-22687"/>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EC9444E7-B5A0-144C-A765-528A7B27B7D0}"/>
              </a:ext>
            </a:extLst>
          </p:cNvPr>
          <p:cNvSpPr>
            <a:spLocks noGrp="1"/>
          </p:cNvSpPr>
          <p:nvPr>
            <p:ph type="dt" sz="half" idx="2"/>
          </p:nvPr>
        </p:nvSpPr>
        <p:spPr/>
        <p:txBody>
          <a:bodyPr/>
          <a:lstStyle/>
          <a:p>
            <a:r>
              <a:rPr lang="de-DE"/>
              <a:t>Decision Foundations</a:t>
            </a:r>
            <a:endParaRPr lang="de-DE" dirty="0"/>
          </a:p>
        </p:txBody>
      </p:sp>
      <p:sp>
        <p:nvSpPr>
          <p:cNvPr id="3" name="Footer Placeholder 2">
            <a:extLst>
              <a:ext uri="{FF2B5EF4-FFF2-40B4-BE49-F238E27FC236}">
                <a16:creationId xmlns:a16="http://schemas.microsoft.com/office/drawing/2014/main" id="{D19F46B6-CF69-6670-0110-F742BB6EA1E9}"/>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4"/>
          </p:nvPr>
        </p:nvSpPr>
        <p:spPr/>
        <p:txBody>
          <a:bodyPr/>
          <a:lstStyle/>
          <a:p>
            <a:fld id="{67C9959E-8E6B-B04C-9955-EA096F41CA7A}" type="slidenum">
              <a:rPr lang="en-GB" smtClean="0"/>
              <a:pPr/>
              <a:t>41</a:t>
            </a:fld>
            <a:endParaRPr lang="en-GB"/>
          </a:p>
        </p:txBody>
      </p:sp>
      <p:sp>
        <p:nvSpPr>
          <p:cNvPr id="33" name="Rectangle 3">
            <a:extLst>
              <a:ext uri="{FF2B5EF4-FFF2-40B4-BE49-F238E27FC236}">
                <a16:creationId xmlns:a16="http://schemas.microsoft.com/office/drawing/2014/main" id="{037C2238-7112-AB4C-91E9-9EC20CC862F9}"/>
              </a:ext>
            </a:extLst>
          </p:cNvPr>
          <p:cNvSpPr txBox="1">
            <a:spLocks noChangeArrowheads="1"/>
          </p:cNvSpPr>
          <p:nvPr/>
        </p:nvSpPr>
        <p:spPr bwMode="auto">
          <a:xfrm>
            <a:off x="4947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right: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pic>
        <p:nvPicPr>
          <p:cNvPr id="62" name="Picture 61">
            <a:extLst>
              <a:ext uri="{FF2B5EF4-FFF2-40B4-BE49-F238E27FC236}">
                <a16:creationId xmlns:a16="http://schemas.microsoft.com/office/drawing/2014/main" id="{FF741CAE-E9EE-694F-8B63-00DBF81BF880}"/>
              </a:ext>
            </a:extLst>
          </p:cNvPr>
          <p:cNvPicPr>
            <a:picLocks noChangeAspect="1"/>
          </p:cNvPicPr>
          <p:nvPr/>
        </p:nvPicPr>
        <p:blipFill rotWithShape="1">
          <a:blip r:embed="rId4">
            <a:clrChange>
              <a:clrFrom>
                <a:srgbClr val="FFFFFF"/>
              </a:clrFrom>
              <a:clrTo>
                <a:srgbClr val="FFFFFF">
                  <a:alpha val="0"/>
                </a:srgbClr>
              </a:clrTo>
            </a:clrChange>
          </a:blip>
          <a:srcRect l="51899"/>
          <a:stretch/>
        </p:blipFill>
        <p:spPr>
          <a:xfrm>
            <a:off x="3909889" y="3347699"/>
            <a:ext cx="3207052" cy="2520077"/>
          </a:xfrm>
          <a:prstGeom prst="rect">
            <a:avLst/>
          </a:prstGeom>
        </p:spPr>
      </p:pic>
      <p:sp>
        <p:nvSpPr>
          <p:cNvPr id="32" name="Rectangle 31">
            <a:extLst>
              <a:ext uri="{FF2B5EF4-FFF2-40B4-BE49-F238E27FC236}">
                <a16:creationId xmlns:a16="http://schemas.microsoft.com/office/drawing/2014/main" id="{52A947C4-B4DF-6B45-B5F1-36AFEAD3BA96}"/>
              </a:ext>
            </a:extLst>
          </p:cNvPr>
          <p:cNvSpPr/>
          <p:nvPr/>
        </p:nvSpPr>
        <p:spPr>
          <a:xfrm>
            <a:off x="5788032" y="3532389"/>
            <a:ext cx="619932" cy="526942"/>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8D6B56B-B78B-246B-0F83-B84B7094936F}"/>
              </a:ext>
            </a:extLst>
          </p:cNvPr>
          <p:cNvGrpSpPr/>
          <p:nvPr/>
        </p:nvGrpSpPr>
        <p:grpSpPr>
          <a:xfrm>
            <a:off x="9025267" y="3701598"/>
            <a:ext cx="2806408" cy="2204314"/>
            <a:chOff x="542038" y="4146038"/>
            <a:chExt cx="2806408" cy="2204314"/>
          </a:xfrm>
        </p:grpSpPr>
        <p:grpSp>
          <p:nvGrpSpPr>
            <p:cNvPr id="7" name="Group 3">
              <a:extLst>
                <a:ext uri="{FF2B5EF4-FFF2-40B4-BE49-F238E27FC236}">
                  <a16:creationId xmlns:a16="http://schemas.microsoft.com/office/drawing/2014/main" id="{DF773608-E58F-2225-C4CA-B20F8ED1F809}"/>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CB8B8E8A-C214-AC3F-98F8-201F49C5297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E693D2B4-774C-45F7-7EF6-8776485ACF4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6D4CD21-39B2-739B-27C9-17CE50313CA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5DE36438-BF7D-B4D4-6683-97FF41C028B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124A3A4E-3B26-32B1-8B2F-8D1F4A7466A7}"/>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856A5903-AFE6-5203-B4AE-38D6F02C369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Rectangle 10">
                <a:extLst>
                  <a:ext uri="{FF2B5EF4-FFF2-40B4-BE49-F238E27FC236}">
                    <a16:creationId xmlns:a16="http://schemas.microsoft.com/office/drawing/2014/main" id="{595303D7-0AAB-74AB-64F0-19E703B93BB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9371BAB3-FCD2-42D5-7AFA-42715FAA35F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FB20E58D-D67B-AE03-2392-0E848FB10666}"/>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E8CEECDC-5C56-8F2D-7692-53F488928019}"/>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2012E42-A982-54BC-3793-16E31BBCCC1B}"/>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58416462-4E5C-DC0C-A5B6-45B8ADE128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161082D5-80A6-DB1B-AAC1-1B0C67C523DB}"/>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E28E067B-6344-1D98-48CE-71B46A2A9792}"/>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25F66D36-5D37-DDA1-C037-6D3D45883D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DEA81A3C-A2E9-D483-1E3B-4CF3267B1BFF}"/>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CCA705-E79D-AE87-D46C-B6CC148D83F0}"/>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8" name="TextBox 17">
              <a:extLst>
                <a:ext uri="{FF2B5EF4-FFF2-40B4-BE49-F238E27FC236}">
                  <a16:creationId xmlns:a16="http://schemas.microsoft.com/office/drawing/2014/main" id="{4E226F99-EB46-D556-0054-9422169EF35A}"/>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9" name="TextBox 18">
              <a:extLst>
                <a:ext uri="{FF2B5EF4-FFF2-40B4-BE49-F238E27FC236}">
                  <a16:creationId xmlns:a16="http://schemas.microsoft.com/office/drawing/2014/main" id="{671BB70A-1DFA-C6C5-B1A2-6582E4C9BFDE}"/>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0" name="TextBox 19">
              <a:extLst>
                <a:ext uri="{FF2B5EF4-FFF2-40B4-BE49-F238E27FC236}">
                  <a16:creationId xmlns:a16="http://schemas.microsoft.com/office/drawing/2014/main" id="{671A21F1-5B7D-E052-438D-A17FF756EA18}"/>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1" name="TextBox 20">
              <a:extLst>
                <a:ext uri="{FF2B5EF4-FFF2-40B4-BE49-F238E27FC236}">
                  <a16:creationId xmlns:a16="http://schemas.microsoft.com/office/drawing/2014/main" id="{39A434BA-D1CA-4748-37C3-BCD58D2D729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2" name="TextBox 21">
              <a:extLst>
                <a:ext uri="{FF2B5EF4-FFF2-40B4-BE49-F238E27FC236}">
                  <a16:creationId xmlns:a16="http://schemas.microsoft.com/office/drawing/2014/main" id="{0E12B0B2-C2D3-D292-A61A-2BC014991978}"/>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EB63E597-71B8-5F79-FE6D-BEEEFA193821}"/>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377310D8-C91B-C677-3CBC-A9FA3250A0A8}"/>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5" name="TextBox 24">
              <a:extLst>
                <a:ext uri="{FF2B5EF4-FFF2-40B4-BE49-F238E27FC236}">
                  <a16:creationId xmlns:a16="http://schemas.microsoft.com/office/drawing/2014/main" id="{431D2129-193F-2E5B-CC0E-7C0A27388F2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35" name="Group 34">
            <a:extLst>
              <a:ext uri="{FF2B5EF4-FFF2-40B4-BE49-F238E27FC236}">
                <a16:creationId xmlns:a16="http://schemas.microsoft.com/office/drawing/2014/main" id="{AFA567B8-C24D-7CD5-23DC-4C66AD72B3A5}"/>
              </a:ext>
            </a:extLst>
          </p:cNvPr>
          <p:cNvGrpSpPr/>
          <p:nvPr/>
        </p:nvGrpSpPr>
        <p:grpSpPr>
          <a:xfrm>
            <a:off x="9023647" y="1317741"/>
            <a:ext cx="2806408" cy="2185072"/>
            <a:chOff x="542038" y="4165280"/>
            <a:chExt cx="2806408" cy="2185072"/>
          </a:xfrm>
        </p:grpSpPr>
        <p:grpSp>
          <p:nvGrpSpPr>
            <p:cNvPr id="36" name="Group 3">
              <a:extLst>
                <a:ext uri="{FF2B5EF4-FFF2-40B4-BE49-F238E27FC236}">
                  <a16:creationId xmlns:a16="http://schemas.microsoft.com/office/drawing/2014/main" id="{EB4B4B24-E33F-8300-C47D-C8E390D9A77F}"/>
                </a:ext>
              </a:extLst>
            </p:cNvPr>
            <p:cNvGrpSpPr>
              <a:grpSpLocks/>
            </p:cNvGrpSpPr>
            <p:nvPr/>
          </p:nvGrpSpPr>
          <p:grpSpPr bwMode="auto">
            <a:xfrm>
              <a:off x="910045" y="4165283"/>
              <a:ext cx="2438400" cy="1828800"/>
              <a:chOff x="960" y="1152"/>
              <a:chExt cx="1536" cy="1152"/>
            </a:xfrm>
          </p:grpSpPr>
          <p:sp>
            <p:nvSpPr>
              <p:cNvPr id="391169" name="Rectangle 4">
                <a:extLst>
                  <a:ext uri="{FF2B5EF4-FFF2-40B4-BE49-F238E27FC236}">
                    <a16:creationId xmlns:a16="http://schemas.microsoft.com/office/drawing/2014/main" id="{5674C9B9-574C-64B5-3D97-79F3842DA64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1" name="Line 5">
                <a:extLst>
                  <a:ext uri="{FF2B5EF4-FFF2-40B4-BE49-F238E27FC236}">
                    <a16:creationId xmlns:a16="http://schemas.microsoft.com/office/drawing/2014/main" id="{D7EFACF9-6955-0A18-40D3-AC372FD079D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6">
                <a:extLst>
                  <a:ext uri="{FF2B5EF4-FFF2-40B4-BE49-F238E27FC236}">
                    <a16:creationId xmlns:a16="http://schemas.microsoft.com/office/drawing/2014/main" id="{29FC7BBA-1895-00B2-809E-AC815CC61524}"/>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7">
                <a:extLst>
                  <a:ext uri="{FF2B5EF4-FFF2-40B4-BE49-F238E27FC236}">
                    <a16:creationId xmlns:a16="http://schemas.microsoft.com/office/drawing/2014/main" id="{41CDEC53-393E-421A-E934-66E7C3859E3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4" name="Line 8">
                <a:extLst>
                  <a:ext uri="{FF2B5EF4-FFF2-40B4-BE49-F238E27FC236}">
                    <a16:creationId xmlns:a16="http://schemas.microsoft.com/office/drawing/2014/main" id="{EA637BD9-C0DE-3BDE-64D0-D8EA380D5AF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5" name="Line 9">
                <a:extLst>
                  <a:ext uri="{FF2B5EF4-FFF2-40B4-BE49-F238E27FC236}">
                    <a16:creationId xmlns:a16="http://schemas.microsoft.com/office/drawing/2014/main" id="{5C0100AB-C0F3-18DF-0CD7-4AE70F3FCB4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6" name="Rectangle 10">
                <a:extLst>
                  <a:ext uri="{FF2B5EF4-FFF2-40B4-BE49-F238E27FC236}">
                    <a16:creationId xmlns:a16="http://schemas.microsoft.com/office/drawing/2014/main" id="{14BB202B-FB30-0C2D-F735-B29D7F32508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CE1CD84A-17A4-E600-1EEE-9295A9A00DA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8" name="Text Box 18">
              <a:extLst>
                <a:ext uri="{FF2B5EF4-FFF2-40B4-BE49-F238E27FC236}">
                  <a16:creationId xmlns:a16="http://schemas.microsoft.com/office/drawing/2014/main" id="{E9CAC86D-B310-7EE5-1FCE-E8347F19281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 name="Text Box 19">
              <a:extLst>
                <a:ext uri="{FF2B5EF4-FFF2-40B4-BE49-F238E27FC236}">
                  <a16:creationId xmlns:a16="http://schemas.microsoft.com/office/drawing/2014/main" id="{94769BBD-E02B-0DA7-4CDF-7AE546F6FA2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0" name="Text Box 20">
              <a:extLst>
                <a:ext uri="{FF2B5EF4-FFF2-40B4-BE49-F238E27FC236}">
                  <a16:creationId xmlns:a16="http://schemas.microsoft.com/office/drawing/2014/main" id="{A3A832DA-AF59-4CB1-3F6E-8AFAC9B5D0F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1" name="Text Box 21">
              <a:extLst>
                <a:ext uri="{FF2B5EF4-FFF2-40B4-BE49-F238E27FC236}">
                  <a16:creationId xmlns:a16="http://schemas.microsoft.com/office/drawing/2014/main" id="{441F3D0B-E981-C090-817E-801DF400E23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2" name="Text Box 22">
              <a:extLst>
                <a:ext uri="{FF2B5EF4-FFF2-40B4-BE49-F238E27FC236}">
                  <a16:creationId xmlns:a16="http://schemas.microsoft.com/office/drawing/2014/main" id="{ED626546-52ED-A713-5B95-E83971AF304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3">
              <a:extLst>
                <a:ext uri="{FF2B5EF4-FFF2-40B4-BE49-F238E27FC236}">
                  <a16:creationId xmlns:a16="http://schemas.microsoft.com/office/drawing/2014/main" id="{08FA3F5F-E05E-FC07-697B-1D044492AF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4" name="Text Box 24">
              <a:extLst>
                <a:ext uri="{FF2B5EF4-FFF2-40B4-BE49-F238E27FC236}">
                  <a16:creationId xmlns:a16="http://schemas.microsoft.com/office/drawing/2014/main" id="{8AB2073C-3DDB-6ABD-B132-105598B943A8}"/>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5" name="Rectangle 44">
              <a:extLst>
                <a:ext uri="{FF2B5EF4-FFF2-40B4-BE49-F238E27FC236}">
                  <a16:creationId xmlns:a16="http://schemas.microsoft.com/office/drawing/2014/main" id="{21049867-E5C8-0263-FB45-94D361302A02}"/>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46" name="Line 22">
              <a:extLst>
                <a:ext uri="{FF2B5EF4-FFF2-40B4-BE49-F238E27FC236}">
                  <a16:creationId xmlns:a16="http://schemas.microsoft.com/office/drawing/2014/main" id="{5E1DE2F8-51BE-D96E-5BD9-FDEDD3431D4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7" name="Line 23">
              <a:extLst>
                <a:ext uri="{FF2B5EF4-FFF2-40B4-BE49-F238E27FC236}">
                  <a16:creationId xmlns:a16="http://schemas.microsoft.com/office/drawing/2014/main" id="{FFCA3009-5053-22C7-C13C-B1EE3B6AC58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8" name="Line 24">
              <a:extLst>
                <a:ext uri="{FF2B5EF4-FFF2-40B4-BE49-F238E27FC236}">
                  <a16:creationId xmlns:a16="http://schemas.microsoft.com/office/drawing/2014/main" id="{2156F611-C2B5-FA5C-CC5E-FB678BC200D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9" name="Line 25">
              <a:extLst>
                <a:ext uri="{FF2B5EF4-FFF2-40B4-BE49-F238E27FC236}">
                  <a16:creationId xmlns:a16="http://schemas.microsoft.com/office/drawing/2014/main" id="{3CFA9E4F-7CF2-6042-9B5D-400E37984F87}"/>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0" name="Line 26">
              <a:extLst>
                <a:ext uri="{FF2B5EF4-FFF2-40B4-BE49-F238E27FC236}">
                  <a16:creationId xmlns:a16="http://schemas.microsoft.com/office/drawing/2014/main" id="{C738AA86-E9CA-75E2-7845-F44FDC3A887F}"/>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7">
              <a:extLst>
                <a:ext uri="{FF2B5EF4-FFF2-40B4-BE49-F238E27FC236}">
                  <a16:creationId xmlns:a16="http://schemas.microsoft.com/office/drawing/2014/main" id="{C5450272-B26C-AAE8-D1D1-8C55DA6D4758}"/>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8">
              <a:extLst>
                <a:ext uri="{FF2B5EF4-FFF2-40B4-BE49-F238E27FC236}">
                  <a16:creationId xmlns:a16="http://schemas.microsoft.com/office/drawing/2014/main" id="{F631FC6B-5957-F498-D21D-D8CDBEC3DA8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9">
              <a:extLst>
                <a:ext uri="{FF2B5EF4-FFF2-40B4-BE49-F238E27FC236}">
                  <a16:creationId xmlns:a16="http://schemas.microsoft.com/office/drawing/2014/main" id="{6FE1858C-681B-EC21-5B61-9E76C6622CEC}"/>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30">
              <a:extLst>
                <a:ext uri="{FF2B5EF4-FFF2-40B4-BE49-F238E27FC236}">
                  <a16:creationId xmlns:a16="http://schemas.microsoft.com/office/drawing/2014/main" id="{6F89DAAD-E497-C959-06B0-150286F1F8F2}"/>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Text Box 50">
              <a:extLst>
                <a:ext uri="{FF2B5EF4-FFF2-40B4-BE49-F238E27FC236}">
                  <a16:creationId xmlns:a16="http://schemas.microsoft.com/office/drawing/2014/main" id="{CE6AE53B-1D0E-83BF-40E9-00598FF9D698}"/>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56" name="Text Box 51">
              <a:extLst>
                <a:ext uri="{FF2B5EF4-FFF2-40B4-BE49-F238E27FC236}">
                  <a16:creationId xmlns:a16="http://schemas.microsoft.com/office/drawing/2014/main" id="{2A034B37-E39E-E894-E067-6A63BD701604}"/>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57" name="Text Box 52">
              <a:extLst>
                <a:ext uri="{FF2B5EF4-FFF2-40B4-BE49-F238E27FC236}">
                  <a16:creationId xmlns:a16="http://schemas.microsoft.com/office/drawing/2014/main" id="{BA9B3993-2A0E-5A23-5BF5-101B01AE1EFF}"/>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58" name="Text Box 53">
              <a:extLst>
                <a:ext uri="{FF2B5EF4-FFF2-40B4-BE49-F238E27FC236}">
                  <a16:creationId xmlns:a16="http://schemas.microsoft.com/office/drawing/2014/main" id="{2C0A2FD6-C048-BAE3-F7F3-CDC396B3277A}"/>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59" name="Text Box 54">
              <a:extLst>
                <a:ext uri="{FF2B5EF4-FFF2-40B4-BE49-F238E27FC236}">
                  <a16:creationId xmlns:a16="http://schemas.microsoft.com/office/drawing/2014/main" id="{B7A0BC90-DE20-7330-B907-85916B36EFD1}"/>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60" name="Text Box 55">
              <a:extLst>
                <a:ext uri="{FF2B5EF4-FFF2-40B4-BE49-F238E27FC236}">
                  <a16:creationId xmlns:a16="http://schemas.microsoft.com/office/drawing/2014/main" id="{2B4AFDB3-EAF1-4CA6-638D-355822B2A222}"/>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61" name="Text Box 56">
              <a:extLst>
                <a:ext uri="{FF2B5EF4-FFF2-40B4-BE49-F238E27FC236}">
                  <a16:creationId xmlns:a16="http://schemas.microsoft.com/office/drawing/2014/main" id="{6DEC92C3-8251-F9EE-F24A-76C6A0EAF96C}"/>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3" name="Text Box 57">
              <a:extLst>
                <a:ext uri="{FF2B5EF4-FFF2-40B4-BE49-F238E27FC236}">
                  <a16:creationId xmlns:a16="http://schemas.microsoft.com/office/drawing/2014/main" id="{E2452DB9-76F7-A7EF-5FDF-0CA17C33216B}"/>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91168" name="Text Box 58">
              <a:extLst>
                <a:ext uri="{FF2B5EF4-FFF2-40B4-BE49-F238E27FC236}">
                  <a16:creationId xmlns:a16="http://schemas.microsoft.com/office/drawing/2014/main" id="{7E6C4D90-55A1-BB85-A3F7-EDA02F6F6530}"/>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3388954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nary>
                      <m:naryPr>
                        <m:chr m:val="∑"/>
                        <m:supHide m:val="on"/>
                        <m:ctrlPr>
                          <a:rPr lang="en-GB" i="1" smtClean="0">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7CF4B2D-295D-5548-B9C6-2730F1DF5708}"/>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30B2ECC4-032C-32A8-A1F2-8F5DA563B114}"/>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42</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1084087" y="1665375"/>
            <a:ext cx="10747380" cy="1547813"/>
            <a:chOff x="923927" y="1673769"/>
            <a:chExt cx="10747380" cy="1547813"/>
          </a:xfrm>
        </p:grpSpPr>
        <p:grpSp>
          <p:nvGrpSpPr>
            <p:cNvPr id="2" name="Group 5"/>
            <p:cNvGrpSpPr>
              <a:grpSpLocks/>
            </p:cNvGrpSpPr>
            <p:nvPr/>
          </p:nvGrpSpPr>
          <p:grpSpPr bwMode="auto">
            <a:xfrm>
              <a:off x="923927" y="1673769"/>
              <a:ext cx="10747380" cy="1547813"/>
              <a:chOff x="553" y="1762"/>
              <a:chExt cx="6770" cy="975"/>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4655" y="1762"/>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4655" y="1762"/>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87046" name="Rectangle 7"/>
              <p:cNvSpPr>
                <a:spLocks noChangeArrowheads="1"/>
              </p:cNvSpPr>
              <p:nvPr/>
            </p:nvSpPr>
            <p:spPr bwMode="auto">
              <a:xfrm>
                <a:off x="553" y="2449"/>
                <a:ext cx="3301" cy="288"/>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5" name="Straight Arrow Connector 4">
              <a:extLst>
                <a:ext uri="{FF2B5EF4-FFF2-40B4-BE49-F238E27FC236}">
                  <a16:creationId xmlns:a16="http://schemas.microsoft.com/office/drawing/2014/main" id="{6A08EA23-6B96-D44B-A0FF-103B45DC5E95}"/>
                </a:ext>
              </a:extLst>
            </p:cNvPr>
            <p:cNvCxnSpPr>
              <a:cxnSpLocks/>
              <a:stCxn id="87045" idx="1"/>
              <a:endCxn id="87046" idx="3"/>
            </p:cNvCxnSpPr>
            <p:nvPr/>
          </p:nvCxnSpPr>
          <p:spPr>
            <a:xfrm flipH="1">
              <a:off x="6164267" y="2351632"/>
              <a:ext cx="1271588" cy="6413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Policy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sz="half" idx="1"/>
              </p:nvPr>
            </p:nvSpPr>
            <p:spPr/>
            <p:txBody>
              <a:bodyPr>
                <a:normAutofit/>
              </a:bodyPr>
              <a:lstStyle/>
              <a:p>
                <a:r>
                  <a:rPr lang="en-GB" dirty="0"/>
                  <a:t>Returns a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that is optimal</a:t>
                </a:r>
              </a:p>
              <a:p>
                <a:pPr lvl="1"/>
                <a:r>
                  <a:rPr lang="en-GB" dirty="0"/>
                  <a:t>Inputs: MDP </a:t>
                </a:r>
                <a14:m>
                  <m:oMath xmlns:m="http://schemas.openxmlformats.org/officeDocument/2006/math">
                    <m:r>
                      <a:rPr lang="de-DE" b="0" i="1" smtClean="0">
                        <a:latin typeface="Cambria Math" panose="02040503050406030204" pitchFamily="18" charset="0"/>
                      </a:rPr>
                      <m:t>𝑚𝑝𝑑</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endParaRPr lang="en-GB" dirty="0"/>
              </a:p>
              <a:p>
                <a:pPr lvl="2"/>
                <a:r>
                  <a:rPr lang="en-GB" dirty="0"/>
                  <a:t>Set of states </a:t>
                </a:r>
                <a14:m>
                  <m:oMath xmlns:m="http://schemas.openxmlformats.org/officeDocument/2006/math">
                    <m:r>
                      <a:rPr lang="en-GB" i="1" dirty="0" smtClean="0">
                        <a:latin typeface="Cambria Math" panose="02040503050406030204" pitchFamily="18" charset="0"/>
                      </a:rPr>
                      <m:t>𝑆</m:t>
                    </m:r>
                  </m:oMath>
                </a14:m>
                <a:endParaRPr lang="en-GB" dirty="0"/>
              </a:p>
              <a:p>
                <a:pPr lvl="2"/>
                <a:r>
                  <a:rPr lang="en-GB" dirty="0"/>
                  <a:t>For each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𝑆</m:t>
                    </m:r>
                  </m:oMath>
                </a14:m>
                <a:endParaRPr lang="en-GB" dirty="0"/>
              </a:p>
              <a:p>
                <a:pPr lvl="3"/>
                <a:r>
                  <a:rPr lang="en-GB" dirty="0"/>
                  <a:t>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applicable actions</a:t>
                </a:r>
              </a:p>
              <a:p>
                <a:pPr lvl="3"/>
                <a:r>
                  <a:rPr lang="en-GB" dirty="0"/>
                  <a:t>Transition model </a:t>
                </a:r>
                <a14:m>
                  <m:oMath xmlns:m="http://schemas.openxmlformats.org/officeDocument/2006/math">
                    <m:r>
                      <a:rPr lang="de-DE" b="0" i="1" dirty="0" smtClean="0">
                        <a:latin typeface="Cambria Math" panose="02040503050406030204" pitchFamily="18" charset="0"/>
                      </a:rPr>
                      <m:t>𝑇</m:t>
                    </m:r>
                    <m:r>
                      <a:rPr lang="de-DE" b="0" i="0"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3"/>
                <a:r>
                  <a:rPr lang="en-GB" dirty="0"/>
                  <a:t>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4FC212E4-020B-BD83-2B48-B4CD1AB40691}"/>
                  </a:ext>
                </a:extLst>
              </p:cNvPr>
              <p:cNvSpPr>
                <a:spLocks noGrp="1"/>
              </p:cNvSpPr>
              <p:nvPr>
                <p:ph sz="half" idx="2"/>
              </p:nvPr>
            </p:nvSpPr>
            <p:spPr/>
            <p:txBody>
              <a:bodyPr/>
              <a:lstStyle/>
              <a:p>
                <a:endParaRPr lang="en-GB" dirty="0"/>
              </a:p>
              <a:p>
                <a:endParaRPr lang="en-GB" dirty="0"/>
              </a:p>
              <a:p>
                <a:endParaRPr lang="en-GB" dirty="0"/>
              </a:p>
              <a:p>
                <a:endParaRPr lang="en-GB" dirty="0"/>
              </a:p>
              <a:p>
                <a:endParaRPr lang="en-GB" dirty="0"/>
              </a:p>
              <a:p>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𝜋</m:t>
                    </m:r>
                  </m:oMath>
                </a14:m>
                <a:r>
                  <a:rPr lang="en-GB" dirty="0"/>
                  <a:t> a policy vector indexed by state, initially random</a:t>
                </a:r>
              </a:p>
              <a:p>
                <a:endParaRPr lang="en-DE" dirty="0"/>
              </a:p>
            </p:txBody>
          </p:sp>
        </mc:Choice>
        <mc:Fallback xmlns="">
          <p:sp>
            <p:nvSpPr>
              <p:cNvPr id="8" name="Content Placeholder 7">
                <a:extLst>
                  <a:ext uri="{FF2B5EF4-FFF2-40B4-BE49-F238E27FC236}">
                    <a16:creationId xmlns:a16="http://schemas.microsoft.com/office/drawing/2014/main" id="{4FC212E4-020B-BD83-2B48-B4CD1AB40691}"/>
                  </a:ext>
                </a:extLst>
              </p:cNvPr>
              <p:cNvSpPr>
                <a:spLocks noGrp="1" noRot="1" noChangeAspect="1" noMove="1" noResize="1" noEditPoints="1" noAdjustHandles="1" noChangeArrowheads="1" noChangeShapeType="1" noTextEdit="1"/>
              </p:cNvSpPr>
              <p:nvPr>
                <p:ph sz="half" idx="2"/>
              </p:nvPr>
            </p:nvSpPr>
            <p:spPr>
              <a:blipFill>
                <a:blip r:embed="rId3"/>
                <a:stretch>
                  <a:fillRect l="-2955" r="-6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7EAC68E4-4F01-E849-B569-EAF6CF8221A0}"/>
              </a:ext>
            </a:extLst>
          </p:cNvPr>
          <p:cNvSpPr>
            <a:spLocks noGrp="1"/>
          </p:cNvSpPr>
          <p:nvPr>
            <p:ph type="dt" sz="half" idx="10"/>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EEDBD67D-FE7A-1A21-28F6-C93435D361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4"/>
          </p:nvPr>
        </p:nvSpPr>
        <p:spPr/>
        <p:txBody>
          <a:bodyPr/>
          <a:lstStyle/>
          <a:p>
            <a:fld id="{67C9959E-8E6B-B04C-9955-EA096F41CA7A}" type="slidenum">
              <a:rPr lang="en-GB" smtClean="0"/>
              <a:t>43</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4812272" y="1665066"/>
            <a:ext cx="7019403"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policy-iteration(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true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false</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p:txBody>
      </p:sp>
    </p:spTree>
    <p:extLst>
      <p:ext uri="{BB962C8B-B14F-4D97-AF65-F5344CB8AC3E}">
        <p14:creationId xmlns:p14="http://schemas.microsoft.com/office/powerpoint/2010/main" val="1234368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Evaluation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normAutofit/>
              </a:bodyPr>
              <a:lstStyle/>
              <a:p>
                <a:r>
                  <a:rPr lang="en-GB" dirty="0"/>
                  <a:t>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r>
                  <a:rPr lang="en-GB" dirty="0"/>
                  <a:t>Complexity of policy evaluation: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3</m:t>
                            </m:r>
                          </m:sup>
                        </m:sSup>
                      </m:e>
                    </m:d>
                  </m:oMath>
                </a14:m>
                <a:r>
                  <a:rPr lang="en-GB" dirty="0"/>
                  <a:t>,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e>
                    </m:d>
                  </m:oMath>
                </a14:m>
                <a:endParaRPr lang="en-GB" dirty="0"/>
              </a:p>
              <a:p>
                <a:pPr lvl="1"/>
                <a:r>
                  <a:rPr lang="en-GB" dirty="0"/>
                  <a:t>F</a:t>
                </a:r>
                <a:r>
                  <a:rPr lang="en-GB" dirty="0">
                    <a:ea typeface="Cambria Math" panose="02040503050406030204" pitchFamily="18" charset="0"/>
                  </a:rPr>
                  <a:t>or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states,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linear equations with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unknowns</a:t>
                </a:r>
                <a:endParaRPr lang="en-GB" dirty="0"/>
              </a:p>
              <a:p>
                <a:pPr lvl="1"/>
                <a:r>
                  <a:rPr lang="en-GB" dirty="0"/>
                  <a:t>Prohibitive for large </a:t>
                </a:r>
                <a14:m>
                  <m:oMath xmlns:m="http://schemas.openxmlformats.org/officeDocument/2006/math">
                    <m:r>
                      <a:rPr lang="en-GB" i="1">
                        <a:latin typeface="Cambria Math" panose="02040503050406030204" pitchFamily="18" charset="0"/>
                        <a:ea typeface="Cambria Math" panose="02040503050406030204" pitchFamily="18" charset="0"/>
                      </a:rPr>
                      <m:t>𝑛</m:t>
                    </m:r>
                  </m:oMath>
                </a14:m>
                <a:endParaRPr lang="en-GB" dirty="0"/>
              </a:p>
              <a:p>
                <a:r>
                  <a:rPr lang="en-GB" dirty="0"/>
                  <a:t>Approximation of utilities</a:t>
                </a:r>
              </a:p>
              <a:p>
                <a:pPr lvl="1"/>
                <a:r>
                  <a:rPr lang="en-GB" dirty="0"/>
                  <a:t>Perform </a:t>
                </a:r>
                <a14:m>
                  <m:oMath xmlns:m="http://schemas.openxmlformats.org/officeDocument/2006/math">
                    <m:r>
                      <a:rPr lang="en-GB" i="1" dirty="0">
                        <a:latin typeface="Cambria Math" panose="02040503050406030204" pitchFamily="18" charset="0"/>
                      </a:rPr>
                      <m:t>𝑘</m:t>
                    </m:r>
                  </m:oMath>
                </a14:m>
                <a:r>
                  <a:rPr lang="en-GB" dirty="0"/>
                  <a:t> value iteration steps with fixed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return utilities</a:t>
                </a:r>
              </a:p>
              <a:p>
                <a:pPr lvl="2"/>
                <a:r>
                  <a:rPr lang="en-GB" dirty="0"/>
                  <a:t>Simplified Bellman update: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1"/>
                <a:r>
                  <a:rPr lang="en-GB" dirty="0"/>
                  <a:t>Asynchronous policy iteration (next slide)</a:t>
                </a:r>
              </a:p>
              <a:p>
                <a:pPr lvl="2"/>
                <a:r>
                  <a:rPr lang="en-GB" dirty="0"/>
                  <a:t>Pick any subset of states</a:t>
                </a:r>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4179"/>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F994B8A0-FB44-8F4D-BEE6-52AB1B4C6C16}"/>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1A152A99-F906-AEC0-9F88-2F4C1A6E8F2D}"/>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44</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1589569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Asynchronous Policy Iteration</a:t>
            </a:r>
          </a:p>
        </p:txBody>
      </p:sp>
      <p:sp>
        <p:nvSpPr>
          <p:cNvPr id="87042" name="Rectangle 3"/>
          <p:cNvSpPr>
            <a:spLocks noGrp="1" noChangeArrowheads="1"/>
          </p:cNvSpPr>
          <p:nvPr>
            <p:ph idx="1"/>
          </p:nvPr>
        </p:nvSpPr>
        <p:spPr/>
        <p:txBody>
          <a:bodyPr>
            <a:normAutofit/>
          </a:bodyPr>
          <a:lstStyle/>
          <a:p>
            <a:r>
              <a:rPr lang="en-GB" dirty="0"/>
              <a:t>Further approximation of policy iteration</a:t>
            </a:r>
          </a:p>
          <a:p>
            <a:pPr lvl="1"/>
            <a:r>
              <a:rPr lang="en-GB" dirty="0"/>
              <a:t>Pick any subset of states and do one of the following </a:t>
            </a:r>
          </a:p>
          <a:p>
            <a:pPr lvl="2"/>
            <a:r>
              <a:rPr lang="en-GB" dirty="0"/>
              <a:t>Update utilities </a:t>
            </a:r>
          </a:p>
          <a:p>
            <a:pPr lvl="3"/>
            <a:r>
              <a:rPr lang="en-GB" dirty="0"/>
              <a:t>Using simplified value iteration as described on previous slide</a:t>
            </a:r>
          </a:p>
          <a:p>
            <a:pPr lvl="2"/>
            <a:r>
              <a:rPr lang="en-GB" dirty="0"/>
              <a:t>Update the policy </a:t>
            </a:r>
          </a:p>
          <a:p>
            <a:pPr lvl="3"/>
            <a:r>
              <a:rPr lang="en-GB" dirty="0"/>
              <a:t>Policy improvement as before</a:t>
            </a:r>
          </a:p>
          <a:p>
            <a:r>
              <a:rPr lang="en-GB" dirty="0"/>
              <a:t>Is not guaranteed to converge to an optimal policy</a:t>
            </a:r>
          </a:p>
          <a:p>
            <a:pPr lvl="1"/>
            <a:r>
              <a:rPr lang="en-GB" dirty="0"/>
              <a:t>Possible if each state is still visited infinitely often, knowledge about unimportant states, etc.</a:t>
            </a:r>
          </a:p>
          <a:p>
            <a:r>
              <a:rPr lang="en-GB" dirty="0"/>
              <a:t>Freedom to work on any states allows for design of domain-specific heuristics</a:t>
            </a:r>
          </a:p>
          <a:p>
            <a:pPr lvl="1"/>
            <a:r>
              <a:rPr lang="en-GB" dirty="0"/>
              <a:t>Update states that are likely to be reached by a good policy</a:t>
            </a:r>
          </a:p>
          <a:p>
            <a:pPr lvl="1"/>
            <a:endParaRPr lang="en-GB" dirty="0"/>
          </a:p>
        </p:txBody>
      </p:sp>
      <p:sp>
        <p:nvSpPr>
          <p:cNvPr id="2" name="Date Placeholder 1">
            <a:extLst>
              <a:ext uri="{FF2B5EF4-FFF2-40B4-BE49-F238E27FC236}">
                <a16:creationId xmlns:a16="http://schemas.microsoft.com/office/drawing/2014/main" id="{F96F783D-E793-1D44-B03E-26D907EC40CC}"/>
              </a:ext>
            </a:extLst>
          </p:cNvPr>
          <p:cNvSpPr>
            <a:spLocks noGrp="1"/>
          </p:cNvSpPr>
          <p:nvPr>
            <p:ph type="dt" sz="half" idx="2"/>
          </p:nvPr>
        </p:nvSpPr>
        <p:spPr/>
        <p:txBody>
          <a:bodyPr/>
          <a:lstStyle/>
          <a:p>
            <a:r>
              <a:rPr lang="de-DE"/>
              <a:t>Decision Foundations</a:t>
            </a:r>
            <a:endParaRPr lang="de-DE" dirty="0"/>
          </a:p>
        </p:txBody>
      </p:sp>
      <p:sp>
        <p:nvSpPr>
          <p:cNvPr id="4" name="Footer Placeholder 3">
            <a:extLst>
              <a:ext uri="{FF2B5EF4-FFF2-40B4-BE49-F238E27FC236}">
                <a16:creationId xmlns:a16="http://schemas.microsoft.com/office/drawing/2014/main" id="{0AC5C297-5B0E-5697-0A8C-2FE78439706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45</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472116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02B-71D7-E949-A8CA-FA9E1F34C5E0}"/>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BF48B34-59B4-564C-A0DD-4698836B72CD}"/>
              </a:ext>
            </a:extLst>
          </p:cNvPr>
          <p:cNvSpPr>
            <a:spLocks noGrp="1"/>
          </p:cNvSpPr>
          <p:nvPr>
            <p:ph idx="1"/>
          </p:nvPr>
        </p:nvSpPr>
        <p:spPr/>
        <p:txBody>
          <a:bodyPr/>
          <a:lstStyle/>
          <a:p>
            <a:r>
              <a:rPr lang="en-GB" dirty="0"/>
              <a:t>Markov property</a:t>
            </a:r>
          </a:p>
          <a:p>
            <a:pPr lvl="1"/>
            <a:r>
              <a:rPr lang="en-GB" dirty="0"/>
              <a:t>Current state depends only on previous state</a:t>
            </a:r>
          </a:p>
          <a:p>
            <a:r>
              <a:rPr lang="en-GB" dirty="0"/>
              <a:t>Sequence of actions, history, policy</a:t>
            </a:r>
          </a:p>
          <a:p>
            <a:pPr lvl="1"/>
            <a:r>
              <a:rPr lang="en-GB" dirty="0"/>
              <a:t>Sequence of actions may yield multiple histories, i.e., sequences of states, with a utility</a:t>
            </a:r>
          </a:p>
          <a:p>
            <a:pPr lvl="1"/>
            <a:r>
              <a:rPr lang="en-GB" dirty="0"/>
              <a:t>Policy: complete mapping of states to actions</a:t>
            </a:r>
          </a:p>
          <a:p>
            <a:pPr lvl="1"/>
            <a:r>
              <a:rPr lang="en-GB" dirty="0"/>
              <a:t>Optimal policy: policy with maximum expected utility</a:t>
            </a:r>
          </a:p>
          <a:p>
            <a:r>
              <a:rPr lang="en-GB" dirty="0"/>
              <a:t>MDP</a:t>
            </a:r>
          </a:p>
          <a:p>
            <a:pPr lvl="1"/>
            <a:r>
              <a:rPr lang="en-GB" dirty="0"/>
              <a:t>State space, actions, transition model, reward function</a:t>
            </a:r>
          </a:p>
          <a:p>
            <a:r>
              <a:rPr lang="en-GB" dirty="0"/>
              <a:t>Value iteration, policy iteration</a:t>
            </a:r>
          </a:p>
          <a:p>
            <a:pPr lvl="1"/>
            <a:r>
              <a:rPr lang="en-GB" dirty="0"/>
              <a:t>Algorithms for calculating an optimal policy for an MDP</a:t>
            </a:r>
          </a:p>
          <a:p>
            <a:endParaRPr lang="en-GB" dirty="0"/>
          </a:p>
        </p:txBody>
      </p:sp>
      <p:sp>
        <p:nvSpPr>
          <p:cNvPr id="5" name="Date Placeholder 4">
            <a:extLst>
              <a:ext uri="{FF2B5EF4-FFF2-40B4-BE49-F238E27FC236}">
                <a16:creationId xmlns:a16="http://schemas.microsoft.com/office/drawing/2014/main" id="{2699FB5E-368F-4C45-A85F-420DBCC5583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3E360E3-B816-38D9-D707-488AE0BAC56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561D1BE-6E60-4749-A0F6-3F1CFC7E3199}"/>
              </a:ext>
            </a:extLst>
          </p:cNvPr>
          <p:cNvSpPr>
            <a:spLocks noGrp="1"/>
          </p:cNvSpPr>
          <p:nvPr>
            <p:ph type="sldNum" sz="quarter" idx="4"/>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2902580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b="1" i="1" dirty="0">
                <a:solidFill>
                  <a:schemeClr val="accent1"/>
                </a:solidFill>
              </a:rPr>
              <a:t>Reinforcement Learning (RL)</a:t>
            </a:r>
          </a:p>
          <a:p>
            <a:pPr lvl="1"/>
            <a:r>
              <a:rPr lang="en-GB" dirty="0">
                <a:solidFill>
                  <a:schemeClr val="accent1"/>
                </a:solidFill>
              </a:rPr>
              <a:t>Passive and active, model-free and model-based RL</a:t>
            </a:r>
          </a:p>
          <a:p>
            <a:pPr lvl="1"/>
            <a:r>
              <a:rPr lang="en-GB" dirty="0">
                <a:solidFill>
                  <a:schemeClr val="accent1"/>
                </a:solidFill>
              </a:rPr>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1437312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2EA-B8F0-7142-8AC6-519CAAE75034}"/>
              </a:ext>
            </a:extLst>
          </p:cNvPr>
          <p:cNvSpPr>
            <a:spLocks noGrp="1"/>
          </p:cNvSpPr>
          <p:nvPr>
            <p:ph type="title"/>
          </p:nvPr>
        </p:nvSpPr>
        <p:spPr/>
        <p:txBody>
          <a:bodyPr>
            <a:normAutofit/>
          </a:bodyPr>
          <a:lstStyle/>
          <a:p>
            <a:r>
              <a:rPr lang="en-GB" dirty="0"/>
              <a:t>Acting as Reinforcement Learning (RL)</a:t>
            </a:r>
          </a:p>
        </p:txBody>
      </p:sp>
      <p:sp>
        <p:nvSpPr>
          <p:cNvPr id="3" name="Content Placeholder 2">
            <a:extLst>
              <a:ext uri="{FF2B5EF4-FFF2-40B4-BE49-F238E27FC236}">
                <a16:creationId xmlns:a16="http://schemas.microsoft.com/office/drawing/2014/main" id="{1390378A-89CF-2D41-985E-5C6D64AE0FA1}"/>
              </a:ext>
            </a:extLst>
          </p:cNvPr>
          <p:cNvSpPr>
            <a:spLocks noGrp="1"/>
          </p:cNvSpPr>
          <p:nvPr>
            <p:ph idx="1"/>
          </p:nvPr>
        </p:nvSpPr>
        <p:spPr/>
        <p:txBody>
          <a:bodyPr/>
          <a:lstStyle/>
          <a:p>
            <a:r>
              <a:rPr lang="en-GB" dirty="0"/>
              <a:t>Agent, placed in an environment, must learn to act optimally in it</a:t>
            </a:r>
          </a:p>
          <a:p>
            <a:r>
              <a:rPr lang="en-GB" dirty="0"/>
              <a:t>Assume that the world behaves like an MDP, except</a:t>
            </a:r>
          </a:p>
          <a:p>
            <a:pPr lvl="1"/>
            <a:r>
              <a:rPr lang="en-GB" dirty="0"/>
              <a:t>Agent can act but does not know the transition model</a:t>
            </a:r>
          </a:p>
          <a:p>
            <a:pPr lvl="1"/>
            <a:r>
              <a:rPr lang="en-GB" dirty="0"/>
              <a:t>Agent observes its current state and its reward but does not know the reward function</a:t>
            </a:r>
          </a:p>
          <a:p>
            <a:r>
              <a:rPr lang="en-GB" dirty="0"/>
              <a:t>Goal: </a:t>
            </a:r>
            <a:r>
              <a:rPr lang="en-GB" dirty="0">
                <a:solidFill>
                  <a:schemeClr val="accent1"/>
                </a:solidFill>
              </a:rPr>
              <a:t>learn an optimal policy</a:t>
            </a:r>
          </a:p>
        </p:txBody>
      </p:sp>
      <p:sp>
        <p:nvSpPr>
          <p:cNvPr id="5" name="Date Placeholder 4">
            <a:extLst>
              <a:ext uri="{FF2B5EF4-FFF2-40B4-BE49-F238E27FC236}">
                <a16:creationId xmlns:a16="http://schemas.microsoft.com/office/drawing/2014/main" id="{AFC24D4B-0E73-0345-A1C8-D36E3B2CEEC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06EFDC4-FBF5-DD88-3B17-8CB9BF3F4F4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1C2B014-B723-4A4A-9828-5A0F8586F6A0}"/>
              </a:ext>
            </a:extLst>
          </p:cNvPr>
          <p:cNvSpPr>
            <a:spLocks noGrp="1"/>
          </p:cNvSpPr>
          <p:nvPr>
            <p:ph type="sldNum" sz="quarter" idx="4"/>
          </p:nvPr>
        </p:nvSpPr>
        <p:spPr/>
        <p:txBody>
          <a:bodyPr/>
          <a:lstStyle/>
          <a:p>
            <a:fld id="{67C9959E-8E6B-B04C-9955-EA096F41CA7A}" type="slidenum">
              <a:rPr lang="en-GB" smtClean="0"/>
              <a:t>48</a:t>
            </a:fld>
            <a:endParaRPr lang="en-GB"/>
          </a:p>
        </p:txBody>
      </p:sp>
      <p:sp>
        <p:nvSpPr>
          <p:cNvPr id="15" name="TextBox 14">
            <a:extLst>
              <a:ext uri="{FF2B5EF4-FFF2-40B4-BE49-F238E27FC236}">
                <a16:creationId xmlns:a16="http://schemas.microsoft.com/office/drawing/2014/main" id="{DEA9A4E6-1905-DB40-9A6A-551720CA57AF}"/>
              </a:ext>
            </a:extLst>
          </p:cNvPr>
          <p:cNvSpPr txBox="1"/>
          <p:nvPr/>
        </p:nvSpPr>
        <p:spPr>
          <a:xfrm>
            <a:off x="5842627" y="4450576"/>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p:grpSp>
        <p:nvGrpSpPr>
          <p:cNvPr id="20" name="Group 3">
            <a:extLst>
              <a:ext uri="{FF2B5EF4-FFF2-40B4-BE49-F238E27FC236}">
                <a16:creationId xmlns:a16="http://schemas.microsoft.com/office/drawing/2014/main" id="{A23EA2A8-D8D0-0D4B-B254-0737C55753B3}"/>
              </a:ext>
            </a:extLst>
          </p:cNvPr>
          <p:cNvGrpSpPr>
            <a:grpSpLocks/>
          </p:cNvGrpSpPr>
          <p:nvPr/>
        </p:nvGrpSpPr>
        <p:grpSpPr bwMode="auto">
          <a:xfrm>
            <a:off x="2421345" y="3720845"/>
            <a:ext cx="2438400" cy="1828800"/>
            <a:chOff x="960" y="1152"/>
            <a:chExt cx="1536" cy="1152"/>
          </a:xfrm>
        </p:grpSpPr>
        <p:sp>
          <p:nvSpPr>
            <p:cNvPr id="21" name="Rectangle 4">
              <a:extLst>
                <a:ext uri="{FF2B5EF4-FFF2-40B4-BE49-F238E27FC236}">
                  <a16:creationId xmlns:a16="http://schemas.microsoft.com/office/drawing/2014/main" id="{B94B6BC8-8084-FE43-8828-3522352041A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7982E881-F2D3-7E4E-9D20-0D3A2490675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Line 6">
              <a:extLst>
                <a:ext uri="{FF2B5EF4-FFF2-40B4-BE49-F238E27FC236}">
                  <a16:creationId xmlns:a16="http://schemas.microsoft.com/office/drawing/2014/main" id="{DF428D3C-F1EE-8445-9C84-34DF0EB9C3AE}"/>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 name="Line 7">
              <a:extLst>
                <a:ext uri="{FF2B5EF4-FFF2-40B4-BE49-F238E27FC236}">
                  <a16:creationId xmlns:a16="http://schemas.microsoft.com/office/drawing/2014/main" id="{A277AAA3-9791-B346-8C85-5D1C7E92BC9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5" name="Line 8">
              <a:extLst>
                <a:ext uri="{FF2B5EF4-FFF2-40B4-BE49-F238E27FC236}">
                  <a16:creationId xmlns:a16="http://schemas.microsoft.com/office/drawing/2014/main" id="{7CFAF5DC-2347-4341-A6FB-1A6AFF72821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6" name="Line 9">
              <a:extLst>
                <a:ext uri="{FF2B5EF4-FFF2-40B4-BE49-F238E27FC236}">
                  <a16:creationId xmlns:a16="http://schemas.microsoft.com/office/drawing/2014/main" id="{12A85C0D-EE96-4042-A7F2-4BD21540ED9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7" name="Rectangle 10">
              <a:extLst>
                <a:ext uri="{FF2B5EF4-FFF2-40B4-BE49-F238E27FC236}">
                  <a16:creationId xmlns:a16="http://schemas.microsoft.com/office/drawing/2014/main" id="{058F69F7-9A2F-704A-B55D-29E91A3E3A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8" name="Rectangle 27">
            <a:extLst>
              <a:ext uri="{FF2B5EF4-FFF2-40B4-BE49-F238E27FC236}">
                <a16:creationId xmlns:a16="http://schemas.microsoft.com/office/drawing/2014/main" id="{2A606ADE-559F-B44A-9038-1075F29F3115}"/>
              </a:ext>
            </a:extLst>
          </p:cNvPr>
          <p:cNvSpPr>
            <a:spLocks noChangeArrowheads="1"/>
          </p:cNvSpPr>
          <p:nvPr/>
        </p:nvSpPr>
        <p:spPr bwMode="auto">
          <a:xfrm>
            <a:off x="4250146" y="37208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i="1" dirty="0">
              <a:solidFill>
                <a:schemeClr val="accent6"/>
              </a:solidFill>
            </a:endParaRPr>
          </a:p>
        </p:txBody>
      </p:sp>
      <p:sp>
        <p:nvSpPr>
          <p:cNvPr id="29" name="Text Box 18">
            <a:extLst>
              <a:ext uri="{FF2B5EF4-FFF2-40B4-BE49-F238E27FC236}">
                <a16:creationId xmlns:a16="http://schemas.microsoft.com/office/drawing/2014/main" id="{223F7945-927B-AF45-A32A-82CB7B38C177}"/>
              </a:ext>
            </a:extLst>
          </p:cNvPr>
          <p:cNvSpPr txBox="1">
            <a:spLocks noChangeArrowheads="1"/>
          </p:cNvSpPr>
          <p:nvPr/>
        </p:nvSpPr>
        <p:spPr bwMode="auto">
          <a:xfrm>
            <a:off x="2053338" y="44697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0" name="Text Box 19">
            <a:extLst>
              <a:ext uri="{FF2B5EF4-FFF2-40B4-BE49-F238E27FC236}">
                <a16:creationId xmlns:a16="http://schemas.microsoft.com/office/drawing/2014/main" id="{295ADD1F-842C-3845-8610-01C7D684FD83}"/>
              </a:ext>
            </a:extLst>
          </p:cNvPr>
          <p:cNvSpPr txBox="1">
            <a:spLocks noChangeArrowheads="1"/>
          </p:cNvSpPr>
          <p:nvPr/>
        </p:nvSpPr>
        <p:spPr bwMode="auto">
          <a:xfrm>
            <a:off x="2053338" y="38601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1" name="Text Box 20">
            <a:extLst>
              <a:ext uri="{FF2B5EF4-FFF2-40B4-BE49-F238E27FC236}">
                <a16:creationId xmlns:a16="http://schemas.microsoft.com/office/drawing/2014/main" id="{4828DF85-EEEB-DD49-B0AA-0A92377D9756}"/>
              </a:ext>
            </a:extLst>
          </p:cNvPr>
          <p:cNvSpPr txBox="1">
            <a:spLocks noChangeArrowheads="1"/>
          </p:cNvSpPr>
          <p:nvPr/>
        </p:nvSpPr>
        <p:spPr bwMode="auto">
          <a:xfrm>
            <a:off x="2053338" y="50031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32" name="Text Box 21">
            <a:extLst>
              <a:ext uri="{FF2B5EF4-FFF2-40B4-BE49-F238E27FC236}">
                <a16:creationId xmlns:a16="http://schemas.microsoft.com/office/drawing/2014/main" id="{72FCD5AD-553D-8D47-95C0-03DDDA4C8AF9}"/>
              </a:ext>
            </a:extLst>
          </p:cNvPr>
          <p:cNvSpPr txBox="1">
            <a:spLocks noChangeArrowheads="1"/>
          </p:cNvSpPr>
          <p:nvPr/>
        </p:nvSpPr>
        <p:spPr bwMode="auto">
          <a:xfrm>
            <a:off x="44155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33" name="Text Box 22">
            <a:extLst>
              <a:ext uri="{FF2B5EF4-FFF2-40B4-BE49-F238E27FC236}">
                <a16:creationId xmlns:a16="http://schemas.microsoft.com/office/drawing/2014/main" id="{C93B6FEA-2FEE-434A-BEB8-5F00287EAECA}"/>
              </a:ext>
            </a:extLst>
          </p:cNvPr>
          <p:cNvSpPr txBox="1">
            <a:spLocks noChangeArrowheads="1"/>
          </p:cNvSpPr>
          <p:nvPr/>
        </p:nvSpPr>
        <p:spPr bwMode="auto">
          <a:xfrm>
            <a:off x="38059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34" name="Text Box 23">
            <a:extLst>
              <a:ext uri="{FF2B5EF4-FFF2-40B4-BE49-F238E27FC236}">
                <a16:creationId xmlns:a16="http://schemas.microsoft.com/office/drawing/2014/main" id="{181CAEA0-9C95-F34E-97E1-D6B6899F06BC}"/>
              </a:ext>
            </a:extLst>
          </p:cNvPr>
          <p:cNvSpPr txBox="1">
            <a:spLocks noChangeArrowheads="1"/>
          </p:cNvSpPr>
          <p:nvPr/>
        </p:nvSpPr>
        <p:spPr bwMode="auto">
          <a:xfrm>
            <a:off x="31963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35" name="Text Box 24">
            <a:extLst>
              <a:ext uri="{FF2B5EF4-FFF2-40B4-BE49-F238E27FC236}">
                <a16:creationId xmlns:a16="http://schemas.microsoft.com/office/drawing/2014/main" id="{B5484EF8-86F1-364D-BDCF-5C401EA6D576}"/>
              </a:ext>
            </a:extLst>
          </p:cNvPr>
          <p:cNvSpPr txBox="1">
            <a:spLocks noChangeArrowheads="1"/>
          </p:cNvSpPr>
          <p:nvPr/>
        </p:nvSpPr>
        <p:spPr bwMode="auto">
          <a:xfrm>
            <a:off x="2586738" y="5536582"/>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36" name="Rectangle 35">
            <a:extLst>
              <a:ext uri="{FF2B5EF4-FFF2-40B4-BE49-F238E27FC236}">
                <a16:creationId xmlns:a16="http://schemas.microsoft.com/office/drawing/2014/main" id="{6433CC9F-873B-CF4C-AC91-5E0D02FA45F1}"/>
              </a:ext>
            </a:extLst>
          </p:cNvPr>
          <p:cNvSpPr>
            <a:spLocks noChangeArrowheads="1"/>
          </p:cNvSpPr>
          <p:nvPr/>
        </p:nvSpPr>
        <p:spPr bwMode="auto">
          <a:xfrm>
            <a:off x="4250142" y="43304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i="1" dirty="0">
              <a:solidFill>
                <a:srgbClr val="FFC000"/>
              </a:solidFill>
            </a:endParaRPr>
          </a:p>
        </p:txBody>
      </p:sp>
      <p:sp>
        <p:nvSpPr>
          <p:cNvPr id="37" name="Freeform 11">
            <a:extLst>
              <a:ext uri="{FF2B5EF4-FFF2-40B4-BE49-F238E27FC236}">
                <a16:creationId xmlns:a16="http://schemas.microsoft.com/office/drawing/2014/main" id="{B185BAC2-3EE5-6D43-8273-EC4F24861CFB}"/>
              </a:ext>
            </a:extLst>
          </p:cNvPr>
          <p:cNvSpPr>
            <a:spLocks/>
          </p:cNvSpPr>
          <p:nvPr/>
        </p:nvSpPr>
        <p:spPr bwMode="auto">
          <a:xfrm>
            <a:off x="4396555" y="5090661"/>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40B177B-574B-E648-B229-0EB916285A5A}"/>
                  </a:ext>
                </a:extLst>
              </p:cNvPr>
              <p:cNvSpPr/>
              <p:nvPr/>
            </p:nvSpPr>
            <p:spPr>
              <a:xfrm>
                <a:off x="5245667" y="5090661"/>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38" name="Rectangle 37">
                <a:extLst>
                  <a:ext uri="{FF2B5EF4-FFF2-40B4-BE49-F238E27FC236}">
                    <a16:creationId xmlns:a16="http://schemas.microsoft.com/office/drawing/2014/main" id="{840B177B-574B-E648-B229-0EB916285A5A}"/>
                  </a:ext>
                </a:extLst>
              </p:cNvPr>
              <p:cNvSpPr>
                <a:spLocks noRot="1" noChangeAspect="1" noMove="1" noResize="1" noEditPoints="1" noAdjustHandles="1" noChangeArrowheads="1" noChangeShapeType="1" noTextEdit="1"/>
              </p:cNvSpPr>
              <p:nvPr/>
            </p:nvSpPr>
            <p:spPr>
              <a:xfrm>
                <a:off x="5245667" y="5090661"/>
                <a:ext cx="2215928" cy="369332"/>
              </a:xfrm>
              <a:prstGeom prst="rect">
                <a:avLst/>
              </a:prstGeom>
              <a:blipFill>
                <a:blip r:embed="rId2"/>
                <a:stretch>
                  <a:fillRect l="-2857" t="-6452" b="-22581"/>
                </a:stretch>
              </a:blipFill>
            </p:spPr>
            <p:txBody>
              <a:bodyPr/>
              <a:lstStyle/>
              <a:p>
                <a:r>
                  <a:rPr lang="en-DE">
                    <a:noFill/>
                  </a:rPr>
                  <a:t> </a:t>
                </a:r>
              </a:p>
            </p:txBody>
          </p:sp>
        </mc:Fallback>
      </mc:AlternateContent>
      <p:cxnSp>
        <p:nvCxnSpPr>
          <p:cNvPr id="39" name="Straight Connector 38">
            <a:extLst>
              <a:ext uri="{FF2B5EF4-FFF2-40B4-BE49-F238E27FC236}">
                <a16:creationId xmlns:a16="http://schemas.microsoft.com/office/drawing/2014/main" id="{AFC2B2B4-9EF6-CB4A-B3B1-EEE5D5F79EFD}"/>
              </a:ext>
            </a:extLst>
          </p:cNvPr>
          <p:cNvCxnSpPr>
            <a:cxnSpLocks/>
          </p:cNvCxnSpPr>
          <p:nvPr/>
        </p:nvCxnSpPr>
        <p:spPr>
          <a:xfrm>
            <a:off x="5211566" y="5042207"/>
            <a:ext cx="2176410" cy="464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AFB02C-BC94-374D-9E64-DBAA0E30832C}"/>
              </a:ext>
            </a:extLst>
          </p:cNvPr>
          <p:cNvCxnSpPr>
            <a:cxnSpLocks/>
          </p:cNvCxnSpPr>
          <p:nvPr/>
        </p:nvCxnSpPr>
        <p:spPr>
          <a:xfrm flipV="1">
            <a:off x="5209976" y="5042206"/>
            <a:ext cx="217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2DD79F-504B-CD42-938D-33F60B98AEF1}"/>
              </a:ext>
            </a:extLst>
          </p:cNvPr>
          <p:cNvCxnSpPr>
            <a:cxnSpLocks/>
          </p:cNvCxnSpPr>
          <p:nvPr/>
        </p:nvCxnSpPr>
        <p:spPr>
          <a:xfrm>
            <a:off x="4304007" y="3793300"/>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F717D7-B9BF-B348-9CE0-AF2CD3522C30}"/>
              </a:ext>
            </a:extLst>
          </p:cNvPr>
          <p:cNvCxnSpPr>
            <a:cxnSpLocks/>
          </p:cNvCxnSpPr>
          <p:nvPr/>
        </p:nvCxnSpPr>
        <p:spPr>
          <a:xfrm flipV="1">
            <a:off x="4304006" y="3787135"/>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A4089B-5DB9-C842-8DCA-9F14E42CA1D5}"/>
              </a:ext>
            </a:extLst>
          </p:cNvPr>
          <p:cNvCxnSpPr>
            <a:cxnSpLocks/>
          </p:cNvCxnSpPr>
          <p:nvPr/>
        </p:nvCxnSpPr>
        <p:spPr>
          <a:xfrm>
            <a:off x="4300116" y="4414292"/>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515AD-A651-8643-86E6-74A86CC78817}"/>
              </a:ext>
            </a:extLst>
          </p:cNvPr>
          <p:cNvCxnSpPr>
            <a:cxnSpLocks/>
          </p:cNvCxnSpPr>
          <p:nvPr/>
        </p:nvCxnSpPr>
        <p:spPr>
          <a:xfrm flipV="1">
            <a:off x="4300115" y="4408127"/>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87F176B-F042-3862-407A-3D215E501A79}"/>
              </a:ext>
            </a:extLst>
          </p:cNvPr>
          <p:cNvGrpSpPr/>
          <p:nvPr/>
        </p:nvGrpSpPr>
        <p:grpSpPr>
          <a:xfrm>
            <a:off x="7461595" y="3786200"/>
            <a:ext cx="2042317" cy="1398002"/>
            <a:chOff x="8309267" y="2163125"/>
            <a:chExt cx="2042317" cy="1398002"/>
          </a:xfrm>
        </p:grpSpPr>
        <p:sp>
          <p:nvSpPr>
            <p:cNvPr id="8" name="Rectangle 7">
              <a:extLst>
                <a:ext uri="{FF2B5EF4-FFF2-40B4-BE49-F238E27FC236}">
                  <a16:creationId xmlns:a16="http://schemas.microsoft.com/office/drawing/2014/main" id="{88B6EBA1-1560-47E1-CE21-FCBBB4B568F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a:t>
              </a:r>
              <a:endParaRPr lang="en-DE" dirty="0"/>
            </a:p>
          </p:txBody>
        </p:sp>
        <p:sp>
          <p:nvSpPr>
            <p:cNvPr id="9" name="Up Arrow 8">
              <a:extLst>
                <a:ext uri="{FF2B5EF4-FFF2-40B4-BE49-F238E27FC236}">
                  <a16:creationId xmlns:a16="http://schemas.microsoft.com/office/drawing/2014/main" id="{19E05CBD-6E38-B834-6D8C-4F48B1D9748E}"/>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Left-right Arrow 9">
              <a:extLst>
                <a:ext uri="{FF2B5EF4-FFF2-40B4-BE49-F238E27FC236}">
                  <a16:creationId xmlns:a16="http://schemas.microsoft.com/office/drawing/2014/main" id="{DC5B55D4-ADEB-81DD-D7A9-E15BB45BBD7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775A5B-ED5B-A0BE-B08C-B02EE5EF980A}"/>
                    </a:ext>
                  </a:extLst>
                </p:cNvPr>
                <p:cNvSpPr txBox="1"/>
                <p:nvPr/>
              </p:nvSpPr>
              <p:spPr>
                <a:xfrm>
                  <a:off x="9062219" y="2163125"/>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p>
              </p:txBody>
            </p:sp>
          </mc:Choice>
          <mc:Fallback xmlns="">
            <p:sp>
              <p:nvSpPr>
                <p:cNvPr id="11" name="TextBox 10">
                  <a:extLst>
                    <a:ext uri="{FF2B5EF4-FFF2-40B4-BE49-F238E27FC236}">
                      <a16:creationId xmlns:a16="http://schemas.microsoft.com/office/drawing/2014/main" id="{70775A5B-ED5B-A0BE-B08C-B02EE5EF980A}"/>
                    </a:ext>
                  </a:extLst>
                </p:cNvPr>
                <p:cNvSpPr txBox="1">
                  <a:spLocks noRot="1" noChangeAspect="1" noMove="1" noResize="1" noEditPoints="1" noAdjustHandles="1" noChangeArrowheads="1" noChangeShapeType="1" noTextEdit="1"/>
                </p:cNvSpPr>
                <p:nvPr/>
              </p:nvSpPr>
              <p:spPr>
                <a:xfrm>
                  <a:off x="9062219" y="2163125"/>
                  <a:ext cx="542136"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5813E0-B958-455B-0B43-F06A51EA838D}"/>
                    </a:ext>
                  </a:extLst>
                </p:cNvPr>
                <p:cNvSpPr txBox="1"/>
                <p:nvPr/>
              </p:nvSpPr>
              <p:spPr>
                <a:xfrm>
                  <a:off x="8309267"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2" name="TextBox 11">
                  <a:extLst>
                    <a:ext uri="{FF2B5EF4-FFF2-40B4-BE49-F238E27FC236}">
                      <a16:creationId xmlns:a16="http://schemas.microsoft.com/office/drawing/2014/main" id="{445813E0-B958-455B-0B43-F06A51EA838D}"/>
                    </a:ext>
                  </a:extLst>
                </p:cNvPr>
                <p:cNvSpPr txBox="1">
                  <a:spLocks noRot="1" noChangeAspect="1" noMove="1" noResize="1" noEditPoints="1" noAdjustHandles="1" noChangeArrowheads="1" noChangeShapeType="1" noTextEdit="1"/>
                </p:cNvSpPr>
                <p:nvPr/>
              </p:nvSpPr>
              <p:spPr>
                <a:xfrm>
                  <a:off x="8309267" y="2829140"/>
                  <a:ext cx="5421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A829FE-A74C-5DDA-08E1-969411150B85}"/>
                    </a:ext>
                  </a:extLst>
                </p:cNvPr>
                <p:cNvSpPr txBox="1"/>
                <p:nvPr/>
              </p:nvSpPr>
              <p:spPr>
                <a:xfrm>
                  <a:off x="9809448" y="282914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p>
              </p:txBody>
            </p:sp>
          </mc:Choice>
          <mc:Fallback xmlns="">
            <p:sp>
              <p:nvSpPr>
                <p:cNvPr id="14" name="TextBox 13">
                  <a:extLst>
                    <a:ext uri="{FF2B5EF4-FFF2-40B4-BE49-F238E27FC236}">
                      <a16:creationId xmlns:a16="http://schemas.microsoft.com/office/drawing/2014/main" id="{F7A829FE-A74C-5DDA-08E1-969411150B85}"/>
                    </a:ext>
                  </a:extLst>
                </p:cNvPr>
                <p:cNvSpPr txBox="1">
                  <a:spLocks noRot="1" noChangeAspect="1" noMove="1" noResize="1" noEditPoints="1" noAdjustHandles="1" noChangeArrowheads="1" noChangeShapeType="1" noTextEdit="1"/>
                </p:cNvSpPr>
                <p:nvPr/>
              </p:nvSpPr>
              <p:spPr>
                <a:xfrm>
                  <a:off x="9809448" y="2829140"/>
                  <a:ext cx="542136" cy="369332"/>
                </a:xfrm>
                <a:prstGeom prst="rect">
                  <a:avLst/>
                </a:prstGeom>
                <a:blipFill>
                  <a:blip r:embed="rId5"/>
                  <a:stretch>
                    <a:fillRect/>
                  </a:stretch>
                </a:blipFill>
              </p:spPr>
              <p:txBody>
                <a:bodyPr/>
                <a:lstStyle/>
                <a:p>
                  <a:r>
                    <a:rPr lang="en-DE">
                      <a:noFill/>
                    </a:rPr>
                    <a:t> </a:t>
                  </a:r>
                </a:p>
              </p:txBody>
            </p:sp>
          </mc:Fallback>
        </mc:AlternateContent>
      </p:grpSp>
      <p:cxnSp>
        <p:nvCxnSpPr>
          <p:cNvPr id="17" name="Straight Connector 16">
            <a:extLst>
              <a:ext uri="{FF2B5EF4-FFF2-40B4-BE49-F238E27FC236}">
                <a16:creationId xmlns:a16="http://schemas.microsoft.com/office/drawing/2014/main" id="{FDA0DCDB-EE3D-3245-8772-524C8387CC05}"/>
              </a:ext>
            </a:extLst>
          </p:cNvPr>
          <p:cNvCxnSpPr/>
          <p:nvPr/>
        </p:nvCxnSpPr>
        <p:spPr>
          <a:xfrm>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E868-8025-CC4D-8C99-67E7389862CE}"/>
              </a:ext>
            </a:extLst>
          </p:cNvPr>
          <p:cNvCxnSpPr>
            <a:cxnSpLocks/>
          </p:cNvCxnSpPr>
          <p:nvPr/>
        </p:nvCxnSpPr>
        <p:spPr>
          <a:xfrm flipV="1">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00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D00-0D1E-2541-A450-704EC140182A}"/>
              </a:ext>
            </a:extLst>
          </p:cNvPr>
          <p:cNvSpPr>
            <a:spLocks noGrp="1"/>
          </p:cNvSpPr>
          <p:nvPr>
            <p:ph type="title"/>
          </p:nvPr>
        </p:nvSpPr>
        <p:spPr/>
        <p:txBody>
          <a:bodyPr/>
          <a:lstStyle/>
          <a:p>
            <a:r>
              <a:rPr lang="en-GB" dirty="0"/>
              <a:t>Factors That Make RL Hard</a:t>
            </a:r>
          </a:p>
        </p:txBody>
      </p:sp>
      <p:sp>
        <p:nvSpPr>
          <p:cNvPr id="3" name="Content Placeholder 2">
            <a:extLst>
              <a:ext uri="{FF2B5EF4-FFF2-40B4-BE49-F238E27FC236}">
                <a16:creationId xmlns:a16="http://schemas.microsoft.com/office/drawing/2014/main" id="{89064FC4-F1C7-7547-9C36-67AAA7CAFF23}"/>
              </a:ext>
            </a:extLst>
          </p:cNvPr>
          <p:cNvSpPr>
            <a:spLocks noGrp="1"/>
          </p:cNvSpPr>
          <p:nvPr>
            <p:ph idx="1"/>
          </p:nvPr>
        </p:nvSpPr>
        <p:spPr/>
        <p:txBody>
          <a:bodyPr/>
          <a:lstStyle/>
          <a:p>
            <a:r>
              <a:rPr lang="en-GB" dirty="0"/>
              <a:t>Actions have non-deterministic </a:t>
            </a:r>
            <a:r>
              <a:rPr lang="en-GB" u="sng" dirty="0"/>
              <a:t>effects</a:t>
            </a:r>
          </a:p>
          <a:p>
            <a:pPr lvl="1"/>
            <a:r>
              <a:rPr lang="en-GB" dirty="0"/>
              <a:t>which are initially </a:t>
            </a:r>
            <a:r>
              <a:rPr lang="en-GB" u="sng" dirty="0"/>
              <a:t>unknown</a:t>
            </a:r>
            <a:r>
              <a:rPr lang="en-GB" dirty="0"/>
              <a:t> and must be learned</a:t>
            </a:r>
          </a:p>
          <a:p>
            <a:r>
              <a:rPr lang="en-GB" dirty="0"/>
              <a:t>Rewards / punishments can be infrequent</a:t>
            </a:r>
          </a:p>
          <a:p>
            <a:pPr lvl="1"/>
            <a:r>
              <a:rPr lang="en-GB" dirty="0"/>
              <a:t>Often at the end of long sequences of actions</a:t>
            </a:r>
          </a:p>
          <a:p>
            <a:pPr lvl="1"/>
            <a:r>
              <a:rPr lang="en-GB" dirty="0"/>
              <a:t>How does an agent determine what action(s) were really responsible for reward or punishment?</a:t>
            </a:r>
          </a:p>
          <a:p>
            <a:pPr lvl="2"/>
            <a:r>
              <a:rPr lang="en-GB" dirty="0"/>
              <a:t>Credit assignment problem</a:t>
            </a:r>
          </a:p>
          <a:p>
            <a:pPr lvl="1"/>
            <a:r>
              <a:rPr lang="en-GB" dirty="0"/>
              <a:t>World is large and complex</a:t>
            </a:r>
          </a:p>
        </p:txBody>
      </p:sp>
      <p:sp>
        <p:nvSpPr>
          <p:cNvPr id="5" name="Date Placeholder 4">
            <a:extLst>
              <a:ext uri="{FF2B5EF4-FFF2-40B4-BE49-F238E27FC236}">
                <a16:creationId xmlns:a16="http://schemas.microsoft.com/office/drawing/2014/main" id="{06FB9766-4A73-FA4F-8340-7955623A2DE1}"/>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5CEDDF20-16FC-A9FD-0C40-F2EE59CF837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9FE4F1C-26A7-8D48-9B47-995A39D7EB2C}"/>
              </a:ext>
            </a:extLst>
          </p:cNvPr>
          <p:cNvSpPr>
            <a:spLocks noGrp="1"/>
          </p:cNvSpPr>
          <p:nvPr>
            <p:ph type="sldNum" sz="quarter" idx="4"/>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32619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a:bodyPr>
          <a:lstStyle/>
          <a:p>
            <a:r>
              <a:rPr lang="en-GB" dirty="0"/>
              <a:t>Decision Making under Uncertainty</a:t>
            </a:r>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idx="1"/>
          </p:nvPr>
        </p:nvSpPr>
        <p:spPr>
          <a:xfrm>
            <a:off x="359625" y="1665066"/>
            <a:ext cx="4876171" cy="4240848"/>
          </a:xfrm>
        </p:spPr>
        <p:txBody>
          <a:bodyPr>
            <a:normAutofit/>
          </a:bodyPr>
          <a:lstStyle/>
          <a:p>
            <a:r>
              <a:rPr lang="en-GB" dirty="0"/>
              <a:t>Goal-based: binary distinction between </a:t>
            </a:r>
            <a:r>
              <a:rPr lang="en-GB" i="1" dirty="0"/>
              <a:t>happy</a:t>
            </a:r>
            <a:r>
              <a:rPr lang="en-GB" dirty="0"/>
              <a:t> and </a:t>
            </a:r>
            <a:r>
              <a:rPr lang="en-GB" i="1" dirty="0"/>
              <a:t>unhappy</a:t>
            </a:r>
          </a:p>
          <a:p>
            <a:r>
              <a:rPr lang="en-GB" dirty="0"/>
              <a:t>Utility as a distribution over possible states</a:t>
            </a:r>
          </a:p>
          <a:p>
            <a:pPr lvl="1"/>
            <a:r>
              <a:rPr lang="en-GB" dirty="0"/>
              <a:t>Essentially an internalisation of a performance measure</a:t>
            </a:r>
          </a:p>
          <a:p>
            <a:pPr lvl="2">
              <a:tabLst>
                <a:tab pos="1284589" algn="l"/>
              </a:tabLst>
            </a:pPr>
            <a:r>
              <a:rPr lang="en-GB" dirty="0"/>
              <a:t>If internal utility function </a:t>
            </a:r>
            <a:r>
              <a:rPr lang="en-GB" i="1" dirty="0"/>
              <a:t>agrees with</a:t>
            </a:r>
            <a:r>
              <a:rPr lang="en-GB" dirty="0"/>
              <a:t> external performance measure:</a:t>
            </a:r>
          </a:p>
          <a:p>
            <a:pPr lvl="2"/>
            <a:r>
              <a:rPr lang="en-GB" sz="2000" dirty="0"/>
              <a:t>Agent that chooses actions to maximize its utility will be </a:t>
            </a:r>
            <a:r>
              <a:rPr lang="en-GB" sz="2000" i="1" dirty="0">
                <a:solidFill>
                  <a:schemeClr val="accent1"/>
                </a:solidFill>
              </a:rPr>
              <a:t>rational</a:t>
            </a:r>
            <a:r>
              <a:rPr lang="en-GB" sz="2000" dirty="0"/>
              <a:t> according to the external performance measure </a:t>
            </a:r>
          </a:p>
          <a:p>
            <a:pPr lvl="3"/>
            <a:r>
              <a:rPr lang="en-GB" dirty="0"/>
              <a:t>Rationality as a measure of intelligence</a:t>
            </a:r>
          </a:p>
          <a:p>
            <a:endParaRPr lang="en-GB" dirty="0"/>
          </a:p>
        </p:txBody>
      </p:sp>
      <p:sp>
        <p:nvSpPr>
          <p:cNvPr id="5" name="Date Placeholder 4">
            <a:extLst>
              <a:ext uri="{FF2B5EF4-FFF2-40B4-BE49-F238E27FC236}">
                <a16:creationId xmlns:a16="http://schemas.microsoft.com/office/drawing/2014/main" id="{DCDF2A0A-DE1C-5A45-8889-1748D81359DC}"/>
              </a:ext>
            </a:extLst>
          </p:cNvPr>
          <p:cNvSpPr>
            <a:spLocks noGrp="1"/>
          </p:cNvSpPr>
          <p:nvPr>
            <p:ph type="dt" sz="half" idx="2"/>
          </p:nvPr>
        </p:nvSpPr>
        <p:spPr/>
        <p:txBody>
          <a:bodyPr/>
          <a:lstStyle/>
          <a:p>
            <a:r>
              <a:rPr lang="de-DE"/>
              <a:t>Decision Foundations</a:t>
            </a:r>
            <a:endParaRPr lang="de-DE" dirty="0"/>
          </a:p>
        </p:txBody>
      </p:sp>
      <p:sp>
        <p:nvSpPr>
          <p:cNvPr id="35" name="Footer Placeholder 34">
            <a:extLst>
              <a:ext uri="{FF2B5EF4-FFF2-40B4-BE49-F238E27FC236}">
                <a16:creationId xmlns:a16="http://schemas.microsoft.com/office/drawing/2014/main" id="{EC64C304-D130-9197-306C-45E95B677FD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2FE1322-2A4B-334C-B836-453513B001B6}"/>
              </a:ext>
            </a:extLst>
          </p:cNvPr>
          <p:cNvSpPr>
            <a:spLocks noGrp="1"/>
          </p:cNvSpPr>
          <p:nvPr>
            <p:ph type="sldNum" sz="quarter" idx="4"/>
          </p:nvPr>
        </p:nvSpPr>
        <p:spPr/>
        <p:txBody>
          <a:bodyPr/>
          <a:lstStyle/>
          <a:p>
            <a:fld id="{67C9959E-8E6B-B04C-9955-EA096F41CA7A}" type="slidenum">
              <a:rPr lang="en-GB" smtClean="0"/>
              <a:t>5</a:t>
            </a:fld>
            <a:endParaRPr lang="en-GB"/>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5083755" y="644972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8" name="Group 7">
            <a:extLst>
              <a:ext uri="{FF2B5EF4-FFF2-40B4-BE49-F238E27FC236}">
                <a16:creationId xmlns:a16="http://schemas.microsoft.com/office/drawing/2014/main" id="{F8243FA3-6A57-587F-E819-F3F55AC7C94A}"/>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0AE47496-7EB2-73FC-0DA9-7A30698E83A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10" name="TextBox 9">
              <a:extLst>
                <a:ext uri="{FF2B5EF4-FFF2-40B4-BE49-F238E27FC236}">
                  <a16:creationId xmlns:a16="http://schemas.microsoft.com/office/drawing/2014/main" id="{ABC371DE-7B55-F3FA-CCC2-F2344A25CDD5}"/>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8D51C5B-E096-D415-DDE9-7B7C3C7DB476}"/>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2" name="TextBox 11">
              <a:extLst>
                <a:ext uri="{FF2B5EF4-FFF2-40B4-BE49-F238E27FC236}">
                  <a16:creationId xmlns:a16="http://schemas.microsoft.com/office/drawing/2014/main" id="{D10D3C4D-1457-3760-4818-F437B8D6CEA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3" name="TextBox 12">
              <a:extLst>
                <a:ext uri="{FF2B5EF4-FFF2-40B4-BE49-F238E27FC236}">
                  <a16:creationId xmlns:a16="http://schemas.microsoft.com/office/drawing/2014/main" id="{14448F8A-FB08-6733-9754-BF9DD2C205AA}"/>
                </a:ext>
              </a:extLst>
            </p:cNvPr>
            <p:cNvSpPr txBox="1"/>
            <p:nvPr/>
          </p:nvSpPr>
          <p:spPr>
            <a:xfrm>
              <a:off x="6113083"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p>
            <a:p>
              <a:pPr algn="ctr"/>
              <a:r>
                <a:rPr lang="en-GB" sz="1399"/>
                <a:t>is like now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783B73-D12A-3D9F-F683-F8BEE7A88576}"/>
                    </a:ext>
                  </a:extLst>
                </p:cNvPr>
                <p:cNvSpPr txBox="1"/>
                <p:nvPr/>
              </p:nvSpPr>
              <p:spPr>
                <a:xfrm>
                  <a:off x="6010831" y="3060231"/>
                  <a:ext cx="1533362" cy="523509"/>
                </a:xfrm>
                <a:prstGeom prst="rect">
                  <a:avLst/>
                </a:prstGeom>
                <a:solidFill>
                  <a:schemeClr val="bg1"/>
                </a:solidFill>
                <a:ln w="19050">
                  <a:solidFill>
                    <a:schemeClr val="tx1"/>
                  </a:solidFill>
                </a:ln>
              </p:spPr>
              <p:txBody>
                <a:bodyPr wrap="none" rtlCol="0">
                  <a:spAutoFit/>
                </a:bodyPr>
                <a:lstStyle/>
                <a:p>
                  <a:pPr algn="ctr"/>
                  <a:r>
                    <a:rPr lang="en-GB" sz="1399"/>
                    <a:t>What it will be like</a:t>
                  </a:r>
                  <a:br>
                    <a:rPr lang="en-GB" sz="1399"/>
                  </a:br>
                  <a:r>
                    <a:rPr lang="en-GB" sz="1399"/>
                    <a:t>if I do action </a:t>
                  </a:r>
                  <a14:m>
                    <m:oMath xmlns:m="http://schemas.openxmlformats.org/officeDocument/2006/math">
                      <m:r>
                        <a:rPr lang="en-GB" sz="1399" i="1" smtClean="0">
                          <a:latin typeface="Cambria Math" panose="02040503050406030204" pitchFamily="18" charset="0"/>
                        </a:rPr>
                        <m:t>𝐴</m:t>
                      </m:r>
                    </m:oMath>
                  </a14:m>
                  <a:endParaRPr lang="en-GB" sz="1399"/>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3"/>
                  <a:stretch>
                    <a:fillRect b="-9091"/>
                  </a:stretch>
                </a:blipFill>
                <a:ln w="19050">
                  <a:solidFill>
                    <a:schemeClr val="tx1"/>
                  </a:solidFill>
                </a:ln>
              </p:spPr>
              <p:txBody>
                <a:bodyPr/>
                <a:lstStyle/>
                <a:p>
                  <a:r>
                    <a:rPr lang="en-GB">
                      <a:noFill/>
                    </a:rPr>
                    <a:t> </a:t>
                  </a:r>
                </a:p>
              </p:txBody>
            </p:sp>
          </mc:Fallback>
        </mc:AlternateContent>
        <p:sp>
          <p:nvSpPr>
            <p:cNvPr id="15" name="TextBox 14">
              <a:extLst>
                <a:ext uri="{FF2B5EF4-FFF2-40B4-BE49-F238E27FC236}">
                  <a16:creationId xmlns:a16="http://schemas.microsoft.com/office/drawing/2014/main" id="{48131D55-F2B4-D224-7C5E-81169D2BA351}"/>
                </a:ext>
              </a:extLst>
            </p:cNvPr>
            <p:cNvSpPr txBox="1"/>
            <p:nvPr/>
          </p:nvSpPr>
          <p:spPr>
            <a:xfrm>
              <a:off x="5970201" y="3879716"/>
              <a:ext cx="1614622" cy="523509"/>
            </a:xfrm>
            <a:prstGeom prst="rect">
              <a:avLst/>
            </a:prstGeom>
            <a:solidFill>
              <a:schemeClr val="accent3">
                <a:lumMod val="40000"/>
                <a:lumOff val="60000"/>
              </a:schemeClr>
            </a:solidFill>
            <a:ln w="19050">
              <a:solidFill>
                <a:schemeClr val="tx1"/>
              </a:solidFill>
            </a:ln>
          </p:spPr>
          <p:txBody>
            <a:bodyPr wrap="none" rtlCol="0">
              <a:spAutoFit/>
            </a:bodyPr>
            <a:lstStyle/>
            <a:p>
              <a:pPr algn="ctr"/>
              <a:r>
                <a:rPr lang="en-GB" sz="1399" dirty="0"/>
                <a:t>How happy I will be</a:t>
              </a:r>
              <a:br>
                <a:rPr lang="en-GB" sz="1399" dirty="0"/>
              </a:br>
              <a:r>
                <a:rPr lang="en-GB" sz="1399" dirty="0"/>
                <a:t>in such a state</a:t>
              </a:r>
            </a:p>
          </p:txBody>
        </p:sp>
        <p:sp>
          <p:nvSpPr>
            <p:cNvPr id="16" name="TextBox 15">
              <a:extLst>
                <a:ext uri="{FF2B5EF4-FFF2-40B4-BE49-F238E27FC236}">
                  <a16:creationId xmlns:a16="http://schemas.microsoft.com/office/drawing/2014/main" id="{61B06D49-F321-F0E3-E1C7-EB61DA3ACA55}"/>
                </a:ext>
              </a:extLst>
            </p:cNvPr>
            <p:cNvSpPr txBox="1"/>
            <p:nvPr/>
          </p:nvSpPr>
          <p:spPr>
            <a:xfrm>
              <a:off x="6146266" y="4699201"/>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17" name="TextBox 16">
              <a:extLst>
                <a:ext uri="{FF2B5EF4-FFF2-40B4-BE49-F238E27FC236}">
                  <a16:creationId xmlns:a16="http://schemas.microsoft.com/office/drawing/2014/main" id="{26605416-2A0F-1246-1E3A-90DE0FF7022D}"/>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State</a:t>
              </a:r>
            </a:p>
          </p:txBody>
        </p:sp>
        <p:sp>
          <p:nvSpPr>
            <p:cNvPr id="18" name="TextBox 17">
              <a:extLst>
                <a:ext uri="{FF2B5EF4-FFF2-40B4-BE49-F238E27FC236}">
                  <a16:creationId xmlns:a16="http://schemas.microsoft.com/office/drawing/2014/main" id="{2EAC4A69-DCFF-410C-7ADA-631B367E89A6}"/>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How the world evolves</a:t>
              </a:r>
            </a:p>
          </p:txBody>
        </p:sp>
        <p:sp>
          <p:nvSpPr>
            <p:cNvPr id="19" name="TextBox 18">
              <a:extLst>
                <a:ext uri="{FF2B5EF4-FFF2-40B4-BE49-F238E27FC236}">
                  <a16:creationId xmlns:a16="http://schemas.microsoft.com/office/drawing/2014/main" id="{6F9563C5-31BD-12EB-6DFD-54002EF3F350}"/>
                </a:ext>
              </a:extLst>
            </p:cNvPr>
            <p:cNvSpPr txBox="1"/>
            <p:nvPr/>
          </p:nvSpPr>
          <p:spPr>
            <a:xfrm>
              <a:off x="3364011"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What my actions do</a:t>
              </a:r>
            </a:p>
          </p:txBody>
        </p:sp>
        <p:sp>
          <p:nvSpPr>
            <p:cNvPr id="20" name="TextBox 19">
              <a:extLst>
                <a:ext uri="{FF2B5EF4-FFF2-40B4-BE49-F238E27FC236}">
                  <a16:creationId xmlns:a16="http://schemas.microsoft.com/office/drawing/2014/main" id="{11CABBCD-4C1E-92B0-752B-E2507A0E183D}"/>
                </a:ext>
              </a:extLst>
            </p:cNvPr>
            <p:cNvSpPr txBox="1"/>
            <p:nvPr/>
          </p:nvSpPr>
          <p:spPr>
            <a:xfrm>
              <a:off x="3867411" y="3990728"/>
              <a:ext cx="710922" cy="303089"/>
            </a:xfrm>
            <a:prstGeom prst="roundRect">
              <a:avLst>
                <a:gd name="adj" fmla="val 50000"/>
              </a:avLst>
            </a:prstGeom>
            <a:solidFill>
              <a:schemeClr val="accent3">
                <a:lumMod val="40000"/>
                <a:lumOff val="60000"/>
              </a:schemeClr>
            </a:solidFill>
            <a:ln w="19050">
              <a:solidFill>
                <a:schemeClr val="tx1"/>
              </a:solidFill>
            </a:ln>
          </p:spPr>
          <p:txBody>
            <a:bodyPr wrap="none" tIns="0" bIns="0" rtlCol="0" anchor="t">
              <a:spAutoFit/>
            </a:bodyPr>
            <a:lstStyle/>
            <a:p>
              <a:pPr algn="ctr"/>
              <a:r>
                <a:rPr lang="en-GB" sz="1399" dirty="0"/>
                <a:t>Utility</a:t>
              </a:r>
            </a:p>
          </p:txBody>
        </p:sp>
        <p:cxnSp>
          <p:nvCxnSpPr>
            <p:cNvPr id="21" name="Straight Arrow Connector 20">
              <a:extLst>
                <a:ext uri="{FF2B5EF4-FFF2-40B4-BE49-F238E27FC236}">
                  <a16:creationId xmlns:a16="http://schemas.microsoft.com/office/drawing/2014/main" id="{4D9221B5-85D2-FAC9-B7DB-8E7A145DB5BF}"/>
                </a:ext>
              </a:extLst>
            </p:cNvPr>
            <p:cNvCxnSpPr>
              <a:cxnSpLocks/>
              <a:stCxn id="11" idx="2"/>
              <a:endCxn id="13"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440975-B3B6-C28F-5954-F0096231591E}"/>
                </a:ext>
              </a:extLst>
            </p:cNvPr>
            <p:cNvCxnSpPr>
              <a:cxnSpLocks/>
              <a:stCxn id="13" idx="2"/>
              <a:endCxn id="14"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553D81-04AF-FDD3-F09F-A5DEC6820080}"/>
                </a:ext>
              </a:extLst>
            </p:cNvPr>
            <p:cNvCxnSpPr>
              <a:cxnSpLocks/>
              <a:stCxn id="14" idx="2"/>
              <a:endCxn id="15"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F09ED2-4569-2762-2D83-03D0D0E00D8D}"/>
                </a:ext>
              </a:extLst>
            </p:cNvPr>
            <p:cNvCxnSpPr>
              <a:cxnSpLocks/>
              <a:stCxn id="15" idx="2"/>
              <a:endCxn id="16"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28B62B-75AB-1432-0AC9-07AB8EB7144F}"/>
                </a:ext>
              </a:extLst>
            </p:cNvPr>
            <p:cNvCxnSpPr>
              <a:cxnSpLocks/>
              <a:stCxn id="16" idx="2"/>
              <a:endCxn id="12"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850818-E612-E782-8E0E-3AF5EFBC892D}"/>
                </a:ext>
              </a:extLst>
            </p:cNvPr>
            <p:cNvCxnSpPr>
              <a:cxnSpLocks/>
              <a:stCxn id="17" idx="3"/>
              <a:endCxn id="13"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DF6ADF-86A3-D56A-604E-17C9D2F1AE11}"/>
                </a:ext>
              </a:extLst>
            </p:cNvPr>
            <p:cNvCxnSpPr>
              <a:cxnSpLocks/>
              <a:stCxn id="18" idx="3"/>
              <a:endCxn id="13"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F11644-46F3-13A6-F0C8-71FE0A447130}"/>
                </a:ext>
              </a:extLst>
            </p:cNvPr>
            <p:cNvCxnSpPr>
              <a:cxnSpLocks/>
              <a:stCxn id="18" idx="3"/>
              <a:endCxn id="14"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F63062F-65E6-D1C9-C58C-9004702A734D}"/>
                </a:ext>
              </a:extLst>
            </p:cNvPr>
            <p:cNvCxnSpPr>
              <a:cxnSpLocks/>
              <a:stCxn id="19" idx="3"/>
              <a:endCxn id="13"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ED8ACD-1B0E-ECAB-CB0F-327B3B1DE74F}"/>
                </a:ext>
              </a:extLst>
            </p:cNvPr>
            <p:cNvCxnSpPr>
              <a:cxnSpLocks/>
              <a:stCxn id="19" idx="3"/>
              <a:endCxn id="14"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3DE3EF-3F2B-72CE-5354-E513BF0266D2}"/>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40A6F18-36A7-AC95-8805-7C3127AFFB56}"/>
                </a:ext>
              </a:extLst>
            </p:cNvPr>
            <p:cNvCxnSpPr>
              <a:cxnSpLocks/>
              <a:stCxn id="20"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1B88F6-ED10-4FF8-FC84-322052D91716}"/>
                </a:ext>
              </a:extLst>
            </p:cNvPr>
            <p:cNvCxnSpPr>
              <a:cxnSpLocks/>
              <a:endCxn id="12"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2CA4697F-85D5-C80A-8271-5E38B1680118}"/>
                </a:ext>
              </a:extLst>
            </p:cNvPr>
            <p:cNvCxnSpPr>
              <a:cxnSpLocks/>
              <a:stCxn id="13" idx="0"/>
              <a:endCxn id="17"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4A4-B71A-5E46-8D13-7EC59BBB7E1E}"/>
              </a:ext>
            </a:extLst>
          </p:cNvPr>
          <p:cNvSpPr>
            <a:spLocks noGrp="1"/>
          </p:cNvSpPr>
          <p:nvPr>
            <p:ph type="title"/>
          </p:nvPr>
        </p:nvSpPr>
        <p:spPr/>
        <p:txBody>
          <a:bodyPr/>
          <a:lstStyle/>
          <a:p>
            <a:r>
              <a:rPr lang="en-GB" dirty="0"/>
              <a:t>Passive vs. Active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32BED9-F16A-F742-AABC-03E05B162501}"/>
                  </a:ext>
                </a:extLst>
              </p:cNvPr>
              <p:cNvSpPr>
                <a:spLocks noGrp="1"/>
              </p:cNvSpPr>
              <p:nvPr>
                <p:ph idx="1"/>
              </p:nvPr>
            </p:nvSpPr>
            <p:spPr/>
            <p:txBody>
              <a:bodyPr/>
              <a:lstStyle/>
              <a:p>
                <a:r>
                  <a:rPr lang="en-GB" dirty="0">
                    <a:solidFill>
                      <a:schemeClr val="accent1"/>
                    </a:solidFill>
                  </a:rPr>
                  <a:t>Passive</a:t>
                </a:r>
                <a:r>
                  <a:rPr lang="en-GB" dirty="0"/>
                  <a:t> learning</a:t>
                </a:r>
              </a:p>
              <a:p>
                <a:pPr lvl="1"/>
                <a:r>
                  <a:rPr lang="en-GB" dirty="0"/>
                  <a:t>Agent acts based on a fixed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and tries to learn how good the policy is by observing the world go by</a:t>
                </a:r>
              </a:p>
              <a:p>
                <a:pPr lvl="1"/>
                <a:r>
                  <a:rPr lang="en-GB" dirty="0"/>
                  <a:t>Analogous to policy iteration (without the optimisation part)</a:t>
                </a:r>
              </a:p>
              <a:p>
                <a:r>
                  <a:rPr lang="en-GB" dirty="0">
                    <a:solidFill>
                      <a:schemeClr val="accent1"/>
                    </a:solidFill>
                  </a:rPr>
                  <a:t>Active</a:t>
                </a:r>
                <a:r>
                  <a:rPr lang="en-GB" dirty="0"/>
                  <a:t> learning</a:t>
                </a:r>
              </a:p>
              <a:p>
                <a:pPr lvl="1"/>
                <a:r>
                  <a:rPr lang="en-GB" dirty="0"/>
                  <a:t>Agent attempts to find an optimal (or at least good) policy by exploring different actions in the world</a:t>
                </a:r>
              </a:p>
              <a:p>
                <a:pPr lvl="1"/>
                <a:r>
                  <a:rPr lang="en-GB" dirty="0"/>
                  <a:t>Analogous to solving the underlying MDP</a:t>
                </a:r>
              </a:p>
              <a:p>
                <a:pPr lvl="1"/>
                <a:endParaRPr lang="en-GB" dirty="0"/>
              </a:p>
            </p:txBody>
          </p:sp>
        </mc:Choice>
        <mc:Fallback xmlns="">
          <p:sp>
            <p:nvSpPr>
              <p:cNvPr id="3" name="Content Placeholder 2">
                <a:extLst>
                  <a:ext uri="{FF2B5EF4-FFF2-40B4-BE49-F238E27FC236}">
                    <a16:creationId xmlns:a16="http://schemas.microsoft.com/office/drawing/2014/main" id="{E732BED9-F16A-F742-AABC-03E05B162501}"/>
                  </a:ext>
                </a:extLst>
              </p:cNvPr>
              <p:cNvSpPr>
                <a:spLocks noGrp="1" noRot="1" noChangeAspect="1" noMove="1" noResize="1" noEditPoints="1" noAdjustHandles="1" noChangeArrowheads="1" noChangeShapeType="1" noTextEdit="1"/>
              </p:cNvSpPr>
              <p:nvPr>
                <p:ph idx="1"/>
              </p:nvPr>
            </p:nvSpPr>
            <p:spPr>
              <a:blipFill>
                <a:blip r:embed="rId2"/>
                <a:stretch>
                  <a:fillRect l="-1955" t="-2486" r="-1203"/>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F2DCEF2F-8EB7-2E46-8181-A38E59A1BA2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B8E40D06-4C4E-CEE8-9609-3FFB8AC12FA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584C3F9-9122-0448-841A-4ED6B3758EBE}"/>
              </a:ext>
            </a:extLst>
          </p:cNvPr>
          <p:cNvSpPr>
            <a:spLocks noGrp="1"/>
          </p:cNvSpPr>
          <p:nvPr>
            <p:ph type="sldNum" sz="quarter" idx="4"/>
          </p:nvPr>
        </p:nvSpPr>
        <p:spPr/>
        <p:txBody>
          <a:bodyPr/>
          <a:lstStyle/>
          <a:p>
            <a:fld id="{67C9959E-8E6B-B04C-9955-EA096F41CA7A}" type="slidenum">
              <a:rPr lang="en-GB" smtClean="0"/>
              <a:t>50</a:t>
            </a:fld>
            <a:endParaRPr lang="en-GB"/>
          </a:p>
        </p:txBody>
      </p:sp>
    </p:spTree>
    <p:extLst>
      <p:ext uri="{BB962C8B-B14F-4D97-AF65-F5344CB8AC3E}">
        <p14:creationId xmlns:p14="http://schemas.microsoft.com/office/powerpoint/2010/main" val="134741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A21-715C-B74C-B140-C33F2F2E2F91}"/>
              </a:ext>
            </a:extLst>
          </p:cNvPr>
          <p:cNvSpPr>
            <a:spLocks noGrp="1"/>
          </p:cNvSpPr>
          <p:nvPr>
            <p:ph type="title"/>
          </p:nvPr>
        </p:nvSpPr>
        <p:spPr/>
        <p:txBody>
          <a:bodyPr/>
          <a:lstStyle/>
          <a:p>
            <a:r>
              <a:rPr lang="en-GB" dirty="0"/>
              <a:t>Model-based vs. Model-free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4BC6E8-CC11-8E46-AB0A-C09C9AE5B1F3}"/>
                  </a:ext>
                </a:extLst>
              </p:cNvPr>
              <p:cNvSpPr>
                <a:spLocks noGrp="1"/>
              </p:cNvSpPr>
              <p:nvPr>
                <p:ph idx="1"/>
              </p:nvPr>
            </p:nvSpPr>
            <p:spPr/>
            <p:txBody>
              <a:bodyPr/>
              <a:lstStyle/>
              <a:p>
                <a:r>
                  <a:rPr lang="en-GB" dirty="0">
                    <a:solidFill>
                      <a:schemeClr val="accent1"/>
                    </a:solidFill>
                  </a:rPr>
                  <a:t>Model-based</a:t>
                </a:r>
                <a:r>
                  <a:rPr lang="en-GB" dirty="0"/>
                  <a:t> approach to RL</a:t>
                </a:r>
              </a:p>
              <a:p>
                <a:pPr lvl="1"/>
                <a:r>
                  <a:rPr lang="en-GB" dirty="0"/>
                  <a:t>Learn the MDP model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e>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𝑅</m:t>
                    </m:r>
                  </m:oMath>
                </a14:m>
                <a:r>
                  <a:rPr lang="en-GB" dirty="0"/>
                  <a:t>), or an approximation of it</a:t>
                </a:r>
              </a:p>
              <a:p>
                <a:pPr lvl="1"/>
                <a:r>
                  <a:rPr lang="en-GB" dirty="0"/>
                  <a:t>Use it to find the optimal policy</a:t>
                </a:r>
              </a:p>
              <a:p>
                <a:r>
                  <a:rPr lang="en-GB" dirty="0">
                    <a:solidFill>
                      <a:schemeClr val="accent1"/>
                    </a:solidFill>
                  </a:rPr>
                  <a:t>Model-free</a:t>
                </a:r>
                <a:r>
                  <a:rPr lang="en-GB" dirty="0"/>
                  <a:t> approach to RL</a:t>
                </a:r>
              </a:p>
              <a:p>
                <a:pPr lvl="1"/>
                <a:r>
                  <a:rPr lang="en-GB" dirty="0"/>
                  <a:t>Derive the optimal policy without explicitly learning the model</a:t>
                </a:r>
              </a:p>
            </p:txBody>
          </p:sp>
        </mc:Choice>
        <mc:Fallback xmlns="">
          <p:sp>
            <p:nvSpPr>
              <p:cNvPr id="3" name="Content Placeholder 2">
                <a:extLst>
                  <a:ext uri="{FF2B5EF4-FFF2-40B4-BE49-F238E27FC236}">
                    <a16:creationId xmlns:a16="http://schemas.microsoft.com/office/drawing/2014/main" id="{294BC6E8-CC11-8E46-AB0A-C09C9AE5B1F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EB1E3D9-BBEC-8C47-8B5B-7AFBC56A3C1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19EB3AC-AABF-C073-737E-B4A917E664B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A536FD6-50BE-674E-BA58-A72F0AA15816}"/>
              </a:ext>
            </a:extLst>
          </p:cNvPr>
          <p:cNvSpPr>
            <a:spLocks noGrp="1"/>
          </p:cNvSpPr>
          <p:nvPr>
            <p:ph type="sldNum" sz="quarter" idx="4"/>
          </p:nvPr>
        </p:nvSpPr>
        <p:spPr/>
        <p:txBody>
          <a:bodyPr/>
          <a:lstStyle/>
          <a:p>
            <a:fld id="{67C9959E-8E6B-B04C-9955-EA096F41CA7A}" type="slidenum">
              <a:rPr lang="en-GB" smtClean="0"/>
              <a:t>51</a:t>
            </a:fld>
            <a:endParaRPr lang="en-GB"/>
          </a:p>
        </p:txBody>
      </p:sp>
    </p:spTree>
    <p:extLst>
      <p:ext uri="{BB962C8B-B14F-4D97-AF65-F5344CB8AC3E}">
        <p14:creationId xmlns:p14="http://schemas.microsoft.com/office/powerpoint/2010/main" val="264536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Suppose the agent is given a policy</a:t>
                </a:r>
              </a:p>
              <a:p>
                <a:r>
                  <a:rPr lang="en-GB" dirty="0"/>
                  <a:t>Wants to determine how good it is</a:t>
                </a:r>
              </a:p>
              <a:p>
                <a:pPr lvl="1"/>
                <a:endParaRPr lang="en-GB" dirty="0"/>
              </a:p>
              <a:p>
                <a:pPr lvl="1"/>
                <a:endParaRPr lang="en-GB" dirty="0"/>
              </a:p>
              <a:p>
                <a:pPr lvl="1"/>
                <a:endParaRPr lang="en-GB" dirty="0"/>
              </a:p>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Need to learn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31" name="Date Placeholder 30">
            <a:extLst>
              <a:ext uri="{FF2B5EF4-FFF2-40B4-BE49-F238E27FC236}">
                <a16:creationId xmlns:a16="http://schemas.microsoft.com/office/drawing/2014/main" id="{D006E973-B7BE-0041-BCE4-18EE76CE1B30}"/>
              </a:ext>
            </a:extLst>
          </p:cNvPr>
          <p:cNvSpPr>
            <a:spLocks noGrp="1"/>
          </p:cNvSpPr>
          <p:nvPr>
            <p:ph type="dt" sz="half" idx="2"/>
          </p:nvPr>
        </p:nvSpPr>
        <p:spPr/>
        <p:txBody>
          <a:bodyPr/>
          <a:lstStyle/>
          <a:p>
            <a:r>
              <a:rPr lang="de-DE"/>
              <a:t>Decision Foundations</a:t>
            </a:r>
            <a:endParaRPr lang="de-DE" dirty="0"/>
          </a:p>
        </p:txBody>
      </p:sp>
      <p:sp>
        <p:nvSpPr>
          <p:cNvPr id="32" name="Footer Placeholder 31">
            <a:extLst>
              <a:ext uri="{FF2B5EF4-FFF2-40B4-BE49-F238E27FC236}">
                <a16:creationId xmlns:a16="http://schemas.microsoft.com/office/drawing/2014/main" id="{F444E117-8574-9CF7-6A91-03EF029ED30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4"/>
          </p:nvPr>
        </p:nvSpPr>
        <p:spPr/>
        <p:txBody>
          <a:bodyPr/>
          <a:lstStyle/>
          <a:p>
            <a:fld id="{67C9959E-8E6B-B04C-9955-EA096F41CA7A}" type="slidenum">
              <a:rPr lang="en-GB" smtClean="0"/>
              <a:t>52</a:t>
            </a:fld>
            <a:endParaRPr lang="en-GB"/>
          </a:p>
        </p:txBody>
      </p:sp>
      <p:grpSp>
        <p:nvGrpSpPr>
          <p:cNvPr id="34" name="Group 33">
            <a:extLst>
              <a:ext uri="{FF2B5EF4-FFF2-40B4-BE49-F238E27FC236}">
                <a16:creationId xmlns:a16="http://schemas.microsoft.com/office/drawing/2014/main" id="{4974BBFC-6C1D-01A3-470C-460FAEE93DFE}"/>
              </a:ext>
            </a:extLst>
          </p:cNvPr>
          <p:cNvGrpSpPr/>
          <p:nvPr/>
        </p:nvGrpSpPr>
        <p:grpSpPr>
          <a:xfrm>
            <a:off x="1672338" y="3720842"/>
            <a:ext cx="2806408" cy="2185072"/>
            <a:chOff x="2066038" y="4165280"/>
            <a:chExt cx="2806408" cy="2185072"/>
          </a:xfrm>
        </p:grpSpPr>
        <p:grpSp>
          <p:nvGrpSpPr>
            <p:cNvPr id="5" name="Group 3">
              <a:extLst>
                <a:ext uri="{FF2B5EF4-FFF2-40B4-BE49-F238E27FC236}">
                  <a16:creationId xmlns:a16="http://schemas.microsoft.com/office/drawing/2014/main" id="{5C81FA36-80C9-B849-870C-ECADDFF67B2D}"/>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7A0D0727-B1E5-2340-B760-0F4597DEB30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5A24E771-54CA-6D41-9157-1CC7BFC1619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6D1A1D1E-CEAA-8D4B-8ACF-69970041DEC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1BE118B6-DB5C-A249-9082-20AF9D7FB31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550F101B-0835-5C41-B91E-A7F8A94504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562B1C6-0721-BC42-AA8F-263F19AB47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393E718E-222B-C54F-847C-39BF9EC79DE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13" name="Rectangle 12">
              <a:extLst>
                <a:ext uri="{FF2B5EF4-FFF2-40B4-BE49-F238E27FC236}">
                  <a16:creationId xmlns:a16="http://schemas.microsoft.com/office/drawing/2014/main" id="{71E4AA66-AB84-5743-BCFE-5FEF0137C629}"/>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a:t>
              </a:r>
              <a:endParaRPr lang="en-US" sz="1400" i="1" dirty="0">
                <a:solidFill>
                  <a:schemeClr val="accent6"/>
                </a:solidFill>
              </a:endParaRPr>
            </a:p>
          </p:txBody>
        </p:sp>
        <p:sp>
          <p:nvSpPr>
            <p:cNvPr id="14" name="Text Box 18">
              <a:extLst>
                <a:ext uri="{FF2B5EF4-FFF2-40B4-BE49-F238E27FC236}">
                  <a16:creationId xmlns:a16="http://schemas.microsoft.com/office/drawing/2014/main" id="{49FB0590-F86A-7243-A5C0-03613E16100D}"/>
                </a:ext>
              </a:extLst>
            </p:cNvPr>
            <p:cNvSpPr txBox="1">
              <a:spLocks noChangeArrowheads="1"/>
            </p:cNvSpPr>
            <p:nvPr/>
          </p:nvSpPr>
          <p:spPr bwMode="auto">
            <a:xfrm>
              <a:off x="2066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309CE59B-97C1-6E47-8395-4D7B7729B4ED}"/>
                </a:ext>
              </a:extLst>
            </p:cNvPr>
            <p:cNvSpPr txBox="1">
              <a:spLocks noChangeArrowheads="1"/>
            </p:cNvSpPr>
            <p:nvPr/>
          </p:nvSpPr>
          <p:spPr bwMode="auto">
            <a:xfrm>
              <a:off x="2066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16" name="Text Box 20">
              <a:extLst>
                <a:ext uri="{FF2B5EF4-FFF2-40B4-BE49-F238E27FC236}">
                  <a16:creationId xmlns:a16="http://schemas.microsoft.com/office/drawing/2014/main" id="{47E489F4-15A7-584B-9E77-661684CDD4EE}"/>
                </a:ext>
              </a:extLst>
            </p:cNvPr>
            <p:cNvSpPr txBox="1">
              <a:spLocks noChangeArrowheads="1"/>
            </p:cNvSpPr>
            <p:nvPr/>
          </p:nvSpPr>
          <p:spPr bwMode="auto">
            <a:xfrm>
              <a:off x="2066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E908FD93-69B4-9048-8AA7-D1CC529DA02C}"/>
                </a:ext>
              </a:extLst>
            </p:cNvPr>
            <p:cNvSpPr txBox="1">
              <a:spLocks noChangeArrowheads="1"/>
            </p:cNvSpPr>
            <p:nvPr/>
          </p:nvSpPr>
          <p:spPr bwMode="auto">
            <a:xfrm>
              <a:off x="4428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8" name="Text Box 22">
              <a:extLst>
                <a:ext uri="{FF2B5EF4-FFF2-40B4-BE49-F238E27FC236}">
                  <a16:creationId xmlns:a16="http://schemas.microsoft.com/office/drawing/2014/main" id="{B351EA25-5A45-9543-9545-ED044277E869}"/>
                </a:ext>
              </a:extLst>
            </p:cNvPr>
            <p:cNvSpPr txBox="1">
              <a:spLocks noChangeArrowheads="1"/>
            </p:cNvSpPr>
            <p:nvPr/>
          </p:nvSpPr>
          <p:spPr bwMode="auto">
            <a:xfrm>
              <a:off x="3818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6D99D3F8-7714-0A4A-BB28-2C39B6A52B81}"/>
                </a:ext>
              </a:extLst>
            </p:cNvPr>
            <p:cNvSpPr txBox="1">
              <a:spLocks noChangeArrowheads="1"/>
            </p:cNvSpPr>
            <p:nvPr/>
          </p:nvSpPr>
          <p:spPr bwMode="auto">
            <a:xfrm>
              <a:off x="3209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F9D422AF-94AA-6341-ABC5-2817A06F5D04}"/>
                </a:ext>
              </a:extLst>
            </p:cNvPr>
            <p:cNvSpPr txBox="1">
              <a:spLocks noChangeArrowheads="1"/>
            </p:cNvSpPr>
            <p:nvPr/>
          </p:nvSpPr>
          <p:spPr bwMode="auto">
            <a:xfrm>
              <a:off x="2599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0111D549-2309-9849-A728-44DC76DB5F50}"/>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22" name="Line 22">
              <a:extLst>
                <a:ext uri="{FF2B5EF4-FFF2-40B4-BE49-F238E27FC236}">
                  <a16:creationId xmlns:a16="http://schemas.microsoft.com/office/drawing/2014/main" id="{36DB5E8D-696F-5B42-9BCB-48E62EE6CB23}"/>
                </a:ext>
              </a:extLst>
            </p:cNvPr>
            <p:cNvSpPr>
              <a:spLocks noChangeShapeType="1"/>
            </p:cNvSpPr>
            <p:nvPr/>
          </p:nvSpPr>
          <p:spPr bwMode="auto">
            <a:xfrm>
              <a:off x="2552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3" name="Line 23">
              <a:extLst>
                <a:ext uri="{FF2B5EF4-FFF2-40B4-BE49-F238E27FC236}">
                  <a16:creationId xmlns:a16="http://schemas.microsoft.com/office/drawing/2014/main" id="{5A9C40B3-0441-6445-9856-437F552C3006}"/>
                </a:ext>
              </a:extLst>
            </p:cNvPr>
            <p:cNvSpPr>
              <a:spLocks noChangeShapeType="1"/>
            </p:cNvSpPr>
            <p:nvPr/>
          </p:nvSpPr>
          <p:spPr bwMode="auto">
            <a:xfrm>
              <a:off x="3162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4" name="Line 24">
              <a:extLst>
                <a:ext uri="{FF2B5EF4-FFF2-40B4-BE49-F238E27FC236}">
                  <a16:creationId xmlns:a16="http://schemas.microsoft.com/office/drawing/2014/main" id="{F187F198-0B07-494D-B1F2-586BC14F3547}"/>
                </a:ext>
              </a:extLst>
            </p:cNvPr>
            <p:cNvSpPr>
              <a:spLocks noChangeShapeType="1"/>
            </p:cNvSpPr>
            <p:nvPr/>
          </p:nvSpPr>
          <p:spPr bwMode="auto">
            <a:xfrm>
              <a:off x="3771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5" name="Line 25">
              <a:extLst>
                <a:ext uri="{FF2B5EF4-FFF2-40B4-BE49-F238E27FC236}">
                  <a16:creationId xmlns:a16="http://schemas.microsoft.com/office/drawing/2014/main" id="{09301870-5FE9-F842-B9E0-3DDA66BCFAAD}"/>
                </a:ext>
              </a:extLst>
            </p:cNvPr>
            <p:cNvSpPr>
              <a:spLocks noChangeShapeType="1"/>
            </p:cNvSpPr>
            <p:nvPr/>
          </p:nvSpPr>
          <p:spPr bwMode="auto">
            <a:xfrm rot="10800000">
              <a:off x="4305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 name="Line 26">
              <a:extLst>
                <a:ext uri="{FF2B5EF4-FFF2-40B4-BE49-F238E27FC236}">
                  <a16:creationId xmlns:a16="http://schemas.microsoft.com/office/drawing/2014/main" id="{30A561F6-E33F-ED49-B261-74C3CDD46630}"/>
                </a:ext>
              </a:extLst>
            </p:cNvPr>
            <p:cNvSpPr>
              <a:spLocks noChangeShapeType="1"/>
            </p:cNvSpPr>
            <p:nvPr/>
          </p:nvSpPr>
          <p:spPr bwMode="auto">
            <a:xfrm rot="16200000">
              <a:off x="2514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7" name="Line 27">
              <a:extLst>
                <a:ext uri="{FF2B5EF4-FFF2-40B4-BE49-F238E27FC236}">
                  <a16:creationId xmlns:a16="http://schemas.microsoft.com/office/drawing/2014/main" id="{61D70F69-5617-6B40-B707-16EBA390A52F}"/>
                </a:ext>
              </a:extLst>
            </p:cNvPr>
            <p:cNvSpPr>
              <a:spLocks noChangeShapeType="1"/>
            </p:cNvSpPr>
            <p:nvPr/>
          </p:nvSpPr>
          <p:spPr bwMode="auto">
            <a:xfrm rot="16200000">
              <a:off x="3733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8" name="Line 28">
              <a:extLst>
                <a:ext uri="{FF2B5EF4-FFF2-40B4-BE49-F238E27FC236}">
                  <a16:creationId xmlns:a16="http://schemas.microsoft.com/office/drawing/2014/main" id="{F1CF885A-0503-0844-AAA5-B90B5B927FF5}"/>
                </a:ext>
              </a:extLst>
            </p:cNvPr>
            <p:cNvSpPr>
              <a:spLocks noChangeShapeType="1"/>
            </p:cNvSpPr>
            <p:nvPr/>
          </p:nvSpPr>
          <p:spPr bwMode="auto">
            <a:xfrm rot="16200000">
              <a:off x="2514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9" name="Line 29">
              <a:extLst>
                <a:ext uri="{FF2B5EF4-FFF2-40B4-BE49-F238E27FC236}">
                  <a16:creationId xmlns:a16="http://schemas.microsoft.com/office/drawing/2014/main" id="{C0D3C64B-FBD4-0F47-80DE-416542D9EC9A}"/>
                </a:ext>
              </a:extLst>
            </p:cNvPr>
            <p:cNvSpPr>
              <a:spLocks noChangeShapeType="1"/>
            </p:cNvSpPr>
            <p:nvPr/>
          </p:nvSpPr>
          <p:spPr bwMode="auto">
            <a:xfrm rot="10800000">
              <a:off x="3695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0" name="Line 30">
              <a:extLst>
                <a:ext uri="{FF2B5EF4-FFF2-40B4-BE49-F238E27FC236}">
                  <a16:creationId xmlns:a16="http://schemas.microsoft.com/office/drawing/2014/main" id="{1C3DFCF8-B849-3A45-88DA-CF588D2CA260}"/>
                </a:ext>
              </a:extLst>
            </p:cNvPr>
            <p:cNvSpPr>
              <a:spLocks noChangeShapeType="1"/>
            </p:cNvSpPr>
            <p:nvPr/>
          </p:nvSpPr>
          <p:spPr bwMode="auto">
            <a:xfrm rot="10800000">
              <a:off x="3086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nvGrpSpPr>
          <p:cNvPr id="33" name="Group 32">
            <a:extLst>
              <a:ext uri="{FF2B5EF4-FFF2-40B4-BE49-F238E27FC236}">
                <a16:creationId xmlns:a16="http://schemas.microsoft.com/office/drawing/2014/main" id="{14878850-7CBE-554F-4EEE-4D5B6F376262}"/>
              </a:ext>
            </a:extLst>
          </p:cNvPr>
          <p:cNvGrpSpPr/>
          <p:nvPr/>
        </p:nvGrpSpPr>
        <p:grpSpPr>
          <a:xfrm>
            <a:off x="7622065" y="3746578"/>
            <a:ext cx="2806408" cy="2185072"/>
            <a:chOff x="6470943" y="4165280"/>
            <a:chExt cx="2806408" cy="2185072"/>
          </a:xfrm>
        </p:grpSpPr>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6838950" y="4165283"/>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6470943"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6470943"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6470943"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88331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82235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76139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70043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68498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74594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86786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80690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68498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68498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74594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80690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80690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grpSp>
    </p:spTree>
    <p:extLst>
      <p:ext uri="{BB962C8B-B14F-4D97-AF65-F5344CB8AC3E}">
        <p14:creationId xmlns:p14="http://schemas.microsoft.com/office/powerpoint/2010/main" val="3674451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p:txBody>
              <a:bodyPr/>
              <a:lstStyle/>
              <a:p>
                <a:r>
                  <a:rPr lang="en-GB" dirty="0"/>
                  <a:t>Given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oMath>
                </a14:m>
                <a:endParaRPr lang="en-GB" dirty="0"/>
              </a:p>
              <a:p>
                <a:r>
                  <a:rPr lang="en-GB" dirty="0"/>
                  <a:t>Not given</a:t>
                </a:r>
              </a:p>
              <a:p>
                <a:pPr lvl="1"/>
                <a:r>
                  <a:rPr lang="en-GB" dirty="0"/>
                  <a:t>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t>
                </a:r>
              </a:p>
              <a:p>
                <a:pPr lvl="1"/>
                <a:r>
                  <a:rPr lang="en-GB" dirty="0"/>
                  <a:t>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Simply follow the policy for many </a:t>
                </a:r>
                <a:r>
                  <a:rPr lang="en-GB" dirty="0">
                    <a:solidFill>
                      <a:schemeClr val="accent1"/>
                    </a:solidFill>
                  </a:rPr>
                  <a:t>epochs</a:t>
                </a:r>
              </a:p>
              <a:p>
                <a:pPr lvl="1"/>
                <a:r>
                  <a:rPr lang="en-GB" dirty="0"/>
                  <a:t>Epochs: training sequences / trials</a:t>
                </a:r>
              </a:p>
              <a:p>
                <a:pPr lvl="1"/>
                <a:endParaRPr lang="en-GB" dirty="0"/>
              </a:p>
              <a:p>
                <a:pPr lvl="1"/>
                <a:endParaRPr lang="en-GB" dirty="0"/>
              </a:p>
              <a:p>
                <a:pPr marL="258503" lvl="1" indent="0">
                  <a:buNone/>
                </a:pPr>
                <a:endParaRPr lang="en-GB" dirty="0"/>
              </a:p>
              <a:p>
                <a:pPr lvl="1"/>
                <a:r>
                  <a:rPr lang="en-GB" dirty="0"/>
                  <a:t>Assumption: restart or reset possible (or no terminal states with the end of an epoch given by the receipt of a reward)</a:t>
                </a:r>
                <a:endParaRPr lang="en-GB" dirty="0">
                  <a:solidFill>
                    <a:schemeClr val="accent1"/>
                  </a:solidFill>
                </a:endParaRPr>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blipFill>
                <a:blip r:embed="rId2"/>
                <a:stretch>
                  <a:fillRect l="-1549" t="-2985" b="-6269"/>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FDFDAB0-E1D9-0F49-9B1E-962BB7AD165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8AC7E049-E78D-0D6B-9F84-A16A6AAC6F5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4"/>
          </p:nvPr>
        </p:nvSpPr>
        <p:spPr/>
        <p:txBody>
          <a:bodyPr/>
          <a:lstStyle/>
          <a:p>
            <a:fld id="{67C9959E-8E6B-B04C-9955-EA096F41CA7A}" type="slidenum">
              <a:rPr lang="en-GB" smtClean="0"/>
              <a:t>53</a:t>
            </a:fld>
            <a:endParaRPr lang="en-GB"/>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061EF7-02CB-D94A-9A19-412D19F77228}"/>
                  </a:ext>
                </a:extLst>
              </p:cNvPr>
              <p:cNvSpPr/>
              <p:nvPr/>
            </p:nvSpPr>
            <p:spPr>
              <a:xfrm>
                <a:off x="2207459" y="4373068"/>
                <a:ext cx="7527088" cy="1015663"/>
              </a:xfrm>
              <a:prstGeom prst="rect">
                <a:avLst/>
              </a:prstGeom>
            </p:spPr>
            <p:txBody>
              <a:bodyPr wrap="square">
                <a:spAutoFit/>
              </a:bodyPr>
              <a:lstStyle/>
              <a:p>
                <a:pPr marL="14288" lvl="1"/>
                <a14:m>
                  <m:oMathPara xmlns:m="http://schemas.openxmlformats.org/officeDocument/2006/math">
                    <m:oMathParaPr>
                      <m:jc m:val="left"/>
                    </m:oMathParaPr>
                    <m:oMath xmlns:m="http://schemas.openxmlformats.org/officeDocument/2006/math">
                      <m:d>
                        <m:dPr>
                          <m:ctrlPr>
                            <a:rPr lang="en-GB" sz="2000" i="1" dirty="0" smtClean="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m:t>
                          </m:r>
                          <m:r>
                            <a:rPr lang="de-DE" sz="2000" b="0" i="1" dirty="0" smtClean="0">
                              <a:latin typeface="Cambria Math" panose="02040503050406030204" pitchFamily="18" charset="0"/>
                              <a:ea typeface="Cambria Math" panose="02040503050406030204" pitchFamily="18" charset="0"/>
                            </a:rPr>
                            <m:t>,3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b="0" i="1" dirty="0" smtClean="0">
                              <a:latin typeface="Cambria Math" panose="02040503050406030204" pitchFamily="18" charset="0"/>
                              <a:ea typeface="Cambria Math" panose="02040503050406030204" pitchFamily="18" charset="0"/>
                            </a:rPr>
                            <m:t>4,</m:t>
                          </m:r>
                          <m:r>
                            <a:rPr lang="de-DE" sz="2000" i="1" dirty="0">
                              <a:latin typeface="Cambria Math" panose="02040503050406030204" pitchFamily="18" charset="0"/>
                              <a:ea typeface="Cambria Math" panose="02040503050406030204" pitchFamily="18" charset="0"/>
                            </a:rPr>
                            <m:t>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4,2</m:t>
                          </m:r>
                        </m:e>
                      </m:d>
                      <m:r>
                        <a:rPr lang="de-DE" sz="2000" i="1" dirty="0">
                          <a:solidFill>
                            <a:srgbClr val="FFC000"/>
                          </a:solidFill>
                          <a:latin typeface="Cambria Math" panose="02040503050406030204" pitchFamily="18" charset="0"/>
                          <a:ea typeface="Cambria Math" panose="02040503050406030204" pitchFamily="18" charset="0"/>
                        </a:rPr>
                        <m:t>−1</m:t>
                      </m:r>
                    </m:oMath>
                  </m:oMathPara>
                </a14:m>
                <a:endParaRPr lang="en-GB" sz="2000" dirty="0"/>
              </a:p>
            </p:txBody>
          </p:sp>
        </mc:Choice>
        <mc:Fallback xmlns="">
          <p:sp>
            <p:nvSpPr>
              <p:cNvPr id="32" name="Rectangle 31">
                <a:extLst>
                  <a:ext uri="{FF2B5EF4-FFF2-40B4-BE49-F238E27FC236}">
                    <a16:creationId xmlns:a16="http://schemas.microsoft.com/office/drawing/2014/main" id="{4E061EF7-02CB-D94A-9A19-412D19F77228}"/>
                  </a:ext>
                </a:extLst>
              </p:cNvPr>
              <p:cNvSpPr>
                <a:spLocks noRot="1" noChangeAspect="1" noMove="1" noResize="1" noEditPoints="1" noAdjustHandles="1" noChangeArrowheads="1" noChangeShapeType="1" noTextEdit="1"/>
              </p:cNvSpPr>
              <p:nvPr/>
            </p:nvSpPr>
            <p:spPr>
              <a:xfrm>
                <a:off x="2207459" y="4373068"/>
                <a:ext cx="7527088" cy="1015663"/>
              </a:xfrm>
              <a:prstGeom prst="rect">
                <a:avLst/>
              </a:prstGeom>
              <a:blipFill>
                <a:blip r:embed="rId3"/>
                <a:stretch>
                  <a:fillRect/>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1A43BE20-4E10-569E-C3F2-E3D9C359613F}"/>
              </a:ext>
            </a:extLst>
          </p:cNvPr>
          <p:cNvGrpSpPr/>
          <p:nvPr/>
        </p:nvGrpSpPr>
        <p:grpSpPr>
          <a:xfrm>
            <a:off x="9025267" y="1662552"/>
            <a:ext cx="2806408" cy="2185072"/>
            <a:chOff x="6470943" y="4165280"/>
            <a:chExt cx="2806408" cy="2185072"/>
          </a:xfrm>
        </p:grpSpPr>
        <p:grpSp>
          <p:nvGrpSpPr>
            <p:cNvPr id="8" name="Group 3">
              <a:extLst>
                <a:ext uri="{FF2B5EF4-FFF2-40B4-BE49-F238E27FC236}">
                  <a16:creationId xmlns:a16="http://schemas.microsoft.com/office/drawing/2014/main" id="{1F9027E3-C5CF-DAA4-C30C-3AC02622623A}"/>
                </a:ext>
              </a:extLst>
            </p:cNvPr>
            <p:cNvGrpSpPr>
              <a:grpSpLocks/>
            </p:cNvGrpSpPr>
            <p:nvPr/>
          </p:nvGrpSpPr>
          <p:grpSpPr bwMode="auto">
            <a:xfrm>
              <a:off x="6838950" y="4165283"/>
              <a:ext cx="2438400" cy="1828800"/>
              <a:chOff x="960" y="1152"/>
              <a:chExt cx="1536" cy="1152"/>
            </a:xfrm>
          </p:grpSpPr>
          <p:sp>
            <p:nvSpPr>
              <p:cNvPr id="37" name="Rectangle 4">
                <a:extLst>
                  <a:ext uri="{FF2B5EF4-FFF2-40B4-BE49-F238E27FC236}">
                    <a16:creationId xmlns:a16="http://schemas.microsoft.com/office/drawing/2014/main" id="{A62DD5E3-2368-1CCA-42D7-4A5077429A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 name="Line 5">
                <a:extLst>
                  <a:ext uri="{FF2B5EF4-FFF2-40B4-BE49-F238E27FC236}">
                    <a16:creationId xmlns:a16="http://schemas.microsoft.com/office/drawing/2014/main" id="{B000D969-4CD4-5762-E0E3-7B7A8192F0C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6">
                <a:extLst>
                  <a:ext uri="{FF2B5EF4-FFF2-40B4-BE49-F238E27FC236}">
                    <a16:creationId xmlns:a16="http://schemas.microsoft.com/office/drawing/2014/main" id="{E0134512-9C46-21F2-91C3-F63D5F85EAC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7">
                <a:extLst>
                  <a:ext uri="{FF2B5EF4-FFF2-40B4-BE49-F238E27FC236}">
                    <a16:creationId xmlns:a16="http://schemas.microsoft.com/office/drawing/2014/main" id="{2580784B-4FC3-6474-53B8-7A4D275A59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1" name="Line 8">
                <a:extLst>
                  <a:ext uri="{FF2B5EF4-FFF2-40B4-BE49-F238E27FC236}">
                    <a16:creationId xmlns:a16="http://schemas.microsoft.com/office/drawing/2014/main" id="{EF460AED-FC48-E028-A6A2-97A6F32F82F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42" name="Line 9">
                <a:extLst>
                  <a:ext uri="{FF2B5EF4-FFF2-40B4-BE49-F238E27FC236}">
                    <a16:creationId xmlns:a16="http://schemas.microsoft.com/office/drawing/2014/main" id="{967F0085-FE00-F96C-9AB9-6A82DA5A4F2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3" name="Rectangle 10">
                <a:extLst>
                  <a:ext uri="{FF2B5EF4-FFF2-40B4-BE49-F238E27FC236}">
                    <a16:creationId xmlns:a16="http://schemas.microsoft.com/office/drawing/2014/main" id="{5834C25F-67EE-0D7C-854A-B24F9DA2784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9" name="Rectangle 8">
              <a:extLst>
                <a:ext uri="{FF2B5EF4-FFF2-40B4-BE49-F238E27FC236}">
                  <a16:creationId xmlns:a16="http://schemas.microsoft.com/office/drawing/2014/main" id="{48B584FC-6FA1-5193-C5FA-F665C3FFC1B8}"/>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+1</a:t>
              </a:r>
              <a:endParaRPr lang="en-US" sz="1400" i="1" dirty="0">
                <a:solidFill>
                  <a:schemeClr val="accent6"/>
                </a:solidFill>
              </a:endParaRPr>
            </a:p>
          </p:txBody>
        </p:sp>
        <p:sp>
          <p:nvSpPr>
            <p:cNvPr id="10" name="Text Box 18">
              <a:extLst>
                <a:ext uri="{FF2B5EF4-FFF2-40B4-BE49-F238E27FC236}">
                  <a16:creationId xmlns:a16="http://schemas.microsoft.com/office/drawing/2014/main" id="{A5BD0339-AEE7-421D-1F98-4BE11F2BF9BF}"/>
                </a:ext>
              </a:extLst>
            </p:cNvPr>
            <p:cNvSpPr txBox="1">
              <a:spLocks noChangeArrowheads="1"/>
            </p:cNvSpPr>
            <p:nvPr/>
          </p:nvSpPr>
          <p:spPr bwMode="auto">
            <a:xfrm>
              <a:off x="6470943"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 name="Text Box 19">
              <a:extLst>
                <a:ext uri="{FF2B5EF4-FFF2-40B4-BE49-F238E27FC236}">
                  <a16:creationId xmlns:a16="http://schemas.microsoft.com/office/drawing/2014/main" id="{77176E78-F41E-192A-4564-AA867B0F5582}"/>
                </a:ext>
              </a:extLst>
            </p:cNvPr>
            <p:cNvSpPr txBox="1">
              <a:spLocks noChangeArrowheads="1"/>
            </p:cNvSpPr>
            <p:nvPr/>
          </p:nvSpPr>
          <p:spPr bwMode="auto">
            <a:xfrm>
              <a:off x="6470943"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2" name="Text Box 20">
              <a:extLst>
                <a:ext uri="{FF2B5EF4-FFF2-40B4-BE49-F238E27FC236}">
                  <a16:creationId xmlns:a16="http://schemas.microsoft.com/office/drawing/2014/main" id="{D55382B0-46AA-6774-3D9A-CB5D63AB3D22}"/>
                </a:ext>
              </a:extLst>
            </p:cNvPr>
            <p:cNvSpPr txBox="1">
              <a:spLocks noChangeArrowheads="1"/>
            </p:cNvSpPr>
            <p:nvPr/>
          </p:nvSpPr>
          <p:spPr bwMode="auto">
            <a:xfrm>
              <a:off x="6470943"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3" name="Text Box 21">
              <a:extLst>
                <a:ext uri="{FF2B5EF4-FFF2-40B4-BE49-F238E27FC236}">
                  <a16:creationId xmlns:a16="http://schemas.microsoft.com/office/drawing/2014/main" id="{1FA9E0CA-C57E-FD2E-8DD4-CCBF34E68EC5}"/>
                </a:ext>
              </a:extLst>
            </p:cNvPr>
            <p:cNvSpPr txBox="1">
              <a:spLocks noChangeArrowheads="1"/>
            </p:cNvSpPr>
            <p:nvPr/>
          </p:nvSpPr>
          <p:spPr bwMode="auto">
            <a:xfrm>
              <a:off x="88331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4" name="Text Box 22">
              <a:extLst>
                <a:ext uri="{FF2B5EF4-FFF2-40B4-BE49-F238E27FC236}">
                  <a16:creationId xmlns:a16="http://schemas.microsoft.com/office/drawing/2014/main" id="{7F7F24F0-0749-4801-9190-C9F55BA9BE3F}"/>
                </a:ext>
              </a:extLst>
            </p:cNvPr>
            <p:cNvSpPr txBox="1">
              <a:spLocks noChangeArrowheads="1"/>
            </p:cNvSpPr>
            <p:nvPr/>
          </p:nvSpPr>
          <p:spPr bwMode="auto">
            <a:xfrm>
              <a:off x="82235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5" name="Text Box 23">
              <a:extLst>
                <a:ext uri="{FF2B5EF4-FFF2-40B4-BE49-F238E27FC236}">
                  <a16:creationId xmlns:a16="http://schemas.microsoft.com/office/drawing/2014/main" id="{C9347940-629E-7D79-550E-A1AA7DE4D160}"/>
                </a:ext>
              </a:extLst>
            </p:cNvPr>
            <p:cNvSpPr txBox="1">
              <a:spLocks noChangeArrowheads="1"/>
            </p:cNvSpPr>
            <p:nvPr/>
          </p:nvSpPr>
          <p:spPr bwMode="auto">
            <a:xfrm>
              <a:off x="76139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6" name="Text Box 24">
              <a:extLst>
                <a:ext uri="{FF2B5EF4-FFF2-40B4-BE49-F238E27FC236}">
                  <a16:creationId xmlns:a16="http://schemas.microsoft.com/office/drawing/2014/main" id="{CE1FF12E-9C59-6ABB-7C1E-2B65C536F2B4}"/>
                </a:ext>
              </a:extLst>
            </p:cNvPr>
            <p:cNvSpPr txBox="1">
              <a:spLocks noChangeArrowheads="1"/>
            </p:cNvSpPr>
            <p:nvPr/>
          </p:nvSpPr>
          <p:spPr bwMode="auto">
            <a:xfrm>
              <a:off x="7004343"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17" name="Rectangle 16">
              <a:extLst>
                <a:ext uri="{FF2B5EF4-FFF2-40B4-BE49-F238E27FC236}">
                  <a16:creationId xmlns:a16="http://schemas.microsoft.com/office/drawing/2014/main" id="{3753150D-EE03-9EA5-6392-E3DE40C3FC70}"/>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8" name="Line 22">
              <a:extLst>
                <a:ext uri="{FF2B5EF4-FFF2-40B4-BE49-F238E27FC236}">
                  <a16:creationId xmlns:a16="http://schemas.microsoft.com/office/drawing/2014/main" id="{B9D234C3-A017-EC4D-3907-D5C5BD13BD9F}"/>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9" name="Line 23">
              <a:extLst>
                <a:ext uri="{FF2B5EF4-FFF2-40B4-BE49-F238E27FC236}">
                  <a16:creationId xmlns:a16="http://schemas.microsoft.com/office/drawing/2014/main" id="{D954DC8D-DC7C-1988-B8BB-3A2BEBEF778B}"/>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0" name="Line 24">
              <a:extLst>
                <a:ext uri="{FF2B5EF4-FFF2-40B4-BE49-F238E27FC236}">
                  <a16:creationId xmlns:a16="http://schemas.microsoft.com/office/drawing/2014/main" id="{BBC94B13-B66E-3E85-1279-567C424DE9D2}"/>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1" name="Line 25">
              <a:extLst>
                <a:ext uri="{FF2B5EF4-FFF2-40B4-BE49-F238E27FC236}">
                  <a16:creationId xmlns:a16="http://schemas.microsoft.com/office/drawing/2014/main" id="{039711A5-C7DB-7497-2D76-7697409E7161}"/>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2" name="Line 26">
              <a:extLst>
                <a:ext uri="{FF2B5EF4-FFF2-40B4-BE49-F238E27FC236}">
                  <a16:creationId xmlns:a16="http://schemas.microsoft.com/office/drawing/2014/main" id="{C5F199E5-4F49-6877-E35E-FF7BCFDE1EA8}"/>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3" name="Line 27">
              <a:extLst>
                <a:ext uri="{FF2B5EF4-FFF2-40B4-BE49-F238E27FC236}">
                  <a16:creationId xmlns:a16="http://schemas.microsoft.com/office/drawing/2014/main" id="{B6651814-E351-DDB8-DECC-0732316883A4}"/>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4" name="Line 28">
              <a:extLst>
                <a:ext uri="{FF2B5EF4-FFF2-40B4-BE49-F238E27FC236}">
                  <a16:creationId xmlns:a16="http://schemas.microsoft.com/office/drawing/2014/main" id="{64B6B182-6995-E93A-04B7-D31FD525B5ED}"/>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5" name="Line 29">
              <a:extLst>
                <a:ext uri="{FF2B5EF4-FFF2-40B4-BE49-F238E27FC236}">
                  <a16:creationId xmlns:a16="http://schemas.microsoft.com/office/drawing/2014/main" id="{F97CB614-4D78-2CF6-34B3-4547A75F85F7}"/>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 name="Line 30">
              <a:extLst>
                <a:ext uri="{FF2B5EF4-FFF2-40B4-BE49-F238E27FC236}">
                  <a16:creationId xmlns:a16="http://schemas.microsoft.com/office/drawing/2014/main" id="{AB0AF672-F78B-3BD9-6CFC-71616C17A35A}"/>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7" name="Text Box 50">
              <a:extLst>
                <a:ext uri="{FF2B5EF4-FFF2-40B4-BE49-F238E27FC236}">
                  <a16:creationId xmlns:a16="http://schemas.microsoft.com/office/drawing/2014/main" id="{4424BD18-6A33-4550-F3A8-D5980A229B8B}"/>
                </a:ext>
              </a:extLst>
            </p:cNvPr>
            <p:cNvSpPr txBox="1">
              <a:spLocks noChangeArrowheads="1"/>
            </p:cNvSpPr>
            <p:nvPr/>
          </p:nvSpPr>
          <p:spPr bwMode="auto">
            <a:xfrm>
              <a:off x="68498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28" name="Text Box 51">
              <a:extLst>
                <a:ext uri="{FF2B5EF4-FFF2-40B4-BE49-F238E27FC236}">
                  <a16:creationId xmlns:a16="http://schemas.microsoft.com/office/drawing/2014/main" id="{F66AA40B-3CBC-E831-4367-4984E009EAF4}"/>
                </a:ext>
              </a:extLst>
            </p:cNvPr>
            <p:cNvSpPr txBox="1">
              <a:spLocks noChangeArrowheads="1"/>
            </p:cNvSpPr>
            <p:nvPr/>
          </p:nvSpPr>
          <p:spPr bwMode="auto">
            <a:xfrm>
              <a:off x="74594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29" name="Text Box 52">
              <a:extLst>
                <a:ext uri="{FF2B5EF4-FFF2-40B4-BE49-F238E27FC236}">
                  <a16:creationId xmlns:a16="http://schemas.microsoft.com/office/drawing/2014/main" id="{54BD3C10-CD77-383F-F59B-FB447BDEFB92}"/>
                </a:ext>
              </a:extLst>
            </p:cNvPr>
            <p:cNvSpPr txBox="1">
              <a:spLocks noChangeArrowheads="1"/>
            </p:cNvSpPr>
            <p:nvPr/>
          </p:nvSpPr>
          <p:spPr bwMode="auto">
            <a:xfrm>
              <a:off x="86786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30" name="Text Box 53">
              <a:extLst>
                <a:ext uri="{FF2B5EF4-FFF2-40B4-BE49-F238E27FC236}">
                  <a16:creationId xmlns:a16="http://schemas.microsoft.com/office/drawing/2014/main" id="{15D4AB6C-1DB4-1598-CBDD-13EBFAF9AD70}"/>
                </a:ext>
              </a:extLst>
            </p:cNvPr>
            <p:cNvSpPr txBox="1">
              <a:spLocks noChangeArrowheads="1"/>
            </p:cNvSpPr>
            <p:nvPr/>
          </p:nvSpPr>
          <p:spPr bwMode="auto">
            <a:xfrm>
              <a:off x="8069009" y="53844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31" name="Text Box 54">
              <a:extLst>
                <a:ext uri="{FF2B5EF4-FFF2-40B4-BE49-F238E27FC236}">
                  <a16:creationId xmlns:a16="http://schemas.microsoft.com/office/drawing/2014/main" id="{F3633FB6-410C-72AF-DAD1-E3DD05FE0B42}"/>
                </a:ext>
              </a:extLst>
            </p:cNvPr>
            <p:cNvSpPr txBox="1">
              <a:spLocks noChangeArrowheads="1"/>
            </p:cNvSpPr>
            <p:nvPr/>
          </p:nvSpPr>
          <p:spPr bwMode="auto">
            <a:xfrm>
              <a:off x="68498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33" name="Text Box 55">
              <a:extLst>
                <a:ext uri="{FF2B5EF4-FFF2-40B4-BE49-F238E27FC236}">
                  <a16:creationId xmlns:a16="http://schemas.microsoft.com/office/drawing/2014/main" id="{30CFB834-9256-A896-F850-E1811D9E227F}"/>
                </a:ext>
              </a:extLst>
            </p:cNvPr>
            <p:cNvSpPr txBox="1">
              <a:spLocks noChangeArrowheads="1"/>
            </p:cNvSpPr>
            <p:nvPr/>
          </p:nvSpPr>
          <p:spPr bwMode="auto">
            <a:xfrm>
              <a:off x="68498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34" name="Text Box 56">
              <a:extLst>
                <a:ext uri="{FF2B5EF4-FFF2-40B4-BE49-F238E27FC236}">
                  <a16:creationId xmlns:a16="http://schemas.microsoft.com/office/drawing/2014/main" id="{D3F85115-495C-72A2-ADE2-E140AE4A67FE}"/>
                </a:ext>
              </a:extLst>
            </p:cNvPr>
            <p:cNvSpPr txBox="1">
              <a:spLocks noChangeArrowheads="1"/>
            </p:cNvSpPr>
            <p:nvPr/>
          </p:nvSpPr>
          <p:spPr bwMode="auto">
            <a:xfrm>
              <a:off x="74594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35" name="Text Box 57">
              <a:extLst>
                <a:ext uri="{FF2B5EF4-FFF2-40B4-BE49-F238E27FC236}">
                  <a16:creationId xmlns:a16="http://schemas.microsoft.com/office/drawing/2014/main" id="{69FF4F4C-F4B8-C32B-67A3-BF4F5D8C1B93}"/>
                </a:ext>
              </a:extLst>
            </p:cNvPr>
            <p:cNvSpPr txBox="1">
              <a:spLocks noChangeArrowheads="1"/>
            </p:cNvSpPr>
            <p:nvPr/>
          </p:nvSpPr>
          <p:spPr bwMode="auto">
            <a:xfrm>
              <a:off x="8069009" y="41652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36" name="Text Box 58">
              <a:extLst>
                <a:ext uri="{FF2B5EF4-FFF2-40B4-BE49-F238E27FC236}">
                  <a16:creationId xmlns:a16="http://schemas.microsoft.com/office/drawing/2014/main" id="{0E9552E8-6428-040C-5700-665AC21628AD}"/>
                </a:ext>
              </a:extLst>
            </p:cNvPr>
            <p:cNvSpPr txBox="1">
              <a:spLocks noChangeArrowheads="1"/>
            </p:cNvSpPr>
            <p:nvPr/>
          </p:nvSpPr>
          <p:spPr bwMode="auto">
            <a:xfrm>
              <a:off x="8069009" y="4774881"/>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grpSp>
    </p:spTree>
    <p:extLst>
      <p:ext uri="{BB962C8B-B14F-4D97-AF65-F5344CB8AC3E}">
        <p14:creationId xmlns:p14="http://schemas.microsoft.com/office/powerpoint/2010/main" val="182738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E63B-45C8-0446-9EF0-756997ED02CD}"/>
              </a:ext>
            </a:extLst>
          </p:cNvPr>
          <p:cNvSpPr>
            <a:spLocks noGrp="1"/>
          </p:cNvSpPr>
          <p:nvPr>
            <p:ph type="title"/>
          </p:nvPr>
        </p:nvSpPr>
        <p:spPr/>
        <p:txBody>
          <a:bodyPr>
            <a:normAutofit/>
          </a:bodyPr>
          <a:lstStyle/>
          <a:p>
            <a:r>
              <a:rPr lang="en-GB" dirty="0"/>
              <a:t>Direct Utility Estimation (DUE)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11F35-8E92-534E-B309-DD9680FAD39F}"/>
                  </a:ext>
                </a:extLst>
              </p:cNvPr>
              <p:cNvSpPr>
                <a:spLocks noGrp="1"/>
              </p:cNvSpPr>
              <p:nvPr>
                <p:ph idx="1"/>
              </p:nvPr>
            </p:nvSpPr>
            <p:spPr/>
            <p:txBody>
              <a:bodyPr/>
              <a:lstStyle/>
              <a:p>
                <a:r>
                  <a:rPr lang="en-GB" dirty="0"/>
                  <a:t>Model-free approach</a:t>
                </a:r>
              </a:p>
              <a:p>
                <a:pPr lvl="1"/>
                <a:r>
                  <a:rPr lang="en-GB" dirty="0"/>
                  <a:t>Estimate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𝑈</m:t>
                        </m:r>
                      </m:e>
                      <m:sup>
                        <m:r>
                          <a:rPr lang="de-DE" i="1">
                            <a:solidFill>
                              <a:schemeClr val="accent1"/>
                            </a:solidFill>
                            <a:latin typeface="Cambria Math" panose="02040503050406030204" pitchFamily="18" charset="0"/>
                            <a:ea typeface="Cambria Math" panose="02040503050406030204" pitchFamily="18" charset="0"/>
                          </a:rPr>
                          <m:t>𝜋</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𝑠</m:t>
                        </m:r>
                      </m:e>
                    </m:d>
                  </m:oMath>
                </a14:m>
                <a:r>
                  <a:rPr lang="en-GB" dirty="0">
                    <a:solidFill>
                      <a:schemeClr val="accent1"/>
                    </a:solidFill>
                  </a:rPr>
                  <a:t> as average total reward of epochs </a:t>
                </a:r>
                <a:r>
                  <a:rPr lang="en-GB" dirty="0"/>
                  <a:t>containing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a:t>
                </a:r>
              </a:p>
              <a:p>
                <a:pPr lvl="2"/>
                <a:r>
                  <a:rPr lang="en-GB" dirty="0"/>
                  <a:t>Calculating from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to end of epoch</a:t>
                </a:r>
              </a:p>
              <a:p>
                <a:r>
                  <a:rPr lang="en-GB" dirty="0">
                    <a:solidFill>
                      <a:schemeClr val="accent1"/>
                    </a:solidFill>
                  </a:rPr>
                  <a:t>Reward-to-go</a:t>
                </a:r>
                <a:r>
                  <a:rPr lang="en-GB" dirty="0">
                    <a:solidFill>
                      <a:schemeClr val="tx1"/>
                    </a:solidFill>
                  </a:rPr>
                  <a:t> of a state </a:t>
                </a:r>
                <a14:m>
                  <m:oMath xmlns:m="http://schemas.openxmlformats.org/officeDocument/2006/math">
                    <m:r>
                      <a:rPr lang="de-DE" i="1">
                        <a:solidFill>
                          <a:schemeClr val="tx1"/>
                        </a:solidFill>
                        <a:latin typeface="Cambria Math" panose="02040503050406030204" pitchFamily="18" charset="0"/>
                        <a:ea typeface="Cambria Math" panose="02040503050406030204" pitchFamily="18" charset="0"/>
                      </a:rPr>
                      <m:t>𝑠</m:t>
                    </m:r>
                  </m:oMath>
                </a14:m>
                <a:endParaRPr lang="en-GB" dirty="0">
                  <a:solidFill>
                    <a:schemeClr val="tx1"/>
                  </a:solidFill>
                </a:endParaRPr>
              </a:p>
              <a:p>
                <a:pPr lvl="1"/>
                <a:r>
                  <a:rPr lang="en-GB" dirty="0"/>
                  <a:t>The sum of the (discounted) rewards from that state until a terminal state is reached</a:t>
                </a:r>
              </a:p>
              <a:p>
                <a:r>
                  <a:rPr lang="en-GB" dirty="0"/>
                  <a:t>Key: use </a:t>
                </a:r>
                <a:r>
                  <a:rPr lang="en-GB" dirty="0">
                    <a:solidFill>
                      <a:schemeClr val="accent1"/>
                    </a:solidFill>
                  </a:rPr>
                  <a:t>observed reward-to-go of the state </a:t>
                </a:r>
                <a:r>
                  <a:rPr lang="en-GB" dirty="0"/>
                  <a:t>as the direct evidence of the actual expected utility of that state</a:t>
                </a:r>
              </a:p>
            </p:txBody>
          </p:sp>
        </mc:Choice>
        <mc:Fallback xmlns="">
          <p:sp>
            <p:nvSpPr>
              <p:cNvPr id="3" name="Content Placeholder 2">
                <a:extLst>
                  <a:ext uri="{FF2B5EF4-FFF2-40B4-BE49-F238E27FC236}">
                    <a16:creationId xmlns:a16="http://schemas.microsoft.com/office/drawing/2014/main" id="{2A211F35-8E92-534E-B309-DD9680FAD39F}"/>
                  </a:ext>
                </a:extLst>
              </p:cNvPr>
              <p:cNvSpPr>
                <a:spLocks noGrp="1" noRot="1" noChangeAspect="1" noMove="1" noResize="1" noEditPoints="1" noAdjustHandles="1" noChangeArrowheads="1" noChangeShapeType="1" noTextEdit="1"/>
              </p:cNvSpPr>
              <p:nvPr>
                <p:ph idx="1"/>
              </p:nvPr>
            </p:nvSpPr>
            <p:spPr>
              <a:blipFill>
                <a:blip r:embed="rId3"/>
                <a:stretch>
                  <a:fillRect l="-1447" t="-1768" r="-2251"/>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CB64206-077A-0544-940B-4FA4878DC6E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3BA7A13-28D2-7CAE-9C15-2BBDA836F57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A34DC3F-0135-5B4B-9132-E033C33915E2}"/>
              </a:ext>
            </a:extLst>
          </p:cNvPr>
          <p:cNvSpPr>
            <a:spLocks noGrp="1"/>
          </p:cNvSpPr>
          <p:nvPr>
            <p:ph type="sldNum" sz="quarter" idx="4"/>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84240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4FE-5FC1-0344-85DC-70BEDABE30EF}"/>
              </a:ext>
            </a:extLst>
          </p:cNvPr>
          <p:cNvSpPr>
            <a:spLocks noGrp="1"/>
          </p:cNvSpPr>
          <p:nvPr>
            <p:ph type="title"/>
          </p:nvPr>
        </p:nvSpPr>
        <p:spPr/>
        <p:txBody>
          <a:bodyPr/>
          <a:lstStyle/>
          <a:p>
            <a:r>
              <a:rPr lang="en-GB" dirty="0"/>
              <a:t>DUE: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45A191-15E7-A744-B03D-1C713CF5FC45}"/>
                  </a:ext>
                </a:extLst>
              </p:cNvPr>
              <p:cNvSpPr>
                <a:spLocks noGrp="1"/>
              </p:cNvSpPr>
              <p:nvPr>
                <p:ph idx="1"/>
              </p:nvPr>
            </p:nvSpPr>
            <p:spPr/>
            <p:txBody>
              <a:bodyPr/>
              <a:lstStyle/>
              <a:p>
                <a:r>
                  <a:rPr lang="en-GB" dirty="0"/>
                  <a:t>Suppose the agent observes the following trial:</a:t>
                </a:r>
              </a:p>
              <a:p>
                <a:pPr lvl="1"/>
                <a14:m>
                  <m:oMath xmlns:m="http://schemas.openxmlformats.org/officeDocument/2006/math">
                    <m:sSub>
                      <m:sSubPr>
                        <m:ctrlPr>
                          <a:rPr lang="en-GB" b="0" i="1" smtClean="0">
                            <a:latin typeface="Cambria Math" panose="02040503050406030204" pitchFamily="18" charset="0"/>
                          </a:rPr>
                        </m:ctrlPr>
                      </m:sSubPr>
                      <m:e>
                        <m:d>
                          <m:dPr>
                            <m:ctrlPr>
                              <a:rPr lang="en-GB" i="1">
                                <a:latin typeface="Cambria Math" panose="02040503050406030204" pitchFamily="18" charset="0"/>
                              </a:rPr>
                            </m:ctrlPr>
                          </m:dPr>
                          <m:e>
                            <m:r>
                              <a:rPr lang="en-GB" i="1">
                                <a:latin typeface="Cambria Math" panose="02040503050406030204" pitchFamily="18" charset="0"/>
                              </a:rPr>
                              <m:t>1,1</m:t>
                            </m:r>
                          </m:e>
                        </m:d>
                      </m:e>
                      <m:sub>
                        <m:r>
                          <a:rPr lang="en-GB" b="0"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smtClean="0">
                            <a:solidFill>
                              <a:schemeClr val="accent4"/>
                            </a:solidFill>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r>
                  <a:rPr lang="en-GB" dirty="0">
                    <a:ea typeface="Cambria Math" panose="02040503050406030204" pitchFamily="18" charset="0"/>
                  </a:rPr>
                  <a:t>The total reward starting at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r>
                  <a:rPr lang="en-GB" dirty="0">
                    <a:ea typeface="Cambria Math" panose="02040503050406030204" pitchFamily="18" charset="0"/>
                  </a:rPr>
                  <a:t> is </a:t>
                </a:r>
                <a14:m>
                  <m:oMath xmlns:m="http://schemas.openxmlformats.org/officeDocument/2006/math">
                    <m:r>
                      <a:rPr lang="de-DE" b="0" i="0" smtClean="0">
                        <a:latin typeface="Cambria Math" panose="02040503050406030204" pitchFamily="18" charset="0"/>
                      </a:rPr>
                      <m:t>7</m:t>
                    </m:r>
                    <m:r>
                      <a:rPr lang="de-DE" b="0" i="1" smtClean="0">
                        <a:latin typeface="Cambria Math" panose="02040503050406030204" pitchFamily="18" charset="0"/>
                      </a:rPr>
                      <m:t>⋅−0.04+1=0.72</m:t>
                    </m:r>
                  </m:oMath>
                </a14:m>
                <a:endParaRPr lang="en-GB" dirty="0">
                  <a:ea typeface="Cambria Math" panose="02040503050406030204" pitchFamily="18" charset="0"/>
                </a:endParaRPr>
              </a:p>
              <a:p>
                <a:pPr lvl="1"/>
                <a:r>
                  <a:rPr lang="en-GB" dirty="0">
                    <a:ea typeface="Cambria Math" panose="02040503050406030204" pitchFamily="18" charset="0"/>
                  </a:rPr>
                  <a:t>I.e., a sample of the observed-reward-to-go 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endParaRPr lang="en-GB" dirty="0">
                  <a:ea typeface="Cambria Math" panose="02040503050406030204" pitchFamily="18" charset="0"/>
                </a:endParaRPr>
              </a:p>
              <a:p>
                <a:r>
                  <a:rPr lang="en-GB" dirty="0"/>
                  <a:t>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b="0" i="1" smtClean="0">
                            <a:latin typeface="Cambria Math" panose="02040503050406030204" pitchFamily="18" charset="0"/>
                          </a:rPr>
                          <m:t>2</m:t>
                        </m:r>
                      </m:e>
                    </m:d>
                  </m:oMath>
                </a14:m>
                <a:r>
                  <a:rPr lang="en-GB" dirty="0"/>
                  <a:t>, there are two samples of the observed-reward-to-go </a:t>
                </a:r>
              </a:p>
              <a:p>
                <a:pPr lvl="1"/>
                <a:r>
                  <a:rPr lang="en-GB" dirty="0"/>
                  <a:t>Assuming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endParaRPr lang="en-GB" dirty="0"/>
              </a:p>
              <a:p>
                <a:pPr marL="534988" lvl="1" indent="-268288">
                  <a:buFont typeface="+mj-lt"/>
                  <a:buAutoNum type="arabicPeriod"/>
                </a:pPr>
                <a:r>
                  <a:rPr lang="en-GB" dirty="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0.7</m:t>
                    </m:r>
                    <m:r>
                      <a:rPr lang="de-DE" b="0" i="1" smtClean="0">
                        <a:latin typeface="Cambria Math" panose="02040503050406030204" pitchFamily="18" charset="0"/>
                      </a:rPr>
                      <m:t>6</m:t>
                    </m:r>
                  </m:oMath>
                </a14:m>
                <a:r>
                  <a:rPr lang="en-GB" dirty="0"/>
                  <a:t>]</a:t>
                </a:r>
              </a:p>
              <a:p>
                <a:pPr marL="534988" lvl="1" indent="-268288">
                  <a:buFont typeface="+mj-lt"/>
                  <a:buAutoNum type="arabicPeriod"/>
                </a:pPr>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4</m:t>
                            </m:r>
                            <m:r>
                              <a:rPr lang="de-DE" b="0" i="1" smtClean="0">
                                <a:latin typeface="Cambria Math" panose="02040503050406030204" pitchFamily="18" charset="0"/>
                                <a:ea typeface="Cambria Math" panose="02040503050406030204" pitchFamily="18" charset="0"/>
                              </a:rPr>
                              <m:t>,3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84</m:t>
                    </m:r>
                  </m:oMath>
                </a14:m>
                <a:r>
                  <a:rPr lang="en-GB" dirty="0"/>
                  <a:t>]</a:t>
                </a:r>
              </a:p>
            </p:txBody>
          </p:sp>
        </mc:Choice>
        <mc:Fallback xmlns="">
          <p:sp>
            <p:nvSpPr>
              <p:cNvPr id="3" name="Content Placeholder 2">
                <a:extLst>
                  <a:ext uri="{FF2B5EF4-FFF2-40B4-BE49-F238E27FC236}">
                    <a16:creationId xmlns:a16="http://schemas.microsoft.com/office/drawing/2014/main" id="{5645A191-15E7-A744-B03D-1C713CF5FC45}"/>
                  </a:ext>
                </a:extLst>
              </p:cNvPr>
              <p:cNvSpPr>
                <a:spLocks noGrp="1" noRot="1" noChangeAspect="1" noMove="1" noResize="1" noEditPoints="1" noAdjustHandles="1" noChangeArrowheads="1" noChangeShapeType="1" noTextEdit="1"/>
              </p:cNvSpPr>
              <p:nvPr>
                <p:ph idx="1"/>
              </p:nvPr>
            </p:nvSpPr>
            <p:spPr>
              <a:blipFill>
                <a:blip r:embed="rId2"/>
                <a:stretch>
                  <a:fillRect l="-1549" t="-2985" b="-149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C469782-2B1E-7249-86A3-8D9F7896FB2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1F9B975-280B-CD1D-D96D-E79426854A3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F07B16B-AC9F-174B-ACB7-436F6094846B}"/>
              </a:ext>
            </a:extLst>
          </p:cNvPr>
          <p:cNvSpPr>
            <a:spLocks noGrp="1"/>
          </p:cNvSpPr>
          <p:nvPr>
            <p:ph type="sldNum" sz="quarter" idx="4"/>
          </p:nvPr>
        </p:nvSpPr>
        <p:spPr/>
        <p:txBody>
          <a:bodyPr/>
          <a:lstStyle/>
          <a:p>
            <a:fld id="{67C9959E-8E6B-B04C-9955-EA096F41CA7A}" type="slidenum">
              <a:rPr lang="en-GB" smtClean="0"/>
              <a:t>55</a:t>
            </a:fld>
            <a:endParaRPr lang="en-GB"/>
          </a:p>
        </p:txBody>
      </p:sp>
    </p:spTree>
    <p:extLst>
      <p:ext uri="{BB962C8B-B14F-4D97-AF65-F5344CB8AC3E}">
        <p14:creationId xmlns:p14="http://schemas.microsoft.com/office/powerpoint/2010/main" val="3137645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DFC-607C-254D-B885-0F6E4FD78B68}"/>
              </a:ext>
            </a:extLst>
          </p:cNvPr>
          <p:cNvSpPr>
            <a:spLocks noGrp="1"/>
          </p:cNvSpPr>
          <p:nvPr>
            <p:ph type="title"/>
          </p:nvPr>
        </p:nvSpPr>
        <p:spPr/>
        <p:txBody>
          <a:bodyPr/>
          <a:lstStyle/>
          <a:p>
            <a:r>
              <a:rPr lang="en-GB" dirty="0"/>
              <a:t>DUE: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6B42F-B895-164A-BEC6-DE6A148E2E93}"/>
                  </a:ext>
                </a:extLst>
              </p:cNvPr>
              <p:cNvSpPr>
                <a:spLocks noGrp="1"/>
              </p:cNvSpPr>
              <p:nvPr>
                <p:ph idx="1"/>
              </p:nvPr>
            </p:nvSpPr>
            <p:spPr/>
            <p:txBody>
              <a:bodyPr/>
              <a:lstStyle/>
              <a:p>
                <a:r>
                  <a:rPr lang="en-GB" dirty="0"/>
                  <a:t>Keep a running average of the observed reward-to-go for each state</a:t>
                </a:r>
              </a:p>
              <a:p>
                <a:pPr lvl="1"/>
                <a:r>
                  <a:rPr lang="en-GB" dirty="0"/>
                  <a:t>E.g., for state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i="1">
                            <a:latin typeface="Cambria Math" panose="02040503050406030204" pitchFamily="18" charset="0"/>
                          </a:rPr>
                          <m:t>2</m:t>
                        </m:r>
                      </m:e>
                    </m:d>
                  </m:oMath>
                </a14:m>
                <a:r>
                  <a:rPr lang="en-GB" dirty="0"/>
                  <a:t>, it stores </a:t>
                </a:r>
                <a14:m>
                  <m:oMath xmlns:m="http://schemas.openxmlformats.org/officeDocument/2006/math">
                    <m:f>
                      <m:fPr>
                        <m:ctrlPr>
                          <a:rPr lang="de-DE" b="0" i="1" smtClean="0">
                            <a:latin typeface="Cambria Math" panose="02040503050406030204" pitchFamily="18" charset="0"/>
                          </a:rPr>
                        </m:ctrlPr>
                      </m:fPr>
                      <m:num>
                        <m:d>
                          <m:dPr>
                            <m:ctrlPr>
                              <a:rPr lang="en-GB" i="1">
                                <a:latin typeface="Cambria Math" panose="02040503050406030204" pitchFamily="18" charset="0"/>
                              </a:rPr>
                            </m:ctrlPr>
                          </m:dPr>
                          <m:e>
                            <m:r>
                              <a:rPr lang="de-DE" b="0" i="1" smtClean="0">
                                <a:latin typeface="Cambria Math" panose="02040503050406030204" pitchFamily="18" charset="0"/>
                              </a:rPr>
                              <m:t>0.76+0.84</m:t>
                            </m:r>
                          </m:e>
                        </m:d>
                      </m:num>
                      <m:den>
                        <m:r>
                          <a:rPr lang="de-DE" b="0" i="1" smtClean="0">
                            <a:latin typeface="Cambria Math" panose="02040503050406030204" pitchFamily="18" charset="0"/>
                          </a:rPr>
                          <m:t>2</m:t>
                        </m:r>
                      </m:den>
                    </m:f>
                    <m:r>
                      <a:rPr lang="de-DE" b="0" i="1" smtClean="0">
                        <a:latin typeface="Cambria Math" panose="02040503050406030204" pitchFamily="18" charset="0"/>
                      </a:rPr>
                      <m:t>=0.8</m:t>
                    </m:r>
                  </m:oMath>
                </a14:m>
                <a:endParaRPr lang="en-GB" dirty="0"/>
              </a:p>
              <a:p>
                <a:r>
                  <a:rPr lang="en-GB" dirty="0"/>
                  <a:t>As the number of trials goes to infinity, the sample average converges to the true utility</a:t>
                </a:r>
              </a:p>
            </p:txBody>
          </p:sp>
        </mc:Choice>
        <mc:Fallback xmlns="">
          <p:sp>
            <p:nvSpPr>
              <p:cNvPr id="3" name="Content Placeholder 2">
                <a:extLst>
                  <a:ext uri="{FF2B5EF4-FFF2-40B4-BE49-F238E27FC236}">
                    <a16:creationId xmlns:a16="http://schemas.microsoft.com/office/drawing/2014/main" id="{F8C6B42F-B895-164A-BEC6-DE6A148E2E9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8BB04CE-EE63-9B45-99CE-928E1DA33A4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CFD1817-7CAB-F13A-8FCD-D1903A3F473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D45A577-7982-3A47-A2E1-0C8AEDA8CFBE}"/>
              </a:ext>
            </a:extLst>
          </p:cNvPr>
          <p:cNvSpPr>
            <a:spLocks noGrp="1"/>
          </p:cNvSpPr>
          <p:nvPr>
            <p:ph type="sldNum" sz="quarter" idx="4"/>
          </p:nvPr>
        </p:nvSpPr>
        <p:spPr/>
        <p:txBody>
          <a:bodyPr/>
          <a:lstStyle/>
          <a:p>
            <a:fld id="{67C9959E-8E6B-B04C-9955-EA096F41CA7A}" type="slidenum">
              <a:rPr lang="en-GB" smtClean="0"/>
              <a:t>56</a:t>
            </a:fld>
            <a:endParaRPr lang="en-GB"/>
          </a:p>
        </p:txBody>
      </p:sp>
    </p:spTree>
    <p:extLst>
      <p:ext uri="{BB962C8B-B14F-4D97-AF65-F5344CB8AC3E}">
        <p14:creationId xmlns:p14="http://schemas.microsoft.com/office/powerpoint/2010/main" val="1162703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D21-F8C7-2C47-9E52-2F17AD33BF96}"/>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D370D-E4A4-B34D-904B-E2CA98E296C1}"/>
                  </a:ext>
                </a:extLst>
              </p:cNvPr>
              <p:cNvSpPr>
                <a:spLocks noGrp="1"/>
              </p:cNvSpPr>
              <p:nvPr>
                <p:ph idx="1"/>
              </p:nvPr>
            </p:nvSpPr>
            <p:spPr/>
            <p:txBody>
              <a:bodyPr/>
              <a:lstStyle/>
              <a:p>
                <a:r>
                  <a:rPr lang="en-GB" dirty="0"/>
                  <a:t>Big problem: </a:t>
                </a:r>
                <a:r>
                  <a:rPr lang="en-GB" dirty="0">
                    <a:solidFill>
                      <a:srgbClr val="FFC000"/>
                    </a:solidFill>
                  </a:rPr>
                  <a:t>it converges very slowly!</a:t>
                </a:r>
              </a:p>
              <a:p>
                <a:r>
                  <a:rPr lang="en-GB" dirty="0"/>
                  <a:t>Why?</a:t>
                </a:r>
              </a:p>
              <a:p>
                <a:pPr lvl="1"/>
                <a:r>
                  <a:rPr lang="en-GB" dirty="0"/>
                  <a:t>Does not exploit the fact that utilities of states are not independent</a:t>
                </a:r>
              </a:p>
              <a:p>
                <a:pPr lvl="1"/>
                <a:r>
                  <a:rPr lang="en-GB" dirty="0"/>
                  <a:t>Utilities follow the Bellman equation</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p:txBody>
          </p:sp>
        </mc:Choice>
        <mc:Fallback xmlns="">
          <p:sp>
            <p:nvSpPr>
              <p:cNvPr id="3" name="Content Placeholder 2">
                <a:extLst>
                  <a:ext uri="{FF2B5EF4-FFF2-40B4-BE49-F238E27FC236}">
                    <a16:creationId xmlns:a16="http://schemas.microsoft.com/office/drawing/2014/main" id="{56ED370D-E4A4-B34D-904B-E2CA98E296C1}"/>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BD6C081-A91B-E644-8ECD-56D516A3F54A}"/>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C66006CC-A7C2-F222-57FB-B1557B5253C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7549C51-7943-F54C-982A-2E3AB0C5B821}"/>
              </a:ext>
            </a:extLst>
          </p:cNvPr>
          <p:cNvSpPr>
            <a:spLocks noGrp="1"/>
          </p:cNvSpPr>
          <p:nvPr>
            <p:ph type="sldNum" sz="quarter" idx="4"/>
          </p:nvPr>
        </p:nvSpPr>
        <p:spPr/>
        <p:txBody>
          <a:bodyPr/>
          <a:lstStyle/>
          <a:p>
            <a:fld id="{67C9959E-8E6B-B04C-9955-EA096F41CA7A}" type="slidenum">
              <a:rPr lang="en-GB" smtClean="0"/>
              <a:t>57</a:t>
            </a:fld>
            <a:endParaRPr lang="en-GB"/>
          </a:p>
        </p:txBody>
      </p:sp>
      <p:cxnSp>
        <p:nvCxnSpPr>
          <p:cNvPr id="9" name="Straight Arrow Connector 8">
            <a:extLst>
              <a:ext uri="{FF2B5EF4-FFF2-40B4-BE49-F238E27FC236}">
                <a16:creationId xmlns:a16="http://schemas.microsoft.com/office/drawing/2014/main" id="{5F5D6785-2401-E741-B9DD-7CF105DC9DAB}"/>
              </a:ext>
            </a:extLst>
          </p:cNvPr>
          <p:cNvCxnSpPr>
            <a:cxnSpLocks/>
          </p:cNvCxnSpPr>
          <p:nvPr/>
        </p:nvCxnSpPr>
        <p:spPr>
          <a:xfrm flipV="1">
            <a:off x="3617281" y="3744687"/>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7EBF8-98D4-3540-8A6D-DA78C07F533F}"/>
              </a:ext>
            </a:extLst>
          </p:cNvPr>
          <p:cNvCxnSpPr>
            <a:cxnSpLocks/>
          </p:cNvCxnSpPr>
          <p:nvPr/>
        </p:nvCxnSpPr>
        <p:spPr>
          <a:xfrm flipV="1">
            <a:off x="8450036" y="3744687"/>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7AFF76-0640-F34E-9E9C-2E6BBEF09C35}"/>
              </a:ext>
            </a:extLst>
          </p:cNvPr>
          <p:cNvCxnSpPr>
            <a:cxnSpLocks/>
          </p:cNvCxnSpPr>
          <p:nvPr/>
        </p:nvCxnSpPr>
        <p:spPr>
          <a:xfrm>
            <a:off x="3617281" y="4167880"/>
            <a:ext cx="48327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CCC770-A190-3347-8348-E7F9DD660C76}"/>
              </a:ext>
            </a:extLst>
          </p:cNvPr>
          <p:cNvSpPr txBox="1"/>
          <p:nvPr/>
        </p:nvSpPr>
        <p:spPr>
          <a:xfrm>
            <a:off x="4218327" y="4165601"/>
            <a:ext cx="3576235" cy="369332"/>
          </a:xfrm>
          <a:prstGeom prst="rect">
            <a:avLst/>
          </a:prstGeom>
          <a:noFill/>
        </p:spPr>
        <p:txBody>
          <a:bodyPr wrap="none" rtlCol="0">
            <a:spAutoFit/>
          </a:bodyPr>
          <a:lstStyle/>
          <a:p>
            <a:r>
              <a:rPr lang="en-GB" dirty="0">
                <a:solidFill>
                  <a:schemeClr val="accent1"/>
                </a:solidFill>
              </a:rPr>
              <a:t>Dependence on neighbouring states</a:t>
            </a:r>
          </a:p>
        </p:txBody>
      </p:sp>
    </p:spTree>
    <p:extLst>
      <p:ext uri="{BB962C8B-B14F-4D97-AF65-F5344CB8AC3E}">
        <p14:creationId xmlns:p14="http://schemas.microsoft.com/office/powerpoint/2010/main" val="281932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43CA-2AE0-0E42-A379-5DA40C916247}"/>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5F95A3-2DA6-9B45-BDE7-F9C4ABAA97BE}"/>
                  </a:ext>
                </a:extLst>
              </p:cNvPr>
              <p:cNvSpPr>
                <a:spLocks noGrp="1"/>
              </p:cNvSpPr>
              <p:nvPr>
                <p:ph idx="1"/>
              </p:nvPr>
            </p:nvSpPr>
            <p:spPr/>
            <p:txBody>
              <a:bodyPr/>
              <a:lstStyle/>
              <a:p>
                <a:r>
                  <a:rPr lang="en-GB" dirty="0"/>
                  <a:t>Using the dependence to your advantage</a:t>
                </a:r>
              </a:p>
              <a:p>
                <a:pPr lvl="1"/>
                <a:r>
                  <a:rPr lang="en-GB" dirty="0"/>
                  <a:t>Suppose you know that state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has a high utility</a:t>
                </a:r>
              </a:p>
              <a:p>
                <a:pPr lvl="1"/>
                <a:r>
                  <a:rPr lang="en-GB" dirty="0"/>
                  <a:t>Suppose you are now 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endParaRPr lang="en-GB" dirty="0"/>
              </a:p>
              <a:p>
                <a:pPr lvl="1"/>
                <a:r>
                  <a:rPr lang="en-GB" dirty="0"/>
                  <a:t>Bellman equation would be able to tell you that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r>
                  <a:rPr lang="en-GB" dirty="0"/>
                  <a:t> is likely to have a high utility because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is a neighbour</a:t>
                </a:r>
              </a:p>
              <a:p>
                <a:r>
                  <a:rPr lang="en-GB" dirty="0"/>
                  <a:t>DUE cannot tell you that until the end of the trial</a:t>
                </a:r>
              </a:p>
            </p:txBody>
          </p:sp>
        </mc:Choice>
        <mc:Fallback xmlns="">
          <p:sp>
            <p:nvSpPr>
              <p:cNvPr id="3" name="Content Placeholder 2">
                <a:extLst>
                  <a:ext uri="{FF2B5EF4-FFF2-40B4-BE49-F238E27FC236}">
                    <a16:creationId xmlns:a16="http://schemas.microsoft.com/office/drawing/2014/main" id="{EE5F95A3-2DA6-9B45-BDE7-F9C4ABAA97B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2" name="Date Placeholder 21">
            <a:extLst>
              <a:ext uri="{FF2B5EF4-FFF2-40B4-BE49-F238E27FC236}">
                <a16:creationId xmlns:a16="http://schemas.microsoft.com/office/drawing/2014/main" id="{49823327-D520-854D-9946-FD7A7BAEFBBC}"/>
              </a:ext>
            </a:extLst>
          </p:cNvPr>
          <p:cNvSpPr>
            <a:spLocks noGrp="1"/>
          </p:cNvSpPr>
          <p:nvPr>
            <p:ph type="dt" sz="half" idx="2"/>
          </p:nvPr>
        </p:nvSpPr>
        <p:spPr/>
        <p:txBody>
          <a:bodyPr/>
          <a:lstStyle/>
          <a:p>
            <a:r>
              <a:rPr lang="de-DE"/>
              <a:t>Decision Foundations</a:t>
            </a:r>
            <a:endParaRPr lang="de-DE" dirty="0"/>
          </a:p>
        </p:txBody>
      </p:sp>
      <p:sp>
        <p:nvSpPr>
          <p:cNvPr id="23" name="Footer Placeholder 22">
            <a:extLst>
              <a:ext uri="{FF2B5EF4-FFF2-40B4-BE49-F238E27FC236}">
                <a16:creationId xmlns:a16="http://schemas.microsoft.com/office/drawing/2014/main" id="{4A9B0361-C962-EAC4-8AF1-AB145D45B1D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C6B0AB6-68F5-8744-96C5-917C46B463EB}"/>
              </a:ext>
            </a:extLst>
          </p:cNvPr>
          <p:cNvSpPr>
            <a:spLocks noGrp="1"/>
          </p:cNvSpPr>
          <p:nvPr>
            <p:ph type="sldNum" sz="quarter" idx="4"/>
          </p:nvPr>
        </p:nvSpPr>
        <p:spPr/>
        <p:txBody>
          <a:bodyPr/>
          <a:lstStyle/>
          <a:p>
            <a:fld id="{67C9959E-8E6B-B04C-9955-EA096F41CA7A}" type="slidenum">
              <a:rPr lang="en-GB" smtClean="0"/>
              <a:t>58</a:t>
            </a:fld>
            <a:endParaRPr lang="en-GB"/>
          </a:p>
        </p:txBody>
      </p:sp>
      <p:grpSp>
        <p:nvGrpSpPr>
          <p:cNvPr id="25" name="Group 24">
            <a:extLst>
              <a:ext uri="{FF2B5EF4-FFF2-40B4-BE49-F238E27FC236}">
                <a16:creationId xmlns:a16="http://schemas.microsoft.com/office/drawing/2014/main" id="{4506B90A-A8BA-53B8-E446-9C3CFB2DEA3B}"/>
              </a:ext>
            </a:extLst>
          </p:cNvPr>
          <p:cNvGrpSpPr/>
          <p:nvPr/>
        </p:nvGrpSpPr>
        <p:grpSpPr>
          <a:xfrm>
            <a:off x="9025267" y="3720842"/>
            <a:ext cx="2806408" cy="2185072"/>
            <a:chOff x="2066038" y="4165280"/>
            <a:chExt cx="2806408" cy="2185072"/>
          </a:xfrm>
        </p:grpSpPr>
        <p:grpSp>
          <p:nvGrpSpPr>
            <p:cNvPr id="5" name="Group 3">
              <a:extLst>
                <a:ext uri="{FF2B5EF4-FFF2-40B4-BE49-F238E27FC236}">
                  <a16:creationId xmlns:a16="http://schemas.microsoft.com/office/drawing/2014/main" id="{ACA71B13-378D-214A-A87E-55DCBBF91D03}"/>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AE0231C8-A7E2-1441-8272-80B8C2D06FE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FE3DA2EE-8AB2-5842-9FDE-F619A1267A2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5B8BDEE1-B596-DD4E-833A-87DFDFEF8C0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D03941F1-9DA8-2A42-B686-9E2ED811954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2C8B26C3-6D08-D741-A94E-1AB2CAD914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429ABFB-4390-644F-BE4E-45CD92B1E0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BD75645B-B348-5E4F-BCCF-8139373B0EE0}"/>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 name="Rectangle 12">
              <a:extLst>
                <a:ext uri="{FF2B5EF4-FFF2-40B4-BE49-F238E27FC236}">
                  <a16:creationId xmlns:a16="http://schemas.microsoft.com/office/drawing/2014/main" id="{C3294EBC-5485-4047-AD56-3BAA40794201}"/>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rPr>
                <a:t>?</a:t>
              </a:r>
              <a:endParaRPr lang="en-US" sz="1400" i="1" dirty="0">
                <a:solidFill>
                  <a:schemeClr val="accent6"/>
                </a:solidFill>
              </a:endParaRPr>
            </a:p>
          </p:txBody>
        </p:sp>
        <p:sp>
          <p:nvSpPr>
            <p:cNvPr id="14" name="Text Box 18">
              <a:extLst>
                <a:ext uri="{FF2B5EF4-FFF2-40B4-BE49-F238E27FC236}">
                  <a16:creationId xmlns:a16="http://schemas.microsoft.com/office/drawing/2014/main" id="{411C541F-CB05-0545-849A-AC2E6C88518D}"/>
                </a:ext>
              </a:extLst>
            </p:cNvPr>
            <p:cNvSpPr txBox="1">
              <a:spLocks noChangeArrowheads="1"/>
            </p:cNvSpPr>
            <p:nvPr/>
          </p:nvSpPr>
          <p:spPr bwMode="auto">
            <a:xfrm>
              <a:off x="2066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5" name="Text Box 19">
              <a:extLst>
                <a:ext uri="{FF2B5EF4-FFF2-40B4-BE49-F238E27FC236}">
                  <a16:creationId xmlns:a16="http://schemas.microsoft.com/office/drawing/2014/main" id="{15F6551C-656E-F447-824A-DB5B82453D0A}"/>
                </a:ext>
              </a:extLst>
            </p:cNvPr>
            <p:cNvSpPr txBox="1">
              <a:spLocks noChangeArrowheads="1"/>
            </p:cNvSpPr>
            <p:nvPr/>
          </p:nvSpPr>
          <p:spPr bwMode="auto">
            <a:xfrm>
              <a:off x="2066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6" name="Text Box 20">
              <a:extLst>
                <a:ext uri="{FF2B5EF4-FFF2-40B4-BE49-F238E27FC236}">
                  <a16:creationId xmlns:a16="http://schemas.microsoft.com/office/drawing/2014/main" id="{D16C0F25-ACF1-B346-9A51-0561975636A0}"/>
                </a:ext>
              </a:extLst>
            </p:cNvPr>
            <p:cNvSpPr txBox="1">
              <a:spLocks noChangeArrowheads="1"/>
            </p:cNvSpPr>
            <p:nvPr/>
          </p:nvSpPr>
          <p:spPr bwMode="auto">
            <a:xfrm>
              <a:off x="2066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7" name="Text Box 21">
              <a:extLst>
                <a:ext uri="{FF2B5EF4-FFF2-40B4-BE49-F238E27FC236}">
                  <a16:creationId xmlns:a16="http://schemas.microsoft.com/office/drawing/2014/main" id="{75CB2E67-6F94-3D44-A8DE-53BF09BF91DD}"/>
                </a:ext>
              </a:extLst>
            </p:cNvPr>
            <p:cNvSpPr txBox="1">
              <a:spLocks noChangeArrowheads="1"/>
            </p:cNvSpPr>
            <p:nvPr/>
          </p:nvSpPr>
          <p:spPr bwMode="auto">
            <a:xfrm>
              <a:off x="4428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4</a:t>
              </a:r>
            </a:p>
          </p:txBody>
        </p:sp>
        <p:sp>
          <p:nvSpPr>
            <p:cNvPr id="18" name="Text Box 22">
              <a:extLst>
                <a:ext uri="{FF2B5EF4-FFF2-40B4-BE49-F238E27FC236}">
                  <a16:creationId xmlns:a16="http://schemas.microsoft.com/office/drawing/2014/main" id="{8F1C4DC3-9791-FB43-8738-82A3E49C5849}"/>
                </a:ext>
              </a:extLst>
            </p:cNvPr>
            <p:cNvSpPr txBox="1">
              <a:spLocks noChangeArrowheads="1"/>
            </p:cNvSpPr>
            <p:nvPr/>
          </p:nvSpPr>
          <p:spPr bwMode="auto">
            <a:xfrm>
              <a:off x="3818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 name="Text Box 23">
              <a:extLst>
                <a:ext uri="{FF2B5EF4-FFF2-40B4-BE49-F238E27FC236}">
                  <a16:creationId xmlns:a16="http://schemas.microsoft.com/office/drawing/2014/main" id="{01E162FE-DCED-EF4D-B1E3-AB35707A7F77}"/>
                </a:ext>
              </a:extLst>
            </p:cNvPr>
            <p:cNvSpPr txBox="1">
              <a:spLocks noChangeArrowheads="1"/>
            </p:cNvSpPr>
            <p:nvPr/>
          </p:nvSpPr>
          <p:spPr bwMode="auto">
            <a:xfrm>
              <a:off x="3209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 name="Text Box 24">
              <a:extLst>
                <a:ext uri="{FF2B5EF4-FFF2-40B4-BE49-F238E27FC236}">
                  <a16:creationId xmlns:a16="http://schemas.microsoft.com/office/drawing/2014/main" id="{BE2133DA-BB3F-7141-A9FF-D9F5C3AEA301}"/>
                </a:ext>
              </a:extLst>
            </p:cNvPr>
            <p:cNvSpPr txBox="1">
              <a:spLocks noChangeArrowheads="1"/>
            </p:cNvSpPr>
            <p:nvPr/>
          </p:nvSpPr>
          <p:spPr bwMode="auto">
            <a:xfrm>
              <a:off x="2599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1" name="Rectangle 20">
              <a:extLst>
                <a:ext uri="{FF2B5EF4-FFF2-40B4-BE49-F238E27FC236}">
                  <a16:creationId xmlns:a16="http://schemas.microsoft.com/office/drawing/2014/main" id="{C5BA0409-5F78-1E44-88AA-C345EABAB99A}"/>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a:t>
              </a:r>
              <a:endParaRPr lang="en-US" sz="1400" i="1" dirty="0">
                <a:solidFill>
                  <a:srgbClr val="FFC000"/>
                </a:solidFill>
              </a:endParaRPr>
            </a:p>
          </p:txBody>
        </p:sp>
        <p:sp>
          <p:nvSpPr>
            <p:cNvPr id="31" name="Freeform 11">
              <a:extLst>
                <a:ext uri="{FF2B5EF4-FFF2-40B4-BE49-F238E27FC236}">
                  <a16:creationId xmlns:a16="http://schemas.microsoft.com/office/drawing/2014/main" id="{4F3A952E-612B-E949-8C12-2995B50E1708}"/>
                </a:ext>
              </a:extLst>
            </p:cNvPr>
            <p:cNvSpPr>
              <a:spLocks/>
            </p:cNvSpPr>
            <p:nvPr/>
          </p:nvSpPr>
          <p:spPr bwMode="auto">
            <a:xfrm>
              <a:off x="2586444" y="5533580"/>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spTree>
    <p:extLst>
      <p:ext uri="{BB962C8B-B14F-4D97-AF65-F5344CB8AC3E}">
        <p14:creationId xmlns:p14="http://schemas.microsoft.com/office/powerpoint/2010/main" val="1928640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A21-8438-7E41-8E96-10DA451330B9}"/>
              </a:ext>
            </a:extLst>
          </p:cNvPr>
          <p:cNvSpPr>
            <a:spLocks noGrp="1"/>
          </p:cNvSpPr>
          <p:nvPr>
            <p:ph type="title"/>
          </p:nvPr>
        </p:nvSpPr>
        <p:spPr/>
        <p:txBody>
          <a:bodyPr>
            <a:noAutofit/>
          </a:bodyPr>
          <a:lstStyle/>
          <a:p>
            <a:r>
              <a:rPr lang="en-GB" dirty="0"/>
              <a:t>Adaptive Dynamic Programming (ADP)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958EDF-61F7-E144-AC68-28EF68FC3250}"/>
                  </a:ext>
                </a:extLst>
              </p:cNvPr>
              <p:cNvSpPr>
                <a:spLocks noGrp="1"/>
              </p:cNvSpPr>
              <p:nvPr>
                <p:ph idx="1"/>
              </p:nvPr>
            </p:nvSpPr>
            <p:spPr/>
            <p:txBody>
              <a:bodyPr>
                <a:normAutofit/>
              </a:bodyPr>
              <a:lstStyle/>
              <a:p>
                <a:r>
                  <a:rPr lang="en-GB" dirty="0"/>
                  <a:t>Model-based approach</a:t>
                </a:r>
              </a:p>
              <a:p>
                <a:r>
                  <a:rPr lang="en-GB" dirty="0"/>
                  <a:t>Given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oMath>
                </a14:m>
                <a:endParaRPr lang="en-GB" dirty="0"/>
              </a:p>
              <a:p>
                <a:pPr lvl="1"/>
                <a:r>
                  <a:rPr lang="en-GB" dirty="0"/>
                  <a:t>All while acting in the environment</a:t>
                </a:r>
              </a:p>
              <a:p>
                <a:pPr marL="0" indent="0">
                  <a:buNone/>
                </a:pPr>
                <a:r>
                  <a:rPr lang="en-GB" dirty="0"/>
                  <a:t>How?</a:t>
                </a:r>
              </a:p>
              <a:p>
                <a:r>
                  <a:rPr lang="en-GB" dirty="0"/>
                  <a:t>Basically learns the 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the 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pPr lvl="1"/>
                <a:r>
                  <a:rPr lang="en-GB" dirty="0"/>
                  <a:t>Takes advantage of constraints in the Bellman equation</a:t>
                </a:r>
              </a:p>
              <a:p>
                <a:r>
                  <a:rPr lang="en-GB" dirty="0"/>
                  <a:t>Based 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performs policy evaluation (part of policy iteration)</a:t>
                </a:r>
              </a:p>
              <a:p>
                <a:pPr lvl="1"/>
                <a:endParaRPr lang="en-GB" dirty="0"/>
              </a:p>
            </p:txBody>
          </p:sp>
        </mc:Choice>
        <mc:Fallback xmlns="">
          <p:sp>
            <p:nvSpPr>
              <p:cNvPr id="3" name="Content Placeholder 2">
                <a:extLst>
                  <a:ext uri="{FF2B5EF4-FFF2-40B4-BE49-F238E27FC236}">
                    <a16:creationId xmlns:a16="http://schemas.microsoft.com/office/drawing/2014/main" id="{F9958EDF-61F7-E144-AC68-28EF68FC3250}"/>
                  </a:ext>
                </a:extLst>
              </p:cNvPr>
              <p:cNvSpPr>
                <a:spLocks noGrp="1" noRot="1" noChangeAspect="1" noMove="1" noResize="1" noEditPoints="1" noAdjustHandles="1" noChangeArrowheads="1" noChangeShapeType="1" noTextEdit="1"/>
              </p:cNvSpPr>
              <p:nvPr>
                <p:ph idx="1"/>
              </p:nvPr>
            </p:nvSpPr>
            <p:spPr>
              <a:blipFill>
                <a:blip r:embed="rId3"/>
                <a:stretch>
                  <a:fillRect l="-2105" t="-2486" r="-90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A73B41A-4380-4C4E-972C-3D47BD2A21AD}"/>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36CE7CFE-5300-D0F1-8389-42558DE748F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36EDE58-185A-E043-8FA7-4C266FD71C39}"/>
              </a:ext>
            </a:extLst>
          </p:cNvPr>
          <p:cNvSpPr>
            <a:spLocks noGrp="1"/>
          </p:cNvSpPr>
          <p:nvPr>
            <p:ph type="sldNum" sz="quarter" idx="4"/>
          </p:nvPr>
        </p:nvSpPr>
        <p:spPr/>
        <p:txBody>
          <a:bodyPr/>
          <a:lstStyle/>
          <a:p>
            <a:fld id="{67C9959E-8E6B-B04C-9955-EA096F41CA7A}" type="slidenum">
              <a:rPr lang="en-GB" smtClean="0"/>
              <a:t>59</a:t>
            </a:fld>
            <a:endParaRPr lang="en-GB"/>
          </a:p>
        </p:txBody>
      </p:sp>
    </p:spTree>
    <p:extLst>
      <p:ext uri="{BB962C8B-B14F-4D97-AF65-F5344CB8AC3E}">
        <p14:creationId xmlns:p14="http://schemas.microsoft.com/office/powerpoint/2010/main" val="30539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a:bodyPr>
          <a:lstStyle/>
          <a:p>
            <a:r>
              <a:rPr lang="en-GB" dirty="0"/>
              <a:t>Agent can perform actions in an environment</a:t>
            </a:r>
          </a:p>
          <a:p>
            <a:pPr lvl="1"/>
            <a:r>
              <a:rPr lang="en-GB" dirty="0"/>
              <a:t>Environment</a:t>
            </a:r>
          </a:p>
          <a:p>
            <a:pPr lvl="2"/>
            <a:r>
              <a:rPr lang="en-GB" dirty="0"/>
              <a:t>Outcomes of actions not unique</a:t>
            </a:r>
          </a:p>
          <a:p>
            <a:pPr lvl="2"/>
            <a:r>
              <a:rPr lang="en-GB" dirty="0"/>
              <a:t>Associated with probabilities (➝ </a:t>
            </a:r>
            <a:r>
              <a:rPr lang="en-GB" dirty="0">
                <a:solidFill>
                  <a:schemeClr val="accent1"/>
                </a:solidFill>
              </a:rPr>
              <a:t>probabilistic</a:t>
            </a:r>
            <a:r>
              <a:rPr lang="en-GB" dirty="0"/>
              <a:t> model)</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a:p>
            <a:endParaRPr lang="en-DE" dirty="0"/>
          </a:p>
          <a:p>
            <a:pPr lvl="2"/>
            <a:endParaRPr lang="en-GB" dirty="0">
              <a:solidFill>
                <a:schemeClr val="accent1"/>
              </a:solidFill>
            </a:endParaRPr>
          </a:p>
        </p:txBody>
      </p:sp>
      <p:sp>
        <p:nvSpPr>
          <p:cNvPr id="5" name="Date Placeholder 4">
            <a:extLst>
              <a:ext uri="{FF2B5EF4-FFF2-40B4-BE49-F238E27FC236}">
                <a16:creationId xmlns:a16="http://schemas.microsoft.com/office/drawing/2014/main" id="{2E97B34F-76E2-C347-9385-8963B6669524}"/>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701ED471-72B5-3555-64E1-17605D1CD92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4"/>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55987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A363079-34C4-3D4F-8E0B-41E598FF0566}"/>
              </a:ext>
            </a:extLst>
          </p:cNvPr>
          <p:cNvSpPr>
            <a:spLocks noChangeArrowheads="1"/>
          </p:cNvSpPr>
          <p:nvPr/>
        </p:nvSpPr>
        <p:spPr bwMode="auto">
          <a:xfrm>
            <a:off x="594649" y="2479817"/>
            <a:ext cx="6950241" cy="1004465"/>
          </a:xfrm>
          <a:prstGeom prst="rect">
            <a:avLst/>
          </a:prstGeom>
          <a:solidFill>
            <a:srgbClr val="FFC000">
              <a:alpha val="15000"/>
            </a:srgbClr>
          </a:solidFill>
          <a:ln w="381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8338" name="Rectangle 2"/>
          <p:cNvSpPr>
            <a:spLocks noGrp="1" noChangeArrowheads="1"/>
          </p:cNvSpPr>
          <p:nvPr>
            <p:ph type="title"/>
          </p:nvPr>
        </p:nvSpPr>
        <p:spPr/>
        <p:txBody>
          <a:bodyPr/>
          <a:lstStyle/>
          <a:p>
            <a:r>
              <a:rPr lang="en-US" dirty="0"/>
              <a:t>Recap: 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i="1">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27B2A4E-6F67-7748-84E7-010A96CB8330}"/>
              </a:ext>
            </a:extLst>
          </p:cNvPr>
          <p:cNvSpPr>
            <a:spLocks noGrp="1"/>
          </p:cNvSpPr>
          <p:nvPr>
            <p:ph type="dt" sz="half" idx="2"/>
          </p:nvPr>
        </p:nvSpPr>
        <p:spPr/>
        <p:txBody>
          <a:bodyPr/>
          <a:lstStyle/>
          <a:p>
            <a:r>
              <a:rPr lang="de-DE"/>
              <a:t>Decision Foundations</a:t>
            </a:r>
            <a:endParaRPr lang="de-DE" dirty="0"/>
          </a:p>
        </p:txBody>
      </p:sp>
      <p:sp>
        <p:nvSpPr>
          <p:cNvPr id="2" name="Footer Placeholder 1">
            <a:extLst>
              <a:ext uri="{FF2B5EF4-FFF2-40B4-BE49-F238E27FC236}">
                <a16:creationId xmlns:a16="http://schemas.microsoft.com/office/drawing/2014/main" id="{45383687-605E-356D-09BA-3920E80C07F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4"/>
          </p:nvPr>
        </p:nvSpPr>
        <p:spPr/>
        <p:txBody>
          <a:bodyPr/>
          <a:lstStyle/>
          <a:p>
            <a:fld id="{67C9959E-8E6B-B04C-9955-EA096F41CA7A}" type="slidenum">
              <a:rPr lang="en-GB" smtClean="0"/>
              <a:pPr/>
              <a:t>60</a:t>
            </a:fld>
            <a:endParaRPr lang="en-GB"/>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14" name="Group 13">
            <a:extLst>
              <a:ext uri="{FF2B5EF4-FFF2-40B4-BE49-F238E27FC236}">
                <a16:creationId xmlns:a16="http://schemas.microsoft.com/office/drawing/2014/main" id="{5B6C2AA3-DAC2-F246-91B4-254233E20463}"/>
              </a:ext>
            </a:extLst>
          </p:cNvPr>
          <p:cNvGrpSpPr/>
          <p:nvPr/>
        </p:nvGrpSpPr>
        <p:grpSpPr>
          <a:xfrm>
            <a:off x="1090612" y="1665832"/>
            <a:ext cx="10741028" cy="1544638"/>
            <a:chOff x="-433389" y="1665831"/>
            <a:chExt cx="10741028" cy="1544638"/>
          </a:xfrm>
        </p:grpSpPr>
        <p:grpSp>
          <p:nvGrpSpPr>
            <p:cNvPr id="15" name="Group 5">
              <a:extLst>
                <a:ext uri="{FF2B5EF4-FFF2-40B4-BE49-F238E27FC236}">
                  <a16:creationId xmlns:a16="http://schemas.microsoft.com/office/drawing/2014/main" id="{401F34A5-D772-D945-B780-9878445DA5AD}"/>
                </a:ext>
              </a:extLst>
            </p:cNvPr>
            <p:cNvGrpSpPr>
              <a:grpSpLocks/>
            </p:cNvGrpSpPr>
            <p:nvPr/>
          </p:nvGrpSpPr>
          <p:grpSpPr bwMode="auto">
            <a:xfrm>
              <a:off x="-433389" y="1665831"/>
              <a:ext cx="10741028" cy="1544638"/>
              <a:chOff x="-302" y="1757"/>
              <a:chExt cx="6766" cy="973"/>
            </a:xfrm>
          </p:grpSpPr>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AEE68834-0D0E-A444-963B-E4177406DD2C}"/>
                      </a:ext>
                    </a:extLst>
                  </p:cNvPr>
                  <p:cNvSpPr txBox="1">
                    <a:spLocks noChangeArrowheads="1"/>
                  </p:cNvSpPr>
                  <p:nvPr/>
                </p:nvSpPr>
                <p:spPr bwMode="auto">
                  <a:xfrm>
                    <a:off x="3796" y="1757"/>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17" name="Text Box 6">
                    <a:extLst>
                      <a:ext uri="{FF2B5EF4-FFF2-40B4-BE49-F238E27FC236}">
                        <a16:creationId xmlns:a16="http://schemas.microsoft.com/office/drawing/2014/main" id="{AEE68834-0D0E-A444-963B-E4177406DD2C}"/>
                      </a:ext>
                    </a:extLst>
                  </p:cNvPr>
                  <p:cNvSpPr txBox="1">
                    <a:spLocks noRot="1" noChangeAspect="1" noMove="1" noResize="1" noEditPoints="1" noAdjustHandles="1" noChangeArrowheads="1" noChangeShapeType="1" noTextEdit="1"/>
                  </p:cNvSpPr>
                  <p:nvPr/>
                </p:nvSpPr>
                <p:spPr bwMode="auto">
                  <a:xfrm>
                    <a:off x="3796" y="1757"/>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18" name="Rectangle 7">
                <a:extLst>
                  <a:ext uri="{FF2B5EF4-FFF2-40B4-BE49-F238E27FC236}">
                    <a16:creationId xmlns:a16="http://schemas.microsoft.com/office/drawing/2014/main" id="{95C5F2A1-B278-A144-8B99-0766328BDA1B}"/>
                  </a:ext>
                </a:extLst>
              </p:cNvPr>
              <p:cNvSpPr>
                <a:spLocks noChangeArrowheads="1"/>
              </p:cNvSpPr>
              <p:nvPr/>
            </p:nvSpPr>
            <p:spPr bwMode="auto">
              <a:xfrm>
                <a:off x="-302" y="2442"/>
                <a:ext cx="3290" cy="288"/>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16" name="Straight Arrow Connector 15">
              <a:extLst>
                <a:ext uri="{FF2B5EF4-FFF2-40B4-BE49-F238E27FC236}">
                  <a16:creationId xmlns:a16="http://schemas.microsoft.com/office/drawing/2014/main" id="{DF069315-D0F8-A84C-96BB-5BB67FA38416}"/>
                </a:ext>
              </a:extLst>
            </p:cNvPr>
            <p:cNvCxnSpPr>
              <a:cxnSpLocks/>
              <a:stCxn id="17" idx="1"/>
              <a:endCxn id="18" idx="3"/>
            </p:cNvCxnSpPr>
            <p:nvPr/>
          </p:nvCxnSpPr>
          <p:spPr>
            <a:xfrm flipH="1">
              <a:off x="4789487" y="2343694"/>
              <a:ext cx="1282701" cy="63817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48A4B-4AAE-5F48-AD19-25DB416722D7}"/>
                  </a:ext>
                </a:extLst>
              </p:cNvPr>
              <p:cNvSpPr/>
              <p:nvPr/>
            </p:nvSpPr>
            <p:spPr>
              <a:xfrm>
                <a:off x="8939939" y="3416020"/>
                <a:ext cx="1547950" cy="969496"/>
              </a:xfrm>
              <a:prstGeom prst="rect">
                <a:avLst/>
              </a:prstGeom>
              <a:ln/>
            </p:spPr>
            <p:style>
              <a:lnRef idx="0">
                <a:schemeClr val="accent1"/>
              </a:lnRef>
              <a:fillRef idx="3">
                <a:schemeClr val="accent1"/>
              </a:fillRef>
              <a:effectRef idx="3">
                <a:schemeClr val="accent1"/>
              </a:effectRef>
              <a:fontRef idx="minor">
                <a:schemeClr val="lt1"/>
              </a:fontRef>
            </p:style>
            <p:txBody>
              <a:bodyPr wrap="square" bIns="91440">
                <a:spAutoFit/>
              </a:bodyPr>
              <a:lstStyle/>
              <a:p>
                <a:pPr eaLnBrk="1" hangingPunct="1"/>
                <a:r>
                  <a:rPr lang="en-US" dirty="0">
                    <a:ea typeface="Times New Roman"/>
                  </a:rPr>
                  <a:t>Can be solved in </a:t>
                </a:r>
                <a14:m>
                  <m:oMath xmlns:m="http://schemas.openxmlformats.org/officeDocument/2006/math">
                    <m:r>
                      <a:rPr lang="de-DE" i="1" dirty="0">
                        <a:latin typeface="Cambria Math" panose="02040503050406030204" pitchFamily="18" charset="0"/>
                        <a:ea typeface="Times New Roman"/>
                      </a:rPr>
                      <m:t>𝑂</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𝑛</m:t>
                            </m:r>
                          </m:e>
                          <m:sup>
                            <m:r>
                              <a:rPr lang="de-DE" i="1" dirty="0">
                                <a:latin typeface="Cambria Math" panose="02040503050406030204" pitchFamily="18" charset="0"/>
                                <a:ea typeface="Times New Roman"/>
                              </a:rPr>
                              <m:t>3</m:t>
                            </m:r>
                          </m:sup>
                        </m:sSup>
                      </m:e>
                    </m:d>
                  </m:oMath>
                </a14:m>
                <a:r>
                  <a:rPr lang="en-US" dirty="0">
                    <a:ea typeface="Times New Roman"/>
                  </a:rPr>
                  <a:t>, where </a:t>
                </a:r>
                <a14:m>
                  <m:oMath xmlns:m="http://schemas.openxmlformats.org/officeDocument/2006/math">
                    <m:r>
                      <a:rPr lang="en-US" i="1" dirty="0">
                        <a:latin typeface="Cambria Math" panose="02040503050406030204" pitchFamily="18" charset="0"/>
                        <a:ea typeface="Times New Roman"/>
                      </a:rPr>
                      <m:t>𝑛</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𝑆</m:t>
                    </m:r>
                    <m:r>
                      <a:rPr lang="en-US" i="1" dirty="0">
                        <a:latin typeface="Cambria Math" panose="02040503050406030204" pitchFamily="18" charset="0"/>
                        <a:ea typeface="Times New Roman"/>
                      </a:rPr>
                      <m:t>|</m:t>
                    </m:r>
                  </m:oMath>
                </a14:m>
                <a:endParaRPr lang="en-US" dirty="0">
                  <a:cs typeface="Times New Roman"/>
                </a:endParaRPr>
              </a:p>
            </p:txBody>
          </p:sp>
        </mc:Choice>
        <mc:Fallback xmlns="">
          <p:sp>
            <p:nvSpPr>
              <p:cNvPr id="19" name="Rectangle 18">
                <a:extLst>
                  <a:ext uri="{FF2B5EF4-FFF2-40B4-BE49-F238E27FC236}">
                    <a16:creationId xmlns:a16="http://schemas.microsoft.com/office/drawing/2014/main" id="{64F48A4B-4AAE-5F48-AD19-25DB416722D7}"/>
                  </a:ext>
                </a:extLst>
              </p:cNvPr>
              <p:cNvSpPr>
                <a:spLocks noRot="1" noChangeAspect="1" noMove="1" noResize="1" noEditPoints="1" noAdjustHandles="1" noChangeArrowheads="1" noChangeShapeType="1" noTextEdit="1"/>
              </p:cNvSpPr>
              <p:nvPr/>
            </p:nvSpPr>
            <p:spPr>
              <a:xfrm>
                <a:off x="8939939" y="3416020"/>
                <a:ext cx="1547950" cy="969496"/>
              </a:xfrm>
              <a:prstGeom prst="rect">
                <a:avLst/>
              </a:prstGeom>
              <a:blipFill>
                <a:blip r:embed="rId8"/>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2008760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CFF3-308E-8248-815B-963B119D69EF}"/>
              </a:ext>
            </a:extLst>
          </p:cNvPr>
          <p:cNvSpPr>
            <a:spLocks noGrp="1"/>
          </p:cNvSpPr>
          <p:nvPr>
            <p:ph type="title"/>
          </p:nvPr>
        </p:nvSpPr>
        <p:spPr/>
        <p:txBody>
          <a:bodyPr/>
          <a:lstStyle/>
          <a:p>
            <a:r>
              <a:rPr lang="en-GB" dirty="0"/>
              <a:t>ADP: Estimate the Utilities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5C2C28-B88C-DD47-994C-05F81FBB427F}"/>
                  </a:ext>
                </a:extLst>
              </p:cNvPr>
              <p:cNvSpPr>
                <a:spLocks noGrp="1"/>
              </p:cNvSpPr>
              <p:nvPr>
                <p:ph idx="1"/>
              </p:nvPr>
            </p:nvSpPr>
            <p:spPr/>
            <p:txBody>
              <a:bodyPr/>
              <a:lstStyle/>
              <a:p>
                <a:r>
                  <a:rPr lang="en-GB" dirty="0"/>
                  <a:t>Make use of policy evaluation to estimate the utilities of states</a:t>
                </a:r>
              </a:p>
              <a:p>
                <a:r>
                  <a:rPr lang="en-GB" dirty="0"/>
                  <a:t>To use policy equation</a:t>
                </a:r>
                <a:br>
                  <a:rPr lang="en-GB" dirty="0"/>
                </a:b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br>
                  <a:rPr lang="en-GB" dirty="0"/>
                </a:br>
                <a:r>
                  <a:rPr lang="en-GB" dirty="0"/>
                  <a:t>agent needs to learn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How?</a:t>
                </a:r>
              </a:p>
            </p:txBody>
          </p:sp>
        </mc:Choice>
        <mc:Fallback xmlns="">
          <p:sp>
            <p:nvSpPr>
              <p:cNvPr id="3" name="Content Placeholder 2">
                <a:extLst>
                  <a:ext uri="{FF2B5EF4-FFF2-40B4-BE49-F238E27FC236}">
                    <a16:creationId xmlns:a16="http://schemas.microsoft.com/office/drawing/2014/main" id="{845C2C28-B88C-DD47-994C-05F81FBB427F}"/>
                  </a:ext>
                </a:extLst>
              </p:cNvPr>
              <p:cNvSpPr>
                <a:spLocks noGrp="1" noRot="1" noChangeAspect="1" noMove="1" noResize="1" noEditPoints="1" noAdjustHandles="1" noChangeArrowheads="1" noChangeShapeType="1" noTextEdit="1"/>
              </p:cNvSpPr>
              <p:nvPr>
                <p:ph idx="1"/>
              </p:nvPr>
            </p:nvSpPr>
            <p:spPr>
              <a:blipFill>
                <a:blip r:embed="rId2"/>
                <a:stretch>
                  <a:fillRect l="-1549" t="-16716"/>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F8AB229-57BD-A543-8781-23A1C9747A20}"/>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8F380E2-4D9C-6269-C456-F4A577008F1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BA8573F-4134-B74F-9834-D56F92B77834}"/>
              </a:ext>
            </a:extLst>
          </p:cNvPr>
          <p:cNvSpPr>
            <a:spLocks noGrp="1"/>
          </p:cNvSpPr>
          <p:nvPr>
            <p:ph type="sldNum" sz="quarter" idx="4"/>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2158967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591-03C5-4C49-BF92-4D53A1E71CE1}"/>
              </a:ext>
            </a:extLst>
          </p:cNvPr>
          <p:cNvSpPr>
            <a:spLocks noGrp="1"/>
          </p:cNvSpPr>
          <p:nvPr>
            <p:ph type="title"/>
          </p:nvPr>
        </p:nvSpPr>
        <p:spPr/>
        <p:txBody>
          <a:bodyPr/>
          <a:lstStyle/>
          <a:p>
            <a:r>
              <a:rPr lang="en-GB" dirty="0"/>
              <a:t>ADP: Learn the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915BC-E8EC-6444-97BB-28501089DD25}"/>
                  </a:ext>
                </a:extLst>
              </p:cNvPr>
              <p:cNvSpPr>
                <a:spLocks noGrp="1"/>
              </p:cNvSpPr>
              <p:nvPr>
                <p:ph idx="1"/>
              </p:nvPr>
            </p:nvSpPr>
            <p:spPr/>
            <p:txBody>
              <a:bodyPr/>
              <a:lstStyle/>
              <a:p>
                <a:r>
                  <a:rPr lang="en-GB" dirty="0"/>
                  <a:t>Learning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Easy because it is deterministic</a:t>
                </a:r>
              </a:p>
              <a:p>
                <a:pPr lvl="1"/>
                <a:r>
                  <a:rPr lang="en-GB" dirty="0"/>
                  <a:t>Whenever you see a new state, store the observed reward value as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Learning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endParaRPr lang="en-GB" dirty="0"/>
              </a:p>
              <a:p>
                <a:pPr lvl="1"/>
                <a:r>
                  <a:rPr lang="en-GB" dirty="0"/>
                  <a:t>Keep track of how often you get to state </a:t>
                </a:r>
                <a14:m>
                  <m:oMath xmlns:m="http://schemas.openxmlformats.org/officeDocument/2006/math">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oMath>
                </a14:m>
                <a:r>
                  <a:rPr lang="en-GB" dirty="0"/>
                  <a:t> given that you are in state </a:t>
                </a:r>
                <a14:m>
                  <m:oMath xmlns:m="http://schemas.openxmlformats.org/officeDocument/2006/math">
                    <m:r>
                      <a:rPr lang="en-GB" i="1" dirty="0">
                        <a:latin typeface="Cambria Math" panose="02040503050406030204" pitchFamily="18" charset="0"/>
                      </a:rPr>
                      <m:t>𝑠</m:t>
                    </m:r>
                  </m:oMath>
                </a14:m>
                <a:r>
                  <a:rPr lang="en-GB" dirty="0"/>
                  <a:t> and do action </a:t>
                </a:r>
                <a14:m>
                  <m:oMath xmlns:m="http://schemas.openxmlformats.org/officeDocument/2006/math">
                    <m:r>
                      <a:rPr lang="en-GB" i="1" dirty="0">
                        <a:latin typeface="Cambria Math" panose="02040503050406030204" pitchFamily="18" charset="0"/>
                      </a:rPr>
                      <m:t>𝑎</m:t>
                    </m:r>
                  </m:oMath>
                </a14:m>
                <a:endParaRPr lang="en-GB" dirty="0"/>
              </a:p>
              <a:p>
                <a:pPr lvl="1"/>
                <a:r>
                  <a:rPr lang="en-GB" dirty="0"/>
                  <a:t>E.g., if you are in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1,3</m:t>
                        </m:r>
                      </m:e>
                    </m:d>
                  </m:oMath>
                </a14:m>
                <a:r>
                  <a:rPr lang="en-GB" dirty="0"/>
                  <a:t> and you execute </a:t>
                </a:r>
                <a:r>
                  <a:rPr lang="en-GB" dirty="0">
                    <a:solidFill>
                      <a:srgbClr val="FFC000"/>
                    </a:solidFill>
                  </a:rPr>
                  <a:t>R</a:t>
                </a:r>
                <a:r>
                  <a:rPr lang="en-GB" dirty="0"/>
                  <a:t> three times and you end up in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2,3</m:t>
                        </m:r>
                      </m:e>
                    </m:d>
                  </m:oMath>
                </a14:m>
                <a:r>
                  <a:rPr lang="en-GB" dirty="0"/>
                  <a:t> twice, then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m:rPr>
                            <m:nor/>
                          </m:rPr>
                          <a:rPr lang="en-GB" dirty="0" smtClean="0">
                            <a:solidFill>
                              <a:srgbClr val="FFC000"/>
                            </a:solidFill>
                          </a:rPr>
                          <m:t>R</m:t>
                        </m:r>
                        <m:r>
                          <a:rPr lang="en-GB" i="1" dirty="0">
                            <a:latin typeface="Cambria Math" panose="02040503050406030204" pitchFamily="18" charset="0"/>
                          </a:rPr>
                          <m:t>, </m:t>
                        </m:r>
                        <m:r>
                          <a:rPr lang="de-DE" b="0" i="1" dirty="0" smtClean="0">
                            <a:latin typeface="Cambria Math" panose="02040503050406030204" pitchFamily="18" charset="0"/>
                          </a:rPr>
                          <m:t>𝑠</m:t>
                        </m:r>
                      </m:e>
                    </m:d>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num>
                      <m:den>
                        <m:r>
                          <a:rPr lang="de-DE" b="0" i="1" dirty="0" smtClean="0">
                            <a:latin typeface="Cambria Math" panose="02040503050406030204" pitchFamily="18" charset="0"/>
                          </a:rPr>
                          <m:t>3</m:t>
                        </m:r>
                      </m:den>
                    </m:f>
                  </m:oMath>
                </a14:m>
                <a:endParaRPr lang="en-GB" dirty="0"/>
              </a:p>
            </p:txBody>
          </p:sp>
        </mc:Choice>
        <mc:Fallback xmlns="">
          <p:sp>
            <p:nvSpPr>
              <p:cNvPr id="3" name="Content Placeholder 2">
                <a:extLst>
                  <a:ext uri="{FF2B5EF4-FFF2-40B4-BE49-F238E27FC236}">
                    <a16:creationId xmlns:a16="http://schemas.microsoft.com/office/drawing/2014/main" id="{9C4915BC-E8EC-6444-97BB-28501089DD25}"/>
                  </a:ext>
                </a:extLst>
              </p:cNvPr>
              <p:cNvSpPr>
                <a:spLocks noGrp="1" noRot="1" noChangeAspect="1" noMove="1" noResize="1" noEditPoints="1" noAdjustHandles="1" noChangeArrowheads="1" noChangeShapeType="1" noTextEdit="1"/>
              </p:cNvSpPr>
              <p:nvPr>
                <p:ph idx="1"/>
              </p:nvPr>
            </p:nvSpPr>
            <p:spPr>
              <a:blipFill>
                <a:blip r:embed="rId2"/>
                <a:stretch>
                  <a:fillRect l="-1955" t="-2486" r="-90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CF4C4E0-02ED-8A49-81A7-AF217B498F84}"/>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205B7C7-4552-56C1-797D-1748FD70EBB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DC1E29A-6C57-7346-9DEC-F198DD0B9A53}"/>
              </a:ext>
            </a:extLst>
          </p:cNvPr>
          <p:cNvSpPr>
            <a:spLocks noGrp="1"/>
          </p:cNvSpPr>
          <p:nvPr>
            <p:ph type="sldNum" sz="quarter" idx="4"/>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881547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A225-5966-5044-BFB4-5B33E96E2F64}"/>
              </a:ext>
            </a:extLst>
          </p:cNvPr>
          <p:cNvSpPr>
            <a:spLocks noGrp="1"/>
          </p:cNvSpPr>
          <p:nvPr>
            <p:ph type="title"/>
          </p:nvPr>
        </p:nvSpPr>
        <p:spPr/>
        <p:txBody>
          <a:bodyPr/>
          <a:lstStyle/>
          <a:p>
            <a:r>
              <a:rPr lang="en-GB" dirty="0"/>
              <a:t>ADP: Algorithm</a:t>
            </a: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CEFCC5D0-961B-DFDF-D08C-01ECB3970CB7}"/>
                  </a:ext>
                </a:extLst>
              </p:cNvPr>
              <p:cNvSpPr>
                <a:spLocks noGrp="1"/>
              </p:cNvSpPr>
              <p:nvPr>
                <p:ph idx="1"/>
              </p:nvPr>
            </p:nvSpPr>
            <p:spPr/>
            <p:txBody>
              <a:bodyPr/>
              <a:lstStyle/>
              <a:p>
                <a:r>
                  <a:rPr lang="en-DE" dirty="0"/>
                  <a:t>Learning the MDP while acting </a:t>
                </a:r>
                <a:br>
                  <a:rPr lang="en-DE" dirty="0"/>
                </a:br>
                <a:r>
                  <a:rPr lang="en-DE" dirty="0"/>
                  <a:t>according to a fixed policy </a:t>
                </a:r>
                <a14:m>
                  <m:oMath xmlns:m="http://schemas.openxmlformats.org/officeDocument/2006/math">
                    <m:r>
                      <a:rPr lang="de-DE" b="0" i="1" smtClean="0">
                        <a:latin typeface="Cambria Math" panose="02040503050406030204" pitchFamily="18" charset="0"/>
                      </a:rPr>
                      <m:t>𝜋</m:t>
                    </m:r>
                  </m:oMath>
                </a14:m>
                <a:endParaRPr lang="en-DE" dirty="0"/>
              </a:p>
            </p:txBody>
          </p:sp>
        </mc:Choice>
        <mc:Fallback xmlns="">
          <p:sp>
            <p:nvSpPr>
              <p:cNvPr id="12" name="Content Placeholder 11">
                <a:extLst>
                  <a:ext uri="{FF2B5EF4-FFF2-40B4-BE49-F238E27FC236}">
                    <a16:creationId xmlns:a16="http://schemas.microsoft.com/office/drawing/2014/main" id="{CEFCC5D0-961B-DFDF-D08C-01ECB3970CB7}"/>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E399F94-CC11-AF4E-9993-D617F15F431C}"/>
              </a:ext>
            </a:extLst>
          </p:cNvPr>
          <p:cNvSpPr>
            <a:spLocks noGrp="1"/>
          </p:cNvSpPr>
          <p:nvPr>
            <p:ph type="dt" sz="half" idx="2"/>
          </p:nvPr>
        </p:nvSpPr>
        <p:spPr/>
        <p:txBody>
          <a:bodyPr/>
          <a:lstStyle/>
          <a:p>
            <a:r>
              <a:rPr lang="de-DE"/>
              <a:t>Decision Foundations</a:t>
            </a:r>
            <a:endParaRPr lang="en-GB"/>
          </a:p>
        </p:txBody>
      </p:sp>
      <p:sp>
        <p:nvSpPr>
          <p:cNvPr id="11" name="Footer Placeholder 10">
            <a:extLst>
              <a:ext uri="{FF2B5EF4-FFF2-40B4-BE49-F238E27FC236}">
                <a16:creationId xmlns:a16="http://schemas.microsoft.com/office/drawing/2014/main" id="{FA017534-F28D-7A91-0E63-92A834225D9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25AC866-A3FD-1B40-88ED-96352C51FFA3}"/>
              </a:ext>
            </a:extLst>
          </p:cNvPr>
          <p:cNvSpPr>
            <a:spLocks noGrp="1"/>
          </p:cNvSpPr>
          <p:nvPr>
            <p:ph type="sldNum" sz="quarter" idx="4"/>
          </p:nvPr>
        </p:nvSpPr>
        <p:spPr/>
        <p:txBody>
          <a:bodyPr/>
          <a:lstStyle/>
          <a:p>
            <a:fld id="{67C9959E-8E6B-B04C-9955-EA096F41CA7A}" type="slidenum">
              <a:rPr lang="en-GB" smtClean="0"/>
              <a:t>63</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0BBF6-F6F8-E248-BAD8-983002550290}"/>
                  </a:ext>
                </a:extLst>
              </p:cNvPr>
              <p:cNvSpPr txBox="1"/>
              <p:nvPr/>
            </p:nvSpPr>
            <p:spPr>
              <a:xfrm>
                <a:off x="5355400" y="858378"/>
                <a:ext cx="6476275" cy="50475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passive-ADP-agent(</a:t>
                </a:r>
                <a:r>
                  <a:rPr lang="en-GB" sz="1400" b="1" i="1" dirty="0">
                    <a:latin typeface="Courier New" panose="02070309020205020404" pitchFamily="49" charset="0"/>
                    <a:cs typeface="Courier New" panose="02070309020205020404" pitchFamily="49" charset="0"/>
                  </a:rPr>
                  <a:t>percept</a:t>
                </a:r>
                <a:r>
                  <a:rPr lang="en-GB" sz="1400" b="1" dirty="0">
                    <a:latin typeface="Courier New" panose="02070309020205020404" pitchFamily="49" charset="0"/>
                    <a:cs typeface="Courier New" panose="02070309020205020404" pitchFamily="49" charset="0"/>
                  </a:rPr>
                  <a:t>) </a:t>
                </a:r>
              </a:p>
              <a:p>
                <a:pPr>
                  <a:tabLst>
                    <a:tab pos="309563" algn="l"/>
                  </a:tabLst>
                </a:pPr>
                <a:r>
                  <a:rPr lang="en-GB" sz="1400" b="1" dirty="0">
                    <a:latin typeface="Courier New" panose="02070309020205020404" pitchFamily="49" charset="0"/>
                    <a:cs typeface="Courier New" panose="02070309020205020404" pitchFamily="49" charset="0"/>
                  </a:rPr>
                  <a:t>	returns</a:t>
                </a:r>
                <a:r>
                  <a:rPr lang="en-GB" sz="1400" dirty="0">
                    <a:latin typeface="Courier New" panose="02070309020205020404" pitchFamily="49" charset="0"/>
                    <a:cs typeface="Courier New" panose="02070309020205020404" pitchFamily="49" charset="0"/>
                  </a:rPr>
                  <a:t> an action</a:t>
                </a:r>
              </a:p>
              <a:p>
                <a:pPr>
                  <a:tabLst>
                    <a:tab pos="309563" algn="l"/>
                  </a:tabLst>
                </a:pPr>
                <a:r>
                  <a:rPr lang="en-GB" sz="1400" b="1" dirty="0">
                    <a:latin typeface="Courier New" panose="02070309020205020404" pitchFamily="49" charset="0"/>
                    <a:cs typeface="Courier New" panose="02070309020205020404" pitchFamily="49" charset="0"/>
                  </a:rPr>
                  <a:t>	input: </a:t>
                </a:r>
                <a:r>
                  <a:rPr lang="en-GB" sz="1400" i="1" dirty="0">
                    <a:latin typeface="Courier New" panose="02070309020205020404" pitchFamily="49" charset="0"/>
                    <a:cs typeface="Courier New" panose="02070309020205020404" pitchFamily="49" charset="0"/>
                  </a:rPr>
                  <a:t>percept</a:t>
                </a:r>
                <a:r>
                  <a:rPr lang="en-GB" sz="1400" dirty="0">
                    <a:latin typeface="Courier New" panose="02070309020205020404" pitchFamily="49" charset="0"/>
                    <a:cs typeface="Courier New" panose="02070309020205020404" pitchFamily="49" charset="0"/>
                  </a:rPr>
                  <a:t>, indicating current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reward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09563" algn="l"/>
                  </a:tabLst>
                </a:pPr>
                <a:r>
                  <a:rPr lang="en-GB" sz="1400" b="1" dirty="0">
                    <a:latin typeface="Courier New" panose="02070309020205020404" pitchFamily="49" charset="0"/>
                    <a:cs typeface="Courier New" panose="02070309020205020404" pitchFamily="49" charset="0"/>
                  </a:rPr>
                  <a:t>	static:</a:t>
                </a:r>
              </a:p>
              <a:p>
                <a:pPr marL="0" lvl="1">
                  <a:tabLst>
                    <a:tab pos="354013" algn="l"/>
                    <a:tab pos="708025" algn="l"/>
                    <a:tab pos="1062038" algn="l"/>
                    <a:tab pos="1460500" algn="l"/>
                  </a:tabLst>
                </a:pPr>
                <a:r>
                  <a:rPr lang="en-GB" sz="1400" dirty="0">
                    <a:latin typeface="Courier New" panose="02070309020205020404" pitchFamily="49" charset="0"/>
                    <a:cs typeface="Courier New" panose="02070309020205020404" pitchFamily="49" charset="0"/>
                  </a:rPr>
                  <a:t>		𝜋, fixed policy</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 MDP with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𝛾</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U</m:t>
                    </m:r>
                  </m:oMath>
                </a14:m>
                <a:r>
                  <a:rPr lang="en-GB" sz="1400" dirty="0">
                    <a:latin typeface="Courier New" panose="02070309020205020404" pitchFamily="49" charset="0"/>
                    <a:cs typeface="Courier New" panose="02070309020205020404" pitchFamily="49" charset="0"/>
                  </a:rPr>
                  <a:t>, table of utilities, initially empty</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m:t>
                    </m:r>
                  </m:oMath>
                </a14:m>
                <a:r>
                  <a:rPr lang="en-GB" sz="1400" dirty="0">
                    <a:latin typeface="Courier New" panose="02070309020205020404" pitchFamily="49" charset="0"/>
                    <a:cs typeface="Courier New" panose="02070309020205020404" pitchFamily="49" charset="0"/>
                  </a:rPr>
                  <a:t>, table of freq. for s-a pairs, initially 0</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sas</m:t>
                    </m:r>
                    <m:r>
                      <m:rPr>
                        <m:nor/>
                      </m:rPr>
                      <a:rPr lang="en-GB" sz="1400" baseline="-25000">
                        <a:latin typeface="Courier New" panose="02070309020205020404" pitchFamily="49" charset="0"/>
                        <a:cs typeface="Courier New" panose="02070309020205020404" pitchFamily="49" charset="0"/>
                      </a:rPr>
                      <m:t>’</m:t>
                    </m:r>
                  </m:oMath>
                </a14:m>
                <a:r>
                  <a:rPr lang="en-GB" sz="1400" dirty="0">
                    <a:latin typeface="Courier New" panose="02070309020205020404" pitchFamily="49" charset="0"/>
                    <a:cs typeface="Courier New" panose="02070309020205020404" pitchFamily="49" charset="0"/>
                  </a:rPr>
                  <a:t>, table of freq. for s-a-s’ triples, initially 0</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previous state and action, initially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new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not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increment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a:t>
                </a:r>
                <a:r>
                  <a:rPr lang="en-GB" sz="1400" i="1" dirty="0">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Terminal?(</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null</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p>
            </p:txBody>
          </p:sp>
        </mc:Choice>
        <mc:Fallback xmlns="">
          <p:sp>
            <p:nvSpPr>
              <p:cNvPr id="5" name="TextBox 4">
                <a:extLst>
                  <a:ext uri="{FF2B5EF4-FFF2-40B4-BE49-F238E27FC236}">
                    <a16:creationId xmlns:a16="http://schemas.microsoft.com/office/drawing/2014/main" id="{2F60BBF6-F6F8-E248-BAD8-983002550290}"/>
                  </a:ext>
                </a:extLst>
              </p:cNvPr>
              <p:cNvSpPr txBox="1">
                <a:spLocks noRot="1" noChangeAspect="1" noMove="1" noResize="1" noEditPoints="1" noAdjustHandles="1" noChangeArrowheads="1" noChangeShapeType="1" noTextEdit="1"/>
              </p:cNvSpPr>
              <p:nvPr/>
            </p:nvSpPr>
            <p:spPr>
              <a:xfrm>
                <a:off x="5355400" y="858378"/>
                <a:ext cx="6476275" cy="5047536"/>
              </a:xfrm>
              <a:prstGeom prst="rect">
                <a:avLst/>
              </a:prstGeom>
              <a:blipFill>
                <a:blip r:embed="rId4"/>
                <a:stretch>
                  <a:fillRect/>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D33B1632-7030-4747-8E10-97BB9DB8FDFC}"/>
              </a:ext>
            </a:extLst>
          </p:cNvPr>
          <p:cNvGrpSpPr/>
          <p:nvPr/>
        </p:nvGrpSpPr>
        <p:grpSpPr>
          <a:xfrm>
            <a:off x="2531500" y="3226648"/>
            <a:ext cx="4857751" cy="457200"/>
            <a:chOff x="-2741613" y="1972220"/>
            <a:chExt cx="4857751" cy="457200"/>
          </a:xfrm>
        </p:grpSpPr>
        <p:grpSp>
          <p:nvGrpSpPr>
            <p:cNvPr id="7" name="Group 5">
              <a:extLst>
                <a:ext uri="{FF2B5EF4-FFF2-40B4-BE49-F238E27FC236}">
                  <a16:creationId xmlns:a16="http://schemas.microsoft.com/office/drawing/2014/main" id="{8EFFB06C-8A76-5D4D-95C5-DE21518CA3C7}"/>
                </a:ext>
              </a:extLst>
            </p:cNvPr>
            <p:cNvGrpSpPr>
              <a:grpSpLocks/>
            </p:cNvGrpSpPr>
            <p:nvPr/>
          </p:nvGrpSpPr>
          <p:grpSpPr bwMode="auto">
            <a:xfrm>
              <a:off x="-2741613" y="1972220"/>
              <a:ext cx="4857751" cy="457200"/>
              <a:chOff x="-1756" y="1950"/>
              <a:chExt cx="3060" cy="288"/>
            </a:xfrm>
          </p:grpSpPr>
          <p:sp>
            <p:nvSpPr>
              <p:cNvPr id="9" name="Text Box 6">
                <a:extLst>
                  <a:ext uri="{FF2B5EF4-FFF2-40B4-BE49-F238E27FC236}">
                    <a16:creationId xmlns:a16="http://schemas.microsoft.com/office/drawing/2014/main" id="{872B505A-9957-B246-BCA6-B397D288C3CA}"/>
                  </a:ext>
                </a:extLst>
              </p:cNvPr>
              <p:cNvSpPr txBox="1">
                <a:spLocks noChangeArrowheads="1"/>
              </p:cNvSpPr>
              <p:nvPr/>
            </p:nvSpPr>
            <p:spPr bwMode="auto">
              <a:xfrm>
                <a:off x="-1756" y="1978"/>
                <a:ext cx="1536" cy="23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mn-lt"/>
                  </a:rPr>
                  <a:t>Update reward function</a:t>
                </a:r>
              </a:p>
            </p:txBody>
          </p:sp>
          <p:sp>
            <p:nvSpPr>
              <p:cNvPr id="10" name="Rectangle 7">
                <a:extLst>
                  <a:ext uri="{FF2B5EF4-FFF2-40B4-BE49-F238E27FC236}">
                    <a16:creationId xmlns:a16="http://schemas.microsoft.com/office/drawing/2014/main" id="{5408813B-116E-CD4D-816A-DAF25CAE268F}"/>
                  </a:ext>
                </a:extLst>
              </p:cNvPr>
              <p:cNvSpPr>
                <a:spLocks noChangeArrowheads="1"/>
              </p:cNvSpPr>
              <p:nvPr/>
            </p:nvSpPr>
            <p:spPr bwMode="auto">
              <a:xfrm>
                <a:off x="509" y="1950"/>
                <a:ext cx="795" cy="288"/>
              </a:xfrm>
              <a:prstGeom prst="rect">
                <a:avLst/>
              </a:prstGeom>
              <a:noFill/>
              <a:ln w="28575">
                <a:solidFill>
                  <a:schemeClr val="accent3">
                    <a:lumMod val="40000"/>
                    <a:lumOff val="6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cxnSp>
          <p:nvCxnSpPr>
            <p:cNvPr id="8" name="Straight Arrow Connector 7">
              <a:extLst>
                <a:ext uri="{FF2B5EF4-FFF2-40B4-BE49-F238E27FC236}">
                  <a16:creationId xmlns:a16="http://schemas.microsoft.com/office/drawing/2014/main" id="{72CE0810-519D-C54E-AB0E-23B6A2F03BD8}"/>
                </a:ext>
              </a:extLst>
            </p:cNvPr>
            <p:cNvCxnSpPr>
              <a:cxnSpLocks/>
              <a:stCxn id="9" idx="3"/>
              <a:endCxn id="10" idx="1"/>
            </p:cNvCxnSpPr>
            <p:nvPr/>
          </p:nvCxnSpPr>
          <p:spPr>
            <a:xfrm flipV="1">
              <a:off x="-303212" y="2200820"/>
              <a:ext cx="1157287" cy="794"/>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6A1DB7-DF17-E64E-A41F-6C921D963A06}"/>
              </a:ext>
            </a:extLst>
          </p:cNvPr>
          <p:cNvGrpSpPr/>
          <p:nvPr/>
        </p:nvGrpSpPr>
        <p:grpSpPr>
          <a:xfrm>
            <a:off x="2485462" y="3891083"/>
            <a:ext cx="7542214" cy="654050"/>
            <a:chOff x="-2787651" y="1972220"/>
            <a:chExt cx="7542214" cy="654050"/>
          </a:xfrm>
        </p:grpSpPr>
        <p:grpSp>
          <p:nvGrpSpPr>
            <p:cNvPr id="23" name="Group 5">
              <a:extLst>
                <a:ext uri="{FF2B5EF4-FFF2-40B4-BE49-F238E27FC236}">
                  <a16:creationId xmlns:a16="http://schemas.microsoft.com/office/drawing/2014/main" id="{001548FF-4074-1E49-BE03-0F77C7BEC3B5}"/>
                </a:ext>
              </a:extLst>
            </p:cNvPr>
            <p:cNvGrpSpPr>
              <a:grpSpLocks/>
            </p:cNvGrpSpPr>
            <p:nvPr/>
          </p:nvGrpSpPr>
          <p:grpSpPr bwMode="auto">
            <a:xfrm>
              <a:off x="-2787651" y="1972220"/>
              <a:ext cx="7542214" cy="654050"/>
              <a:chOff x="-1785" y="1950"/>
              <a:chExt cx="4751" cy="412"/>
            </a:xfrm>
          </p:grpSpPr>
          <p:sp>
            <p:nvSpPr>
              <p:cNvPr id="25" name="Text Box 6">
                <a:extLst>
                  <a:ext uri="{FF2B5EF4-FFF2-40B4-BE49-F238E27FC236}">
                    <a16:creationId xmlns:a16="http://schemas.microsoft.com/office/drawing/2014/main" id="{7C1B9CC4-483D-F448-9F2A-0D0F4C18A6B5}"/>
                  </a:ext>
                </a:extLst>
              </p:cNvPr>
              <p:cNvSpPr txBox="1">
                <a:spLocks noChangeArrowheads="1"/>
              </p:cNvSpPr>
              <p:nvPr/>
            </p:nvSpPr>
            <p:spPr bwMode="auto">
              <a:xfrm>
                <a:off x="-1785" y="2039"/>
                <a:ext cx="1594" cy="23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mn-lt"/>
                  </a:rPr>
                  <a:t>Update transition model</a:t>
                </a:r>
              </a:p>
            </p:txBody>
          </p:sp>
          <p:sp>
            <p:nvSpPr>
              <p:cNvPr id="26" name="Rectangle 7">
                <a:extLst>
                  <a:ext uri="{FF2B5EF4-FFF2-40B4-BE49-F238E27FC236}">
                    <a16:creationId xmlns:a16="http://schemas.microsoft.com/office/drawing/2014/main" id="{B1C67456-FEF6-A34E-A87D-B3C3682A17E4}"/>
                  </a:ext>
                </a:extLst>
              </p:cNvPr>
              <p:cNvSpPr>
                <a:spLocks noChangeArrowheads="1"/>
              </p:cNvSpPr>
              <p:nvPr/>
            </p:nvSpPr>
            <p:spPr bwMode="auto">
              <a:xfrm>
                <a:off x="509" y="1950"/>
                <a:ext cx="2457" cy="412"/>
              </a:xfrm>
              <a:prstGeom prst="rect">
                <a:avLst/>
              </a:prstGeom>
              <a:noFill/>
              <a:ln w="28575">
                <a:solidFill>
                  <a:schemeClr val="accent3">
                    <a:lumMod val="40000"/>
                    <a:lumOff val="6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cxnSp>
          <p:nvCxnSpPr>
            <p:cNvPr id="24" name="Straight Arrow Connector 23">
              <a:extLst>
                <a:ext uri="{FF2B5EF4-FFF2-40B4-BE49-F238E27FC236}">
                  <a16:creationId xmlns:a16="http://schemas.microsoft.com/office/drawing/2014/main" id="{824B4A2C-27F2-184E-9E33-7784FA2BADFD}"/>
                </a:ext>
              </a:extLst>
            </p:cNvPr>
            <p:cNvCxnSpPr>
              <a:cxnSpLocks/>
              <a:stCxn id="25" idx="3"/>
              <a:endCxn id="26" idx="1"/>
            </p:cNvCxnSpPr>
            <p:nvPr/>
          </p:nvCxnSpPr>
          <p:spPr>
            <a:xfrm>
              <a:off x="-257175" y="2298452"/>
              <a:ext cx="1111250" cy="793"/>
            </a:xfrm>
            <a:prstGeom prst="straightConnector1">
              <a:avLst/>
            </a:prstGeom>
            <a:ln w="28575">
              <a:gradFill flip="none" rotWithShape="1">
                <a:gsLst>
                  <a:gs pos="0">
                    <a:schemeClr val="accent3">
                      <a:lumMod val="40000"/>
                      <a:lumOff val="60000"/>
                    </a:schemeClr>
                  </a:gs>
                  <a:gs pos="92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2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C0BB-B369-A943-A9DF-6D1854E991C1}"/>
              </a:ext>
            </a:extLst>
          </p:cNvPr>
          <p:cNvSpPr>
            <a:spLocks noGrp="1"/>
          </p:cNvSpPr>
          <p:nvPr>
            <p:ph type="title"/>
          </p:nvPr>
        </p:nvSpPr>
        <p:spPr/>
        <p:txBody>
          <a:bodyPr/>
          <a:lstStyle/>
          <a:p>
            <a:r>
              <a:rPr lang="en-GB" dirty="0"/>
              <a:t>ADP: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79B29C-1145-294E-B5C7-D6DE90D854A5}"/>
                  </a:ext>
                </a:extLst>
              </p:cNvPr>
              <p:cNvSpPr>
                <a:spLocks noGrp="1"/>
              </p:cNvSpPr>
              <p:nvPr>
                <p:ph idx="1"/>
              </p:nvPr>
            </p:nvSpPr>
            <p:spPr/>
            <p:txBody>
              <a:bodyPr/>
              <a:lstStyle/>
              <a:p>
                <a:r>
                  <a:rPr lang="en-GB" dirty="0"/>
                  <a:t>Need to solve a system of simultaneous equations – costs </a:t>
                </a:r>
                <a14:m>
                  <m:oMath xmlns:m="http://schemas.openxmlformats.org/officeDocument/2006/math">
                    <m:r>
                      <a:rPr lang="de-DE" i="1" smtClean="0">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𝑛</m:t>
                            </m:r>
                          </m:e>
                          <m:sup>
                            <m:r>
                              <a:rPr lang="de-DE" i="1">
                                <a:solidFill>
                                  <a:schemeClr val="tx1"/>
                                </a:solidFill>
                                <a:latin typeface="Cambria Math" panose="02040503050406030204" pitchFamily="18" charset="0"/>
                              </a:rPr>
                              <m:t>3</m:t>
                            </m:r>
                          </m:sup>
                        </m:sSup>
                      </m:e>
                    </m:d>
                  </m:oMath>
                </a14:m>
                <a:endParaRPr lang="en-GB" dirty="0"/>
              </a:p>
              <a:p>
                <a:pPr lvl="1"/>
                <a:r>
                  <a:rPr lang="en-GB" dirty="0"/>
                  <a:t>Very hard to do if you have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50</m:t>
                        </m:r>
                      </m:sup>
                    </m:sSup>
                  </m:oMath>
                </a14:m>
                <a:r>
                  <a:rPr lang="en-GB" dirty="0"/>
                  <a:t> states like in Backgammon</a:t>
                </a:r>
              </a:p>
              <a:p>
                <a:pPr lvl="1"/>
                <a:r>
                  <a:rPr lang="en-GB" dirty="0"/>
                  <a:t>Could make things a little easier with modified policy iteration</a:t>
                </a:r>
              </a:p>
              <a:p>
                <a:r>
                  <a:rPr lang="en-GB" dirty="0"/>
                  <a:t>Can the agent avoid the computational expense of full policy evaluation?</a:t>
                </a:r>
              </a:p>
            </p:txBody>
          </p:sp>
        </mc:Choice>
        <mc:Fallback xmlns="">
          <p:sp>
            <p:nvSpPr>
              <p:cNvPr id="3" name="Content Placeholder 2">
                <a:extLst>
                  <a:ext uri="{FF2B5EF4-FFF2-40B4-BE49-F238E27FC236}">
                    <a16:creationId xmlns:a16="http://schemas.microsoft.com/office/drawing/2014/main" id="{E179B29C-1145-294E-B5C7-D6DE90D854A5}"/>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911CA7C-F6EB-7641-B271-25A22A1D4B89}"/>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4641189-9419-1A98-A3D2-9C5FE15DF14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06335E7-FAB8-1F4E-A42A-FF944EC13AAE}"/>
              </a:ext>
            </a:extLst>
          </p:cNvPr>
          <p:cNvSpPr>
            <a:spLocks noGrp="1"/>
          </p:cNvSpPr>
          <p:nvPr>
            <p:ph type="sldNum" sz="quarter" idx="4"/>
          </p:nvPr>
        </p:nvSpPr>
        <p:spPr/>
        <p:txBody>
          <a:bodyPr/>
          <a:lstStyle/>
          <a:p>
            <a:fld id="{67C9959E-8E6B-B04C-9955-EA096F41CA7A}" type="slidenum">
              <a:rPr lang="en-GB" smtClean="0"/>
              <a:t>64</a:t>
            </a:fld>
            <a:endParaRPr lang="en-GB"/>
          </a:p>
        </p:txBody>
      </p:sp>
    </p:spTree>
    <p:extLst>
      <p:ext uri="{BB962C8B-B14F-4D97-AF65-F5344CB8AC3E}">
        <p14:creationId xmlns:p14="http://schemas.microsoft.com/office/powerpoint/2010/main" val="3151974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A0D3-BF90-A54F-9FAD-A8D825D70B32}"/>
              </a:ext>
            </a:extLst>
          </p:cNvPr>
          <p:cNvSpPr>
            <a:spLocks noGrp="1"/>
          </p:cNvSpPr>
          <p:nvPr>
            <p:ph type="title"/>
          </p:nvPr>
        </p:nvSpPr>
        <p:spPr/>
        <p:txBody>
          <a:bodyPr/>
          <a:lstStyle/>
          <a:p>
            <a:r>
              <a:rPr lang="en-GB" dirty="0"/>
              <a:t>Temporal Difference Learning (TD)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79500E-24BD-B847-ACAD-094FCA31670F}"/>
                  </a:ext>
                </a:extLst>
              </p:cNvPr>
              <p:cNvSpPr>
                <a:spLocks noGrp="1"/>
              </p:cNvSpPr>
              <p:nvPr>
                <p:ph idx="1"/>
              </p:nvPr>
            </p:nvSpPr>
            <p:spPr/>
            <p:txBody>
              <a:bodyPr/>
              <a:lstStyle/>
              <a:p>
                <a:r>
                  <a:rPr lang="en-GB" dirty="0"/>
                  <a:t>Instead of calculating the exact utility for a state, can the agent approximate it and possibly make it less computationally expensive?</a:t>
                </a:r>
              </a:p>
              <a:p>
                <a:r>
                  <a:rPr lang="en-GB" dirty="0"/>
                  <a:t>Yes, it can! Using TD:</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pPr lvl="1"/>
                <a:r>
                  <a:rPr lang="en-GB" dirty="0"/>
                  <a:t>Instead of doing the sum over all successors, only adjust the utility of the state based on the successor observed in the trial</a:t>
                </a:r>
              </a:p>
              <a:p>
                <a:pPr lvl="1"/>
                <a:r>
                  <a:rPr lang="en-GB" dirty="0"/>
                  <a:t>Does not estimate the transition model – model-free</a:t>
                </a:r>
              </a:p>
              <a:p>
                <a:pPr lvl="1"/>
                <a:endParaRPr lang="en-GB" dirty="0"/>
              </a:p>
            </p:txBody>
          </p:sp>
        </mc:Choice>
        <mc:Fallback xmlns="">
          <p:sp>
            <p:nvSpPr>
              <p:cNvPr id="3" name="Content Placeholder 2">
                <a:extLst>
                  <a:ext uri="{FF2B5EF4-FFF2-40B4-BE49-F238E27FC236}">
                    <a16:creationId xmlns:a16="http://schemas.microsoft.com/office/drawing/2014/main" id="{F979500E-24BD-B847-ACAD-094FCA31670F}"/>
                  </a:ext>
                </a:extLst>
              </p:cNvPr>
              <p:cNvSpPr>
                <a:spLocks noGrp="1" noRot="1" noChangeAspect="1" noMove="1" noResize="1" noEditPoints="1" noAdjustHandles="1" noChangeArrowheads="1" noChangeShapeType="1" noTextEdit="1"/>
              </p:cNvSpPr>
              <p:nvPr>
                <p:ph idx="1"/>
              </p:nvPr>
            </p:nvSpPr>
            <p:spPr>
              <a:blipFill>
                <a:blip r:embed="rId2"/>
                <a:stretch>
                  <a:fillRect l="-1549" t="-5970" r="-2212"/>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7B803A6-5D8D-8A4D-92F0-E1A94DC9DE4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EC15523D-8BBF-5AEA-2742-B0377295F9C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C448F0C-5736-3B45-9934-9F8D23EAABC9}"/>
              </a:ext>
            </a:extLst>
          </p:cNvPr>
          <p:cNvSpPr>
            <a:spLocks noGrp="1"/>
          </p:cNvSpPr>
          <p:nvPr>
            <p:ph type="sldNum" sz="quarter" idx="4"/>
          </p:nvPr>
        </p:nvSpPr>
        <p:spPr/>
        <p:txBody>
          <a:bodyPr/>
          <a:lstStyle/>
          <a:p>
            <a:fld id="{67C9959E-8E6B-B04C-9955-EA096F41CA7A}" type="slidenum">
              <a:rPr lang="en-GB" smtClean="0"/>
              <a:t>65</a:t>
            </a:fld>
            <a:endParaRPr lang="en-GB"/>
          </a:p>
        </p:txBody>
      </p:sp>
    </p:spTree>
    <p:extLst>
      <p:ext uri="{BB962C8B-B14F-4D97-AF65-F5344CB8AC3E}">
        <p14:creationId xmlns:p14="http://schemas.microsoft.com/office/powerpoint/2010/main" val="464096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0520-1FBD-F04C-9F3B-5FABE9564D69}"/>
              </a:ext>
            </a:extLst>
          </p:cNvPr>
          <p:cNvSpPr>
            <a:spLocks noGrp="1"/>
          </p:cNvSpPr>
          <p:nvPr>
            <p:ph type="title"/>
          </p:nvPr>
        </p:nvSpPr>
        <p:spPr/>
        <p:txBody>
          <a:bodyPr/>
          <a:lstStyle/>
          <a:p>
            <a:r>
              <a:rPr lang="en-GB" dirty="0"/>
              <a:t>TD: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1E710-DC10-3440-B86C-7FBB44EDF57B}"/>
                  </a:ext>
                </a:extLst>
              </p:cNvPr>
              <p:cNvSpPr>
                <a:spLocks noGrp="1"/>
              </p:cNvSpPr>
              <p:nvPr>
                <p:ph idx="1"/>
              </p:nvPr>
            </p:nvSpPr>
            <p:spPr/>
            <p:txBody>
              <a:bodyPr/>
              <a:lstStyle/>
              <a:p>
                <a:r>
                  <a:rPr lang="en-GB" dirty="0"/>
                  <a:t>Suppose you see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𝑈</m:t>
                        </m:r>
                      </m:e>
                      <m:sup>
                        <m:r>
                          <a:rPr lang="en-GB" b="0" i="1" smtClean="0">
                            <a:latin typeface="Cambria Math" panose="02040503050406030204" pitchFamily="18" charset="0"/>
                            <a:ea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=0.84</m:t>
                    </m:r>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r>
                      <a:rPr lang="en-GB" i="1">
                        <a:latin typeface="Cambria Math" panose="02040503050406030204" pitchFamily="18" charset="0"/>
                      </a:rPr>
                      <m:t>=0.</m:t>
                    </m:r>
                    <m:r>
                      <a:rPr lang="en-GB" b="0" i="1" smtClean="0">
                        <a:latin typeface="Cambria Math" panose="02040503050406030204" pitchFamily="18" charset="0"/>
                      </a:rPr>
                      <m:t>92</m:t>
                    </m:r>
                  </m:oMath>
                </a14:m>
                <a:endParaRPr lang="en-GB" dirty="0"/>
              </a:p>
              <a:p>
                <a:r>
                  <a:rPr lang="en-GB" dirty="0"/>
                  <a:t>If the transition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1,3</m:t>
                        </m:r>
                      </m:e>
                    </m:d>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2,3</m:t>
                        </m:r>
                      </m:e>
                    </m:d>
                  </m:oMath>
                </a14:m>
                <a:r>
                  <a:rPr lang="en-GB" dirty="0"/>
                  <a:t> happens all the time, you would expect to see:</a:t>
                </a:r>
                <a:br>
                  <a:rPr lang="en-GB" dirty="0"/>
                </a:br>
                <a14:m>
                  <m:oMath xmlns:m="http://schemas.openxmlformats.org/officeDocument/2006/math">
                    <m:r>
                      <a:rPr lang="en-GB" b="0" i="0" smtClean="0">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m:t>
                    </m:r>
                    <m:r>
                      <a:rPr lang="en-GB" b="0"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oMath>
                </a14:m>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=−0.04+</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2,3</m:t>
                        </m:r>
                      </m:e>
                    </m:d>
                  </m:oMath>
                </a14:m>
                <a:br>
                  <a:rPr lang="en-GB" dirty="0"/>
                </a:b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=−0.04+</m:t>
                    </m:r>
                    <m:r>
                      <a:rPr lang="en-GB" b="0" i="1" smtClean="0">
                        <a:latin typeface="Cambria Math" panose="02040503050406030204" pitchFamily="18" charset="0"/>
                      </a:rPr>
                      <m:t>0.92=0.88</m:t>
                    </m:r>
                  </m:oMath>
                </a14:m>
                <a:endParaRPr lang="en-GB" b="0" dirty="0"/>
              </a:p>
              <a:p>
                <a:r>
                  <a:rPr lang="en-GB" dirty="0"/>
                  <a:t>Since you observe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=0.84</m:t>
                    </m:r>
                  </m:oMath>
                </a14:m>
                <a:r>
                  <a:rPr lang="en-GB" dirty="0"/>
                  <a:t> in the first trial and it is a little lower than </a:t>
                </a:r>
                <a14:m>
                  <m:oMath xmlns:m="http://schemas.openxmlformats.org/officeDocument/2006/math">
                    <m:r>
                      <a:rPr lang="en-GB" i="1">
                        <a:latin typeface="Cambria Math" panose="02040503050406030204" pitchFamily="18" charset="0"/>
                      </a:rPr>
                      <m:t>0.88</m:t>
                    </m:r>
                  </m:oMath>
                </a14:m>
                <a:r>
                  <a:rPr lang="en-GB" dirty="0"/>
                  <a:t>, so you might want to “bump” it towards </a:t>
                </a:r>
                <a14:m>
                  <m:oMath xmlns:m="http://schemas.openxmlformats.org/officeDocument/2006/math">
                    <m:r>
                      <a:rPr lang="en-GB" i="1">
                        <a:latin typeface="Cambria Math" panose="02040503050406030204" pitchFamily="18" charset="0"/>
                      </a:rPr>
                      <m:t>0.88</m:t>
                    </m:r>
                  </m:oMath>
                </a14:m>
                <a:endParaRPr lang="en-GB" dirty="0"/>
              </a:p>
            </p:txBody>
          </p:sp>
        </mc:Choice>
        <mc:Fallback xmlns="">
          <p:sp>
            <p:nvSpPr>
              <p:cNvPr id="3" name="Content Placeholder 2">
                <a:extLst>
                  <a:ext uri="{FF2B5EF4-FFF2-40B4-BE49-F238E27FC236}">
                    <a16:creationId xmlns:a16="http://schemas.microsoft.com/office/drawing/2014/main" id="{B761E710-DC10-3440-B86C-7FBB44EDF57B}"/>
                  </a:ext>
                </a:extLst>
              </p:cNvPr>
              <p:cNvSpPr>
                <a:spLocks noGrp="1" noRot="1" noChangeAspect="1" noMove="1" noResize="1" noEditPoints="1" noAdjustHandles="1" noChangeArrowheads="1" noChangeShapeType="1" noTextEdit="1"/>
              </p:cNvSpPr>
              <p:nvPr>
                <p:ph idx="1"/>
              </p:nvPr>
            </p:nvSpPr>
            <p:spPr>
              <a:blipFill>
                <a:blip r:embed="rId2"/>
                <a:stretch>
                  <a:fillRect l="-1447" t="-1768" r="-2090"/>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4041E1F-85AC-A540-A9FF-80CA9654558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A34CE69B-7A81-0394-50D5-84F4DD82776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44C036A-7065-244D-A65E-5F3E3AF9288F}"/>
              </a:ext>
            </a:extLst>
          </p:cNvPr>
          <p:cNvSpPr>
            <a:spLocks noGrp="1"/>
          </p:cNvSpPr>
          <p:nvPr>
            <p:ph type="sldNum" sz="quarter" idx="4"/>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149394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1D8D-0F61-DE4E-A501-044DEB24FB03}"/>
              </a:ext>
            </a:extLst>
          </p:cNvPr>
          <p:cNvSpPr>
            <a:spLocks noGrp="1"/>
          </p:cNvSpPr>
          <p:nvPr>
            <p:ph type="title"/>
          </p:nvPr>
        </p:nvSpPr>
        <p:spPr/>
        <p:txBody>
          <a:bodyPr/>
          <a:lstStyle/>
          <a:p>
            <a:r>
              <a:rPr lang="en-GB" dirty="0"/>
              <a:t>Aside: Online Mean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CCE989-D644-504C-B88E-9A6667562547}"/>
                  </a:ext>
                </a:extLst>
              </p:cNvPr>
              <p:cNvSpPr>
                <a:spLocks noGrp="1"/>
              </p:cNvSpPr>
              <p:nvPr>
                <p:ph idx="1"/>
              </p:nvPr>
            </p:nvSpPr>
            <p:spPr/>
            <p:txBody>
              <a:bodyPr>
                <a:normAutofit fontScale="92500" lnSpcReduction="20000"/>
              </a:bodyPr>
              <a:lstStyle/>
              <a:p>
                <a:r>
                  <a:rPr lang="en-GB" dirty="0"/>
                  <a:t>Suppose that we want to incrementally compute the mean of a sequence of numbers</a:t>
                </a:r>
              </a:p>
              <a:p>
                <a:pPr lvl="1"/>
                <a:r>
                  <a:rPr lang="en-GB" dirty="0"/>
                  <a:t>E.g., to estimate the mean of a random variable from a sequence of samples</a:t>
                </a: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nary>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𝑛</m:t>
                              </m:r>
                              <m:r>
                                <a:rPr lang="de-DE" b="0" i="1" smtClean="0">
                                  <a:latin typeface="Cambria Math" panose="02040503050406030204" pitchFamily="18" charset="0"/>
                                </a:rPr>
                                <m:t>+1−1</m:t>
                              </m:r>
                            </m:num>
                            <m:den>
                              <m:r>
                                <a:rPr lang="de-DE" i="1">
                                  <a:latin typeface="Cambria Math" panose="02040503050406030204" pitchFamily="18" charset="0"/>
                                </a:rPr>
                                <m:t>𝑛</m:t>
                              </m:r>
                              <m:r>
                                <a:rPr lang="de-DE"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3400" lvl="1" indent="0">
                  <a:lnSpc>
                    <a:spcPct val="120000"/>
                  </a:lnSpc>
                  <a:spcBef>
                    <a:spcPts val="0"/>
                  </a:spcBef>
                  <a:buNone/>
                </a:pPr>
                <a14:m>
                  <m:oMathPara xmlns:m="http://schemas.openxmlformats.org/officeDocument/2006/math">
                    <m:oMathParaPr>
                      <m:jc m:val="left"/>
                    </m:oMathParaPr>
                    <m:oMath xmlns:m="http://schemas.openxmlformats.org/officeDocument/2006/math">
                      <m:r>
                        <m:rPr>
                          <m:aln/>
                        </m:rP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e>
                      </m:d>
                    </m:oMath>
                  </m:oMathPara>
                </a14:m>
                <a:endParaRPr lang="en-GB" dirty="0"/>
              </a:p>
            </p:txBody>
          </p:sp>
        </mc:Choice>
        <mc:Fallback xmlns="">
          <p:sp>
            <p:nvSpPr>
              <p:cNvPr id="3" name="Content Placeholder 2">
                <a:extLst>
                  <a:ext uri="{FF2B5EF4-FFF2-40B4-BE49-F238E27FC236}">
                    <a16:creationId xmlns:a16="http://schemas.microsoft.com/office/drawing/2014/main" id="{FFCCE989-D644-504C-B88E-9A6667562547}"/>
                  </a:ext>
                </a:extLst>
              </p:cNvPr>
              <p:cNvSpPr>
                <a:spLocks noGrp="1" noRot="1" noChangeAspect="1" noMove="1" noResize="1" noEditPoints="1" noAdjustHandles="1" noChangeArrowheads="1" noChangeShapeType="1" noTextEdit="1"/>
              </p:cNvSpPr>
              <p:nvPr>
                <p:ph idx="1"/>
              </p:nvPr>
            </p:nvSpPr>
            <p:spPr>
              <a:blipFill>
                <a:blip r:embed="rId2"/>
                <a:stretch>
                  <a:fillRect l="-1438" t="-7164" b="-19403"/>
                </a:stretch>
              </a:blipFill>
            </p:spPr>
            <p:txBody>
              <a:bodyPr/>
              <a:lstStyle/>
              <a:p>
                <a:r>
                  <a:rPr lang="en-DE">
                    <a:noFill/>
                  </a:rPr>
                  <a:t> </a:t>
                </a:r>
              </a:p>
            </p:txBody>
          </p:sp>
        </mc:Fallback>
      </mc:AlternateContent>
      <p:sp>
        <p:nvSpPr>
          <p:cNvPr id="16" name="Date Placeholder 15">
            <a:extLst>
              <a:ext uri="{FF2B5EF4-FFF2-40B4-BE49-F238E27FC236}">
                <a16:creationId xmlns:a16="http://schemas.microsoft.com/office/drawing/2014/main" id="{28676ECB-8511-9A4F-BB9C-281D5D25287B}"/>
              </a:ext>
            </a:extLst>
          </p:cNvPr>
          <p:cNvSpPr>
            <a:spLocks noGrp="1"/>
          </p:cNvSpPr>
          <p:nvPr>
            <p:ph type="dt" sz="half" idx="2"/>
          </p:nvPr>
        </p:nvSpPr>
        <p:spPr/>
        <p:txBody>
          <a:bodyPr/>
          <a:lstStyle/>
          <a:p>
            <a:r>
              <a:rPr lang="de-DE"/>
              <a:t>Decision Foundations</a:t>
            </a:r>
            <a:endParaRPr lang="de-DE" dirty="0"/>
          </a:p>
        </p:txBody>
      </p:sp>
      <p:sp>
        <p:nvSpPr>
          <p:cNvPr id="17" name="Footer Placeholder 16">
            <a:extLst>
              <a:ext uri="{FF2B5EF4-FFF2-40B4-BE49-F238E27FC236}">
                <a16:creationId xmlns:a16="http://schemas.microsoft.com/office/drawing/2014/main" id="{45C32589-2D95-1E2C-5E5D-305399F05CA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86775F2-02B7-E143-8AB3-11623F967D63}"/>
              </a:ext>
            </a:extLst>
          </p:cNvPr>
          <p:cNvSpPr>
            <a:spLocks noGrp="1"/>
          </p:cNvSpPr>
          <p:nvPr>
            <p:ph type="sldNum" sz="quarter" idx="4"/>
          </p:nvPr>
        </p:nvSpPr>
        <p:spPr/>
        <p:txBody>
          <a:bodyPr/>
          <a:lstStyle/>
          <a:p>
            <a:fld id="{67C9959E-8E6B-B04C-9955-EA096F41CA7A}" type="slidenum">
              <a:rPr lang="en-GB" smtClean="0"/>
              <a:t>67</a:t>
            </a:fld>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5533D-AAB1-204C-97FD-C5353D3E8CB7}"/>
                  </a:ext>
                </a:extLst>
              </p:cNvPr>
              <p:cNvSpPr txBox="1"/>
              <p:nvPr/>
            </p:nvSpPr>
            <p:spPr>
              <a:xfrm>
                <a:off x="58354" y="3220698"/>
                <a:ext cx="959502" cy="830997"/>
              </a:xfrm>
              <a:prstGeom prst="rect">
                <a:avLst/>
              </a:prstGeom>
              <a:noFill/>
            </p:spPr>
            <p:txBody>
              <a:bodyPr wrap="square" rtlCol="0">
                <a:spAutoFit/>
              </a:bodyPr>
              <a:lstStyle/>
              <a:p>
                <a:r>
                  <a:rPr lang="en-GB" sz="1600" dirty="0">
                    <a:solidFill>
                      <a:schemeClr val="accent1"/>
                    </a:solidFill>
                  </a:rPr>
                  <a:t>average of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r>
                  <a:rPr lang="en-GB" sz="1600" dirty="0">
                    <a:solidFill>
                      <a:schemeClr val="accent1"/>
                    </a:solidFill>
                  </a:rPr>
                  <a:t> samples</a:t>
                </a:r>
              </a:p>
            </p:txBody>
          </p:sp>
        </mc:Choice>
        <mc:Fallback xmlns="">
          <p:sp>
            <p:nvSpPr>
              <p:cNvPr id="5" name="TextBox 4">
                <a:extLst>
                  <a:ext uri="{FF2B5EF4-FFF2-40B4-BE49-F238E27FC236}">
                    <a16:creationId xmlns:a16="http://schemas.microsoft.com/office/drawing/2014/main" id="{6485533D-AAB1-204C-97FD-C5353D3E8CB7}"/>
                  </a:ext>
                </a:extLst>
              </p:cNvPr>
              <p:cNvSpPr txBox="1">
                <a:spLocks noRot="1" noChangeAspect="1" noMove="1" noResize="1" noEditPoints="1" noAdjustHandles="1" noChangeArrowheads="1" noChangeShapeType="1" noTextEdit="1"/>
              </p:cNvSpPr>
              <p:nvPr/>
            </p:nvSpPr>
            <p:spPr>
              <a:xfrm>
                <a:off x="58354" y="3220698"/>
                <a:ext cx="959502" cy="830997"/>
              </a:xfrm>
              <a:prstGeom prst="rect">
                <a:avLst/>
              </a:prstGeom>
              <a:blipFill>
                <a:blip r:embed="rId3"/>
                <a:stretch>
                  <a:fillRect l="-3896" t="-1493" b="-5970"/>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CD6B3BDA-7659-E544-9D66-24F4B8A20293}"/>
              </a:ext>
            </a:extLst>
          </p:cNvPr>
          <p:cNvSpPr txBox="1"/>
          <p:nvPr/>
        </p:nvSpPr>
        <p:spPr>
          <a:xfrm>
            <a:off x="1656258" y="6196055"/>
            <a:ext cx="1375954" cy="338554"/>
          </a:xfrm>
          <a:prstGeom prst="rect">
            <a:avLst/>
          </a:prstGeom>
          <a:noFill/>
        </p:spPr>
        <p:txBody>
          <a:bodyPr wrap="square" rtlCol="0">
            <a:spAutoFit/>
          </a:bodyPr>
          <a:lstStyle/>
          <a:p>
            <a:r>
              <a:rPr lang="en-GB" sz="1600" dirty="0">
                <a:solidFill>
                  <a:schemeClr val="accent1"/>
                </a:solidFill>
              </a:rPr>
              <a:t>learning rate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1A064-968C-7141-B330-DBA2DDE915C9}"/>
                  </a:ext>
                </a:extLst>
              </p:cNvPr>
              <p:cNvSpPr txBox="1"/>
              <p:nvPr/>
            </p:nvSpPr>
            <p:spPr>
              <a:xfrm>
                <a:off x="2929195" y="6026778"/>
                <a:ext cx="1308500" cy="338554"/>
              </a:xfrm>
              <a:prstGeom prst="rect">
                <a:avLst/>
              </a:prstGeom>
              <a:noFill/>
            </p:spPr>
            <p:txBody>
              <a:bodyPr wrap="none" rtlCol="0">
                <a:spAutoFit/>
              </a:bodyPr>
              <a:lstStyle/>
              <a:p>
                <a:r>
                  <a:rPr lang="en-GB" sz="1600" dirty="0">
                    <a:solidFill>
                      <a:schemeClr val="accent1"/>
                    </a:solidFill>
                  </a:rPr>
                  <a:t>sample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endParaRPr lang="en-GB" sz="1600" dirty="0">
                  <a:solidFill>
                    <a:schemeClr val="accent1"/>
                  </a:solidFill>
                </a:endParaRPr>
              </a:p>
            </p:txBody>
          </p:sp>
        </mc:Choice>
        <mc:Fallback xmlns="">
          <p:sp>
            <p:nvSpPr>
              <p:cNvPr id="7" name="TextBox 6">
                <a:extLst>
                  <a:ext uri="{FF2B5EF4-FFF2-40B4-BE49-F238E27FC236}">
                    <a16:creationId xmlns:a16="http://schemas.microsoft.com/office/drawing/2014/main" id="{D6D1A064-968C-7141-B330-DBA2DDE915C9}"/>
                  </a:ext>
                </a:extLst>
              </p:cNvPr>
              <p:cNvSpPr txBox="1">
                <a:spLocks noRot="1" noChangeAspect="1" noMove="1" noResize="1" noEditPoints="1" noAdjustHandles="1" noChangeArrowheads="1" noChangeShapeType="1" noTextEdit="1"/>
              </p:cNvSpPr>
              <p:nvPr/>
            </p:nvSpPr>
            <p:spPr>
              <a:xfrm>
                <a:off x="2929195" y="6026778"/>
                <a:ext cx="1308500" cy="338554"/>
              </a:xfrm>
              <a:prstGeom prst="rect">
                <a:avLst/>
              </a:prstGeom>
              <a:blipFill>
                <a:blip r:embed="rId4"/>
                <a:stretch>
                  <a:fillRect l="-1923" t="-3571" b="-17857"/>
                </a:stretch>
              </a:blipFill>
            </p:spPr>
            <p:txBody>
              <a:bodyPr/>
              <a:lstStyle/>
              <a:p>
                <a:r>
                  <a:rPr lang="en-DE">
                    <a:noFill/>
                  </a:rPr>
                  <a:t> </a:t>
                </a:r>
              </a:p>
            </p:txBody>
          </p:sp>
        </mc:Fallback>
      </mc:AlternateContent>
      <p:cxnSp>
        <p:nvCxnSpPr>
          <p:cNvPr id="9" name="Straight Arrow Connector 8">
            <a:extLst>
              <a:ext uri="{FF2B5EF4-FFF2-40B4-BE49-F238E27FC236}">
                <a16:creationId xmlns:a16="http://schemas.microsoft.com/office/drawing/2014/main" id="{91DB6889-53DD-FA49-8455-76A6A6CC9B0E}"/>
              </a:ext>
            </a:extLst>
          </p:cNvPr>
          <p:cNvCxnSpPr>
            <a:cxnSpLocks/>
            <a:stCxn id="5" idx="0"/>
            <a:endCxn id="14" idx="2"/>
          </p:cNvCxnSpPr>
          <p:nvPr/>
        </p:nvCxnSpPr>
        <p:spPr>
          <a:xfrm flipV="1">
            <a:off x="538105" y="2970169"/>
            <a:ext cx="0" cy="250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111E-8432-204C-8F1E-590070F4B746}"/>
              </a:ext>
            </a:extLst>
          </p:cNvPr>
          <p:cNvCxnSpPr>
            <a:cxnSpLocks/>
            <a:stCxn id="6" idx="0"/>
          </p:cNvCxnSpPr>
          <p:nvPr/>
        </p:nvCxnSpPr>
        <p:spPr>
          <a:xfrm flipH="1" flipV="1">
            <a:off x="2102463" y="5953130"/>
            <a:ext cx="241772" cy="2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F0FEB9-C8BF-2344-B94E-74CF7D30D1AE}"/>
              </a:ext>
            </a:extLst>
          </p:cNvPr>
          <p:cNvCxnSpPr>
            <a:cxnSpLocks/>
            <a:stCxn id="7" idx="0"/>
          </p:cNvCxnSpPr>
          <p:nvPr/>
        </p:nvCxnSpPr>
        <p:spPr>
          <a:xfrm flipH="1" flipV="1">
            <a:off x="3032212" y="5821917"/>
            <a:ext cx="551233" cy="204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12DA18-5A2F-CB4C-81D8-7903C0F8E4E1}"/>
                  </a:ext>
                </a:extLst>
              </p:cNvPr>
              <p:cNvSpPr/>
              <p:nvPr/>
            </p:nvSpPr>
            <p:spPr>
              <a:xfrm>
                <a:off x="149537" y="2561724"/>
                <a:ext cx="777136" cy="408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acc>
                            <m:accPr>
                              <m:chr m:val="̂"/>
                              <m:ctrlPr>
                                <a:rPr lang="en-GB" sz="2000" i="1">
                                  <a:latin typeface="Cambria Math" panose="02040503050406030204" pitchFamily="18" charset="0"/>
                                </a:rPr>
                              </m:ctrlPr>
                            </m:accPr>
                            <m:e>
                              <m:r>
                                <a:rPr lang="en-GB" sz="2000" i="1">
                                  <a:latin typeface="Cambria Math" panose="02040503050406030204" pitchFamily="18" charset="0"/>
                                </a:rPr>
                                <m:t>𝑋</m:t>
                              </m:r>
                            </m:e>
                          </m:acc>
                        </m:e>
                        <m:sub>
                          <m:r>
                            <a:rPr lang="en-GB" sz="2000" i="1">
                              <a:latin typeface="Cambria Math" panose="02040503050406030204" pitchFamily="18" charset="0"/>
                            </a:rPr>
                            <m:t>𝑛</m:t>
                          </m:r>
                          <m:r>
                            <a:rPr lang="en-GB" sz="2000" i="1">
                              <a:latin typeface="Cambria Math" panose="02040503050406030204" pitchFamily="18" charset="0"/>
                            </a:rPr>
                            <m:t>+1</m:t>
                          </m:r>
                        </m:sub>
                      </m:sSub>
                    </m:oMath>
                  </m:oMathPara>
                </a14:m>
                <a:endParaRPr lang="en-GB" sz="2000" dirty="0"/>
              </a:p>
            </p:txBody>
          </p:sp>
        </mc:Choice>
        <mc:Fallback xmlns="">
          <p:sp>
            <p:nvSpPr>
              <p:cNvPr id="14" name="Rectangle 13">
                <a:extLst>
                  <a:ext uri="{FF2B5EF4-FFF2-40B4-BE49-F238E27FC236}">
                    <a16:creationId xmlns:a16="http://schemas.microsoft.com/office/drawing/2014/main" id="{E612DA18-5A2F-CB4C-81D8-7903C0F8E4E1}"/>
                  </a:ext>
                </a:extLst>
              </p:cNvPr>
              <p:cNvSpPr>
                <a:spLocks noRot="1" noChangeAspect="1" noMove="1" noResize="1" noEditPoints="1" noAdjustHandles="1" noChangeArrowheads="1" noChangeShapeType="1" noTextEdit="1"/>
              </p:cNvSpPr>
              <p:nvPr/>
            </p:nvSpPr>
            <p:spPr>
              <a:xfrm>
                <a:off x="149537" y="2561724"/>
                <a:ext cx="777136" cy="408445"/>
              </a:xfrm>
              <a:prstGeom prst="rect">
                <a:avLst/>
              </a:prstGeom>
              <a:blipFill>
                <a:blip r:embed="rId5"/>
                <a:stretch>
                  <a:fillRect b="-303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9C11D8E-D1A3-7F47-8D86-39833B15C93E}"/>
                  </a:ext>
                </a:extLst>
              </p:cNvPr>
              <p:cNvSpPr/>
              <p:nvPr/>
            </p:nvSpPr>
            <p:spPr>
              <a:xfrm>
                <a:off x="2395082" y="2343749"/>
                <a:ext cx="3472678"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8" name="Rectangle 7">
                <a:extLst>
                  <a:ext uri="{FF2B5EF4-FFF2-40B4-BE49-F238E27FC236}">
                    <a16:creationId xmlns:a16="http://schemas.microsoft.com/office/drawing/2014/main" id="{A9C11D8E-D1A3-7F47-8D86-39833B15C93E}"/>
                  </a:ext>
                </a:extLst>
              </p:cNvPr>
              <p:cNvSpPr>
                <a:spLocks noRot="1" noChangeAspect="1" noMove="1" noResize="1" noEditPoints="1" noAdjustHandles="1" noChangeArrowheads="1" noChangeShapeType="1" noTextEdit="1"/>
              </p:cNvSpPr>
              <p:nvPr/>
            </p:nvSpPr>
            <p:spPr>
              <a:xfrm>
                <a:off x="2395082" y="2343749"/>
                <a:ext cx="3472678" cy="932628"/>
              </a:xfrm>
              <a:prstGeom prst="rect">
                <a:avLst/>
              </a:prstGeom>
              <a:blipFill>
                <a:blip r:embed="rId6"/>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05FFF7-59C9-514E-9070-87529FA34FF6}"/>
                  </a:ext>
                </a:extLst>
              </p:cNvPr>
              <p:cNvSpPr/>
              <p:nvPr/>
            </p:nvSpPr>
            <p:spPr>
              <a:xfrm>
                <a:off x="5795377" y="2343878"/>
                <a:ext cx="3889719"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10" name="Rectangle 9">
                <a:extLst>
                  <a:ext uri="{FF2B5EF4-FFF2-40B4-BE49-F238E27FC236}">
                    <a16:creationId xmlns:a16="http://schemas.microsoft.com/office/drawing/2014/main" id="{1405FFF7-59C9-514E-9070-87529FA34FF6}"/>
                  </a:ext>
                </a:extLst>
              </p:cNvPr>
              <p:cNvSpPr>
                <a:spLocks noRot="1" noChangeAspect="1" noMove="1" noResize="1" noEditPoints="1" noAdjustHandles="1" noChangeArrowheads="1" noChangeShapeType="1" noTextEdit="1"/>
              </p:cNvSpPr>
              <p:nvPr/>
            </p:nvSpPr>
            <p:spPr>
              <a:xfrm>
                <a:off x="5795377" y="2343878"/>
                <a:ext cx="3889719" cy="932628"/>
              </a:xfrm>
              <a:prstGeom prst="rect">
                <a:avLst/>
              </a:prstGeom>
              <a:blipFill>
                <a:blip r:embed="rId7"/>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AEC4741-C5A7-0B4D-9A39-5CDF4EE5D583}"/>
                  </a:ext>
                </a:extLst>
              </p:cNvPr>
              <p:cNvSpPr/>
              <p:nvPr/>
            </p:nvSpPr>
            <p:spPr>
              <a:xfrm>
                <a:off x="4567854" y="3349059"/>
                <a:ext cx="6058569"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r>
                                <a:rPr lang="de-DE" sz="2000" i="1">
                                  <a:latin typeface="Cambria Math" panose="02040503050406030204" pitchFamily="18" charset="0"/>
                                </a:rPr>
                                <m:t>+1</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𝑛</m:t>
                              </m:r>
                              <m:d>
                                <m:dPr>
                                  <m:ctrlPr>
                                    <a:rPr lang="de-DE" sz="2000" i="1">
                                      <a:latin typeface="Cambria Math" panose="02040503050406030204" pitchFamily="18" charset="0"/>
                                    </a:rPr>
                                  </m:ctrlPr>
                                </m:dPr>
                                <m:e>
                                  <m:r>
                                    <a:rPr lang="en-GB" sz="2000" i="1">
                                      <a:latin typeface="Cambria Math" panose="02040503050406030204" pitchFamily="18" charset="0"/>
                                    </a:rPr>
                                    <m:t>𝑛</m:t>
                                  </m:r>
                                  <m:r>
                                    <a:rPr lang="en-GB" sz="2000" i="1">
                                      <a:latin typeface="Cambria Math" panose="02040503050406030204" pitchFamily="18" charset="0"/>
                                    </a:rPr>
                                    <m:t>+1</m:t>
                                  </m:r>
                                </m:e>
                              </m:d>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p>
            </p:txBody>
          </p:sp>
        </mc:Choice>
        <mc:Fallback xmlns="">
          <p:sp>
            <p:nvSpPr>
              <p:cNvPr id="11" name="Rectangle 10">
                <a:extLst>
                  <a:ext uri="{FF2B5EF4-FFF2-40B4-BE49-F238E27FC236}">
                    <a16:creationId xmlns:a16="http://schemas.microsoft.com/office/drawing/2014/main" id="{8AEC4741-C5A7-0B4D-9A39-5CDF4EE5D583}"/>
                  </a:ext>
                </a:extLst>
              </p:cNvPr>
              <p:cNvSpPr>
                <a:spLocks noRot="1" noChangeAspect="1" noMove="1" noResize="1" noEditPoints="1" noAdjustHandles="1" noChangeArrowheads="1" noChangeShapeType="1" noTextEdit="1"/>
              </p:cNvSpPr>
              <p:nvPr/>
            </p:nvSpPr>
            <p:spPr>
              <a:xfrm>
                <a:off x="4567854" y="3349059"/>
                <a:ext cx="6058569" cy="932628"/>
              </a:xfrm>
              <a:prstGeom prst="rect">
                <a:avLst/>
              </a:prstGeom>
              <a:blipFill>
                <a:blip r:embed="rId8"/>
                <a:stretch>
                  <a:fillRect t="-102703"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67E468-BA66-1E47-9F05-997D5F22B55B}"/>
                  </a:ext>
                </a:extLst>
              </p:cNvPr>
              <p:cNvSpPr/>
              <p:nvPr/>
            </p:nvSpPr>
            <p:spPr>
              <a:xfrm>
                <a:off x="6136219" y="4359068"/>
                <a:ext cx="4490204"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GB"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𝑛</m:t>
                              </m:r>
                              <m:r>
                                <a:rPr lang="en-GB" sz="2000" i="1">
                                  <a:latin typeface="Cambria Math" panose="02040503050406030204" pitchFamily="18" charset="0"/>
                                </a:rPr>
                                <m:t>+1</m:t>
                              </m:r>
                            </m:sub>
                          </m:sSub>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oMath>
                  </m:oMathPara>
                </a14:m>
                <a:endParaRPr lang="en-GB" sz="2000" dirty="0"/>
              </a:p>
            </p:txBody>
          </p:sp>
        </mc:Choice>
        <mc:Fallback xmlns="">
          <p:sp>
            <p:nvSpPr>
              <p:cNvPr id="12" name="Rectangle 11">
                <a:extLst>
                  <a:ext uri="{FF2B5EF4-FFF2-40B4-BE49-F238E27FC236}">
                    <a16:creationId xmlns:a16="http://schemas.microsoft.com/office/drawing/2014/main" id="{BB67E468-BA66-1E47-9F05-997D5F22B55B}"/>
                  </a:ext>
                </a:extLst>
              </p:cNvPr>
              <p:cNvSpPr>
                <a:spLocks noRot="1" noChangeAspect="1" noMove="1" noResize="1" noEditPoints="1" noAdjustHandles="1" noChangeArrowheads="1" noChangeShapeType="1" noTextEdit="1"/>
              </p:cNvSpPr>
              <p:nvPr/>
            </p:nvSpPr>
            <p:spPr>
              <a:xfrm>
                <a:off x="6136219" y="4359068"/>
                <a:ext cx="4490204" cy="932628"/>
              </a:xfrm>
              <a:prstGeom prst="rect">
                <a:avLst/>
              </a:prstGeom>
              <a:blipFill>
                <a:blip r:embed="rId9"/>
                <a:stretch>
                  <a:fillRect l="-5932" t="-104054" r="-847"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1E59BA0-0F2B-079B-3105-524AAE9F5B89}"/>
                  </a:ext>
                </a:extLst>
              </p:cNvPr>
              <p:cNvSpPr txBox="1"/>
              <p:nvPr/>
            </p:nvSpPr>
            <p:spPr>
              <a:xfrm>
                <a:off x="4898169" y="5480526"/>
                <a:ext cx="517454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Given a new sample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oMath>
                </a14:m>
                <a:r>
                  <a:rPr lang="en-GB" dirty="0"/>
                  <a:t>, the new mean is the old estimate (for </a:t>
                </a:r>
                <a14:m>
                  <m:oMath xmlns:m="http://schemas.openxmlformats.org/officeDocument/2006/math">
                    <m:r>
                      <a:rPr lang="en-GB" b="0" i="1" smtClean="0">
                        <a:latin typeface="Cambria Math" panose="02040503050406030204" pitchFamily="18" charset="0"/>
                      </a:rPr>
                      <m:t>𝑛</m:t>
                    </m:r>
                  </m:oMath>
                </a14:m>
                <a:r>
                  <a:rPr lang="en-GB" dirty="0"/>
                  <a:t> samples) plus the weighted difference between the new sample and old estimate</a:t>
                </a:r>
              </a:p>
            </p:txBody>
          </p:sp>
        </mc:Choice>
        <mc:Fallback xmlns="">
          <p:sp>
            <p:nvSpPr>
              <p:cNvPr id="21" name="TextBox 20">
                <a:extLst>
                  <a:ext uri="{FF2B5EF4-FFF2-40B4-BE49-F238E27FC236}">
                    <a16:creationId xmlns:a16="http://schemas.microsoft.com/office/drawing/2014/main" id="{B1E59BA0-0F2B-079B-3105-524AAE9F5B89}"/>
                  </a:ext>
                </a:extLst>
              </p:cNvPr>
              <p:cNvSpPr txBox="1">
                <a:spLocks noRot="1" noChangeAspect="1" noMove="1" noResize="1" noEditPoints="1" noAdjustHandles="1" noChangeArrowheads="1" noChangeShapeType="1" noTextEdit="1"/>
              </p:cNvSpPr>
              <p:nvPr/>
            </p:nvSpPr>
            <p:spPr>
              <a:xfrm>
                <a:off x="4898169" y="5480526"/>
                <a:ext cx="5174547" cy="923330"/>
              </a:xfrm>
              <a:prstGeom prst="rect">
                <a:avLst/>
              </a:prstGeom>
              <a:blipFill>
                <a:blip r:embed="rId10"/>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537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8A5A-4615-3242-81C8-5EAD13037B75}"/>
              </a:ext>
            </a:extLst>
          </p:cNvPr>
          <p:cNvSpPr>
            <a:spLocks noGrp="1"/>
          </p:cNvSpPr>
          <p:nvPr>
            <p:ph type="title"/>
          </p:nvPr>
        </p:nvSpPr>
        <p:spPr/>
        <p:txBody>
          <a:bodyPr/>
          <a:lstStyle/>
          <a:p>
            <a:r>
              <a:rPr lang="en-GB" dirty="0"/>
              <a:t>TD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3E8C-C411-8F4E-ABFA-04C6BEFAE436}"/>
                  </a:ext>
                </a:extLst>
              </p:cNvPr>
              <p:cNvSpPr>
                <a:spLocks noGrp="1"/>
              </p:cNvSpPr>
              <p:nvPr>
                <p:ph idx="1"/>
              </p:nvPr>
            </p:nvSpPr>
            <p:spPr/>
            <p:txBody>
              <a:bodyPr>
                <a:noAutofit/>
              </a:bodyPr>
              <a:lstStyle/>
              <a:p>
                <a:r>
                  <a:rPr lang="en-GB" dirty="0"/>
                  <a:t>TD update for transition from </a:t>
                </a:r>
                <a14:m>
                  <m:oMath xmlns:m="http://schemas.openxmlformats.org/officeDocument/2006/math">
                    <m:r>
                      <a:rPr lang="en-GB" b="0" i="1" smtClean="0">
                        <a:latin typeface="Cambria Math" panose="02040503050406030204" pitchFamily="18" charset="0"/>
                      </a:rPr>
                      <m:t>𝑠</m:t>
                    </m:r>
                  </m:oMath>
                </a14:m>
                <a:r>
                  <a:rPr lang="en-GB" dirty="0"/>
                  <a:t> to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oMath>
                </a14:m>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i="1" smtClean="0">
                              <a:latin typeface="Cambria Math" panose="02040503050406030204" pitchFamily="18" charset="0"/>
                            </a:rPr>
                            <m:t>𝑠</m:t>
                          </m:r>
                        </m:e>
                      </m:d>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r>
                                <a:rPr lang="en-GB" b="0" i="1" smtClean="0">
                                  <a:latin typeface="Cambria Math" panose="02040503050406030204" pitchFamily="18" charset="0"/>
                                </a:rPr>
                                <m:t>′</m:t>
                              </m:r>
                            </m:e>
                          </m:d>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e>
                          </m:d>
                        </m:e>
                      </m:d>
                    </m:oMath>
                  </m:oMathPara>
                </a14:m>
                <a:endParaRPr lang="en-GB" dirty="0"/>
              </a:p>
              <a:p>
                <a:pPr lvl="1"/>
                <a:endParaRPr lang="en-GB" dirty="0"/>
              </a:p>
              <a:p>
                <a:pPr lvl="1"/>
                <a:endParaRPr lang="en-GB" dirty="0"/>
              </a:p>
              <a:p>
                <a:pPr lvl="1"/>
                <a:r>
                  <a:rPr lang="en-GB" dirty="0"/>
                  <a:t>Similar to one step of value iteration</a:t>
                </a:r>
              </a:p>
              <a:p>
                <a:pPr lvl="1"/>
                <a:r>
                  <a:rPr lang="en-GB" dirty="0"/>
                  <a:t>Equation called </a:t>
                </a:r>
                <a:r>
                  <a:rPr lang="en-GB" dirty="0">
                    <a:solidFill>
                      <a:schemeClr val="accent1"/>
                    </a:solidFill>
                  </a:rPr>
                  <a:t>backup</a:t>
                </a:r>
                <a:endParaRPr lang="en-GB" dirty="0"/>
              </a:p>
              <a:p>
                <a:r>
                  <a:rPr lang="en-GB" dirty="0"/>
                  <a:t>So, the update is maintaining a “mean” of the (noisy) utility samples</a:t>
                </a:r>
              </a:p>
              <a:p>
                <a:r>
                  <a:rPr lang="en-GB" dirty="0"/>
                  <a:t>If the learning rate decreases with the number of samples (e.g.,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rPr>
                      <m:t>𝑛</m:t>
                    </m:r>
                  </m:oMath>
                </a14:m>
                <a:r>
                  <a:rPr lang="en-GB" dirty="0"/>
                  <a:t>), then the utility estimates will eventually converge to true values</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BAB03E8C-C411-8F4E-ABFA-04C6BEFAE436}"/>
                  </a:ext>
                </a:extLst>
              </p:cNvPr>
              <p:cNvSpPr>
                <a:spLocks noGrp="1" noRot="1" noChangeAspect="1" noMove="1" noResize="1" noEditPoints="1" noAdjustHandles="1" noChangeArrowheads="1" noChangeShapeType="1" noTextEdit="1"/>
              </p:cNvSpPr>
              <p:nvPr>
                <p:ph idx="1"/>
              </p:nvPr>
            </p:nvSpPr>
            <p:spPr>
              <a:blipFill>
                <a:blip r:embed="rId2"/>
                <a:stretch>
                  <a:fillRect l="-1549" t="-2985" b="-40000"/>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200428D8-51D3-1E49-BF30-9DEEC030BAAD}"/>
              </a:ext>
            </a:extLst>
          </p:cNvPr>
          <p:cNvSpPr>
            <a:spLocks noGrp="1"/>
          </p:cNvSpPr>
          <p:nvPr>
            <p:ph type="dt" sz="half" idx="2"/>
          </p:nvPr>
        </p:nvSpPr>
        <p:spPr/>
        <p:txBody>
          <a:bodyPr/>
          <a:lstStyle/>
          <a:p>
            <a:r>
              <a:rPr lang="de-DE"/>
              <a:t>Decision Foundations</a:t>
            </a:r>
            <a:endParaRPr lang="de-DE" dirty="0"/>
          </a:p>
        </p:txBody>
      </p:sp>
      <p:sp>
        <p:nvSpPr>
          <p:cNvPr id="9" name="Footer Placeholder 8">
            <a:extLst>
              <a:ext uri="{FF2B5EF4-FFF2-40B4-BE49-F238E27FC236}">
                <a16:creationId xmlns:a16="http://schemas.microsoft.com/office/drawing/2014/main" id="{DF233BA7-C0C5-494C-92E0-347C2BB0877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4EA6DD4-97D1-614F-A5FA-A90A4E8B93FE}"/>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5" name="TextBox 4">
            <a:extLst>
              <a:ext uri="{FF2B5EF4-FFF2-40B4-BE49-F238E27FC236}">
                <a16:creationId xmlns:a16="http://schemas.microsoft.com/office/drawing/2014/main" id="{71F2A641-0826-B14E-84DF-266396C26B07}"/>
              </a:ext>
            </a:extLst>
          </p:cNvPr>
          <p:cNvSpPr txBox="1"/>
          <p:nvPr/>
        </p:nvSpPr>
        <p:spPr>
          <a:xfrm>
            <a:off x="4177370" y="2680074"/>
            <a:ext cx="1375954" cy="369332"/>
          </a:xfrm>
          <a:prstGeom prst="rect">
            <a:avLst/>
          </a:prstGeom>
          <a:noFill/>
        </p:spPr>
        <p:txBody>
          <a:bodyPr wrap="none" rtlCol="0">
            <a:spAutoFit/>
          </a:bodyPr>
          <a:lstStyle/>
          <a:p>
            <a:r>
              <a:rPr lang="en-GB" dirty="0">
                <a:solidFill>
                  <a:schemeClr val="accent1"/>
                </a:solidFill>
              </a:rPr>
              <a:t>learning rate</a:t>
            </a:r>
          </a:p>
        </p:txBody>
      </p:sp>
      <p:sp>
        <p:nvSpPr>
          <p:cNvPr id="6" name="TextBox 5">
            <a:extLst>
              <a:ext uri="{FF2B5EF4-FFF2-40B4-BE49-F238E27FC236}">
                <a16:creationId xmlns:a16="http://schemas.microsoft.com/office/drawing/2014/main" id="{EFEED6F3-1976-9F47-BAE1-EED664DF94F5}"/>
              </a:ext>
            </a:extLst>
          </p:cNvPr>
          <p:cNvSpPr txBox="1"/>
          <p:nvPr/>
        </p:nvSpPr>
        <p:spPr>
          <a:xfrm>
            <a:off x="5953177" y="2575212"/>
            <a:ext cx="2830711" cy="646331"/>
          </a:xfrm>
          <a:prstGeom prst="rect">
            <a:avLst/>
          </a:prstGeom>
          <a:noFill/>
        </p:spPr>
        <p:txBody>
          <a:bodyPr wrap="none" rtlCol="0">
            <a:spAutoFit/>
          </a:bodyPr>
          <a:lstStyle/>
          <a:p>
            <a:pPr algn="ctr"/>
            <a:r>
              <a:rPr lang="en-GB" dirty="0">
                <a:solidFill>
                  <a:schemeClr val="accent1"/>
                </a:solidFill>
              </a:rPr>
              <a:t>new (noisy) sample of utility</a:t>
            </a:r>
            <a:br>
              <a:rPr lang="en-GB" dirty="0">
                <a:solidFill>
                  <a:schemeClr val="accent1"/>
                </a:solidFill>
              </a:rPr>
            </a:br>
            <a:r>
              <a:rPr lang="en-GB" dirty="0">
                <a:solidFill>
                  <a:schemeClr val="accent1"/>
                </a:solidFill>
              </a:rPr>
              <a:t>based on next state</a:t>
            </a:r>
          </a:p>
        </p:txBody>
      </p:sp>
      <p:cxnSp>
        <p:nvCxnSpPr>
          <p:cNvPr id="7" name="Straight Arrow Connector 6">
            <a:extLst>
              <a:ext uri="{FF2B5EF4-FFF2-40B4-BE49-F238E27FC236}">
                <a16:creationId xmlns:a16="http://schemas.microsoft.com/office/drawing/2014/main" id="{E2C340C5-545D-7949-96BB-2A45B1F2F0EA}"/>
              </a:ext>
            </a:extLst>
          </p:cNvPr>
          <p:cNvCxnSpPr>
            <a:cxnSpLocks/>
            <a:stCxn id="5" idx="0"/>
          </p:cNvCxnSpPr>
          <p:nvPr/>
        </p:nvCxnSpPr>
        <p:spPr>
          <a:xfrm flipV="1">
            <a:off x="4865347" y="2325506"/>
            <a:ext cx="481711" cy="35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F1B5AF84-ABAB-E243-8705-4496703911A3}"/>
              </a:ext>
            </a:extLst>
          </p:cNvPr>
          <p:cNvSpPr/>
          <p:nvPr/>
        </p:nvSpPr>
        <p:spPr>
          <a:xfrm rot="5400000">
            <a:off x="7250735" y="752505"/>
            <a:ext cx="235596" cy="33815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1289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B18E-6E65-2F4F-8A60-031BDB5C9F98}"/>
              </a:ext>
            </a:extLst>
          </p:cNvPr>
          <p:cNvSpPr>
            <a:spLocks noGrp="1"/>
          </p:cNvSpPr>
          <p:nvPr>
            <p:ph type="title"/>
          </p:nvPr>
        </p:nvSpPr>
        <p:spPr/>
        <p:txBody>
          <a:bodyPr/>
          <a:lstStyle/>
          <a:p>
            <a:r>
              <a:rPr lang="en-GB" dirty="0"/>
              <a:t>TD: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226F5-90C4-F042-8155-29E50DB3240A}"/>
                  </a:ext>
                </a:extLst>
              </p:cNvPr>
              <p:cNvSpPr>
                <a:spLocks noGrp="1"/>
              </p:cNvSpPr>
              <p:nvPr>
                <p:ph idx="1"/>
              </p:nvPr>
            </p:nvSpPr>
            <p:spPr/>
            <p:txBody>
              <a:bodyPr>
                <a:normAutofit/>
              </a:bodyPr>
              <a:lstStyle/>
              <a:p>
                <a:r>
                  <a:rPr lang="en-GB" dirty="0"/>
                  <a:t>Since TD uses the observed successor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instead of all the successors, what happens if the transition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oMath>
                </a14:m>
                <a:r>
                  <a:rPr lang="en-GB" dirty="0"/>
                  <a:t> is very rare and there is a big jump in utilities from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a:t>
                </a:r>
              </a:p>
              <a:p>
                <a:pPr lvl="1"/>
                <a:r>
                  <a:rPr lang="en-GB" dirty="0"/>
                  <a:t>How can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converge to the true equilibrium value?</a:t>
                </a:r>
              </a:p>
              <a:p>
                <a:r>
                  <a:rPr lang="en-GB" dirty="0"/>
                  <a:t>Answer: </a:t>
                </a:r>
                <a:br>
                  <a:rPr lang="en-GB" dirty="0"/>
                </a:br>
                <a:r>
                  <a:rPr lang="en-GB" dirty="0"/>
                  <a:t>The average value of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r>
                          <a:rPr lang="de-DE" i="1">
                            <a:latin typeface="Cambria Math" panose="02040503050406030204" pitchFamily="18" charset="0"/>
                          </a:rPr>
                          <m:t>𝑠</m:t>
                        </m:r>
                      </m:e>
                    </m:d>
                  </m:oMath>
                </a14:m>
                <a:r>
                  <a:rPr lang="en-GB" dirty="0"/>
                  <a:t> will converge to the correct value</a:t>
                </a:r>
              </a:p>
              <a:p>
                <a:pPr lvl="1"/>
                <a:r>
                  <a:rPr lang="en-GB" dirty="0"/>
                  <a:t>This means the agent needs to observe enough trials that have transitions from </a:t>
                </a:r>
                <a14:m>
                  <m:oMath xmlns:m="http://schemas.openxmlformats.org/officeDocument/2006/math">
                    <m:r>
                      <a:rPr lang="de-DE" b="0" i="1" smtClean="0">
                        <a:latin typeface="Cambria Math" panose="02040503050406030204" pitchFamily="18" charset="0"/>
                      </a:rPr>
                      <m:t>𝑠</m:t>
                    </m:r>
                  </m:oMath>
                </a14:m>
                <a:r>
                  <a:rPr lang="en-GB" dirty="0"/>
                  <a:t> to its successors</a:t>
                </a:r>
              </a:p>
              <a:p>
                <a:pPr lvl="1"/>
                <a:r>
                  <a:rPr lang="en-GB" dirty="0"/>
                  <a:t>Essentially, the effects of the TD backups will be averaged over a large number of transitions</a:t>
                </a:r>
              </a:p>
              <a:p>
                <a:pPr lvl="1"/>
                <a:r>
                  <a:rPr lang="en-GB" dirty="0"/>
                  <a:t>Rare transitions will be rare in the set of transitions observed</a:t>
                </a:r>
              </a:p>
            </p:txBody>
          </p:sp>
        </mc:Choice>
        <mc:Fallback xmlns="">
          <p:sp>
            <p:nvSpPr>
              <p:cNvPr id="3" name="Content Placeholder 2">
                <a:extLst>
                  <a:ext uri="{FF2B5EF4-FFF2-40B4-BE49-F238E27FC236}">
                    <a16:creationId xmlns:a16="http://schemas.microsoft.com/office/drawing/2014/main" id="{D6E226F5-90C4-F042-8155-29E50DB3240A}"/>
                  </a:ext>
                </a:extLst>
              </p:cNvPr>
              <p:cNvSpPr>
                <a:spLocks noGrp="1" noRot="1" noChangeAspect="1" noMove="1" noResize="1" noEditPoints="1" noAdjustHandles="1" noChangeArrowheads="1" noChangeShapeType="1" noTextEdit="1"/>
              </p:cNvSpPr>
              <p:nvPr>
                <p:ph idx="1"/>
              </p:nvPr>
            </p:nvSpPr>
            <p:spPr>
              <a:blipFill>
                <a:blip r:embed="rId4"/>
                <a:stretch>
                  <a:fillRect l="-1955" t="-2486" r="-1504"/>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AF3D142-2D98-CC48-942B-196EC4FED68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F4E3CD1C-92A4-0821-BA3E-048546C5206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56D74E4-FCF5-AF43-B8F3-700083587C90}"/>
              </a:ext>
            </a:extLst>
          </p:cNvPr>
          <p:cNvSpPr>
            <a:spLocks noGrp="1"/>
          </p:cNvSpPr>
          <p:nvPr>
            <p:ph type="sldNum" sz="quarter" idx="4"/>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1514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chemeClr val="accent1"/>
                </a:solidFill>
              </a:rPr>
              <a:t>Utility Theory</a:t>
            </a:r>
          </a:p>
          <a:p>
            <a:pPr lvl="1"/>
            <a:r>
              <a:rPr lang="en-GB" dirty="0">
                <a:solidFill>
                  <a:schemeClr val="accent1"/>
                </a:solidFill>
              </a:rPr>
              <a:t>Preferences</a:t>
            </a:r>
          </a:p>
          <a:p>
            <a:pPr lvl="1"/>
            <a:r>
              <a:rPr lang="en-GB" dirty="0">
                <a:solidFill>
                  <a:schemeClr val="accent1"/>
                </a:solidFill>
              </a:rPr>
              <a:t>Utilities</a:t>
            </a:r>
          </a:p>
          <a:p>
            <a:pPr lvl="1"/>
            <a:r>
              <a:rPr lang="en-GB" dirty="0">
                <a:solidFill>
                  <a:schemeClr val="accent1"/>
                </a:solidFill>
              </a:rPr>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3381463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8DBB-02D7-DA4F-942F-41607DD051E4}"/>
              </a:ext>
            </a:extLst>
          </p:cNvPr>
          <p:cNvSpPr>
            <a:spLocks noGrp="1"/>
          </p:cNvSpPr>
          <p:nvPr>
            <p:ph type="title"/>
          </p:nvPr>
        </p:nvSpPr>
        <p:spPr/>
        <p:txBody>
          <a:bodyPr/>
          <a:lstStyle/>
          <a:p>
            <a:r>
              <a:rPr lang="en-GB" dirty="0"/>
              <a:t>Comparison between ADP and TD</a:t>
            </a:r>
          </a:p>
        </p:txBody>
      </p:sp>
      <p:sp>
        <p:nvSpPr>
          <p:cNvPr id="3" name="Content Placeholder 2">
            <a:extLst>
              <a:ext uri="{FF2B5EF4-FFF2-40B4-BE49-F238E27FC236}">
                <a16:creationId xmlns:a16="http://schemas.microsoft.com/office/drawing/2014/main" id="{55EC569A-FC52-B946-B569-15648E23A392}"/>
              </a:ext>
            </a:extLst>
          </p:cNvPr>
          <p:cNvSpPr>
            <a:spLocks noGrp="1"/>
          </p:cNvSpPr>
          <p:nvPr>
            <p:ph idx="1"/>
          </p:nvPr>
        </p:nvSpPr>
        <p:spPr/>
        <p:txBody>
          <a:bodyPr/>
          <a:lstStyle/>
          <a:p>
            <a:r>
              <a:rPr lang="en-GB" dirty="0"/>
              <a:t>Advantages of ADP</a:t>
            </a:r>
          </a:p>
          <a:p>
            <a:pPr lvl="1"/>
            <a:r>
              <a:rPr lang="en-GB" dirty="0"/>
              <a:t>Converges to true utilities in fewer iterations</a:t>
            </a:r>
          </a:p>
          <a:p>
            <a:pPr lvl="1"/>
            <a:r>
              <a:rPr lang="en-GB" dirty="0"/>
              <a:t>Utility estimates do not vary as much from the true utilities</a:t>
            </a:r>
          </a:p>
          <a:p>
            <a:r>
              <a:rPr lang="en-GB" dirty="0"/>
              <a:t>Advantages of TD</a:t>
            </a:r>
          </a:p>
          <a:p>
            <a:pPr lvl="1"/>
            <a:r>
              <a:rPr lang="en-GB" dirty="0"/>
              <a:t>Simpler, less computation per observation</a:t>
            </a:r>
          </a:p>
          <a:p>
            <a:pPr lvl="1"/>
            <a:r>
              <a:rPr lang="en-GB" dirty="0"/>
              <a:t>Crude but efficient first approximation to ADP</a:t>
            </a:r>
          </a:p>
          <a:p>
            <a:pPr lvl="1"/>
            <a:r>
              <a:rPr lang="en-GB" dirty="0"/>
              <a:t>Do not need to build a transition model to perform its updates</a:t>
            </a:r>
          </a:p>
        </p:txBody>
      </p:sp>
      <p:sp>
        <p:nvSpPr>
          <p:cNvPr id="5" name="Date Placeholder 4">
            <a:extLst>
              <a:ext uri="{FF2B5EF4-FFF2-40B4-BE49-F238E27FC236}">
                <a16:creationId xmlns:a16="http://schemas.microsoft.com/office/drawing/2014/main" id="{BCFFC257-194A-F84F-A6BD-6B70E298579F}"/>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66A4CD2E-F005-7478-A144-591BAFE24E9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1762763-79F7-C74F-9B95-0E24F67064BE}"/>
              </a:ext>
            </a:extLst>
          </p:cNvPr>
          <p:cNvSpPr>
            <a:spLocks noGrp="1"/>
          </p:cNvSpPr>
          <p:nvPr>
            <p:ph type="sldNum" sz="quarter" idx="4"/>
          </p:nvPr>
        </p:nvSpPr>
        <p:spPr/>
        <p:txBody>
          <a:bodyPr/>
          <a:lstStyle/>
          <a:p>
            <a:fld id="{67C9959E-8E6B-B04C-9955-EA096F41CA7A}" type="slidenum">
              <a:rPr lang="en-GB" smtClean="0"/>
              <a:t>70</a:t>
            </a:fld>
            <a:endParaRPr lang="en-GB"/>
          </a:p>
        </p:txBody>
      </p:sp>
    </p:spTree>
    <p:extLst>
      <p:ext uri="{BB962C8B-B14F-4D97-AF65-F5344CB8AC3E}">
        <p14:creationId xmlns:p14="http://schemas.microsoft.com/office/powerpoint/2010/main" val="2688255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0C7-245E-2E40-8A93-61370AE24C7F}"/>
              </a:ext>
            </a:extLst>
          </p:cNvPr>
          <p:cNvSpPr>
            <a:spLocks noGrp="1"/>
          </p:cNvSpPr>
          <p:nvPr>
            <p:ph type="title"/>
          </p:nvPr>
        </p:nvSpPr>
        <p:spPr/>
        <p:txBody>
          <a:bodyPr/>
          <a:lstStyle/>
          <a:p>
            <a:r>
              <a:rPr lang="en-GB" dirty="0"/>
              <a:t>ADP and TD</a:t>
            </a:r>
          </a:p>
        </p:txBody>
      </p:sp>
      <p:sp>
        <p:nvSpPr>
          <p:cNvPr id="7" name="Content Placeholder 6">
            <a:extLst>
              <a:ext uri="{FF2B5EF4-FFF2-40B4-BE49-F238E27FC236}">
                <a16:creationId xmlns:a16="http://schemas.microsoft.com/office/drawing/2014/main" id="{E987F87A-6168-3A43-A652-64ADD2DDA4AD}"/>
              </a:ext>
            </a:extLst>
          </p:cNvPr>
          <p:cNvSpPr>
            <a:spLocks noGrp="1"/>
          </p:cNvSpPr>
          <p:nvPr>
            <p:ph idx="1"/>
          </p:nvPr>
        </p:nvSpPr>
        <p:spPr>
          <a:xfrm>
            <a:off x="359625" y="1665066"/>
            <a:ext cx="8711199" cy="4240848"/>
          </a:xfrm>
        </p:spPr>
        <p:txBody>
          <a:bodyPr>
            <a:normAutofit/>
          </a:bodyPr>
          <a:lstStyle/>
          <a:p>
            <a:r>
              <a:rPr lang="en-GB" dirty="0"/>
              <a:t>Utility estimates for 4x3 grid</a:t>
            </a:r>
          </a:p>
          <a:p>
            <a:pPr lvl="1"/>
            <a:r>
              <a:rPr lang="en-GB" dirty="0"/>
              <a:t>ADP, given optimal policy (above)</a:t>
            </a:r>
          </a:p>
          <a:p>
            <a:pPr lvl="2"/>
            <a:r>
              <a:rPr lang="en-GB" dirty="0"/>
              <a:t>Notice the large changes occurring around the 78</a:t>
            </a:r>
            <a:r>
              <a:rPr lang="en-GB" baseline="30000" dirty="0"/>
              <a:t>th</a:t>
            </a:r>
            <a:r>
              <a:rPr lang="en-GB" dirty="0"/>
              <a:t> trial—this is the first time that the agent falls into the −1 terminal state at (4,2) </a:t>
            </a:r>
          </a:p>
          <a:p>
            <a:pPr lvl="2"/>
            <a:endParaRPr lang="en-GB" dirty="0"/>
          </a:p>
          <a:p>
            <a:pPr lvl="1"/>
            <a:r>
              <a:rPr lang="en-GB" dirty="0"/>
              <a:t>TD (below)</a:t>
            </a:r>
          </a:p>
          <a:p>
            <a:pPr lvl="2"/>
            <a:r>
              <a:rPr lang="en-GB" dirty="0"/>
              <a:t>More epochs required</a:t>
            </a:r>
          </a:p>
          <a:p>
            <a:pPr lvl="2"/>
            <a:r>
              <a:rPr lang="en-GB" dirty="0"/>
              <a:t>Faster runtime per epoch</a:t>
            </a:r>
          </a:p>
        </p:txBody>
      </p:sp>
      <p:sp>
        <p:nvSpPr>
          <p:cNvPr id="16" name="Date Placeholder 15">
            <a:extLst>
              <a:ext uri="{FF2B5EF4-FFF2-40B4-BE49-F238E27FC236}">
                <a16:creationId xmlns:a16="http://schemas.microsoft.com/office/drawing/2014/main" id="{24F5D590-C695-9743-86FF-A3D5F04888DF}"/>
              </a:ext>
            </a:extLst>
          </p:cNvPr>
          <p:cNvSpPr>
            <a:spLocks noGrp="1"/>
          </p:cNvSpPr>
          <p:nvPr>
            <p:ph type="dt" sz="half" idx="2"/>
          </p:nvPr>
        </p:nvSpPr>
        <p:spPr/>
        <p:txBody>
          <a:bodyPr/>
          <a:lstStyle/>
          <a:p>
            <a:r>
              <a:rPr lang="de-DE"/>
              <a:t>Decision Foundations</a:t>
            </a:r>
            <a:endParaRPr lang="de-DE" dirty="0"/>
          </a:p>
        </p:txBody>
      </p:sp>
      <p:sp>
        <p:nvSpPr>
          <p:cNvPr id="17" name="Footer Placeholder 16">
            <a:extLst>
              <a:ext uri="{FF2B5EF4-FFF2-40B4-BE49-F238E27FC236}">
                <a16:creationId xmlns:a16="http://schemas.microsoft.com/office/drawing/2014/main" id="{5471EB53-5AF0-FD84-627A-B280D274321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75A63A9-15EF-C14F-92F2-EDE100CC8723}"/>
              </a:ext>
            </a:extLst>
          </p:cNvPr>
          <p:cNvSpPr>
            <a:spLocks noGrp="1"/>
          </p:cNvSpPr>
          <p:nvPr>
            <p:ph type="sldNum" sz="quarter" idx="4"/>
          </p:nvPr>
        </p:nvSpPr>
        <p:spPr/>
        <p:txBody>
          <a:bodyPr/>
          <a:lstStyle/>
          <a:p>
            <a:fld id="{67C9959E-8E6B-B04C-9955-EA096F41CA7A}" type="slidenum">
              <a:rPr lang="en-GB" smtClean="0"/>
              <a:t>71</a:t>
            </a:fld>
            <a:endParaRPr lang="en-GB"/>
          </a:p>
        </p:txBody>
      </p:sp>
      <p:grpSp>
        <p:nvGrpSpPr>
          <p:cNvPr id="15" name="Group 14">
            <a:extLst>
              <a:ext uri="{FF2B5EF4-FFF2-40B4-BE49-F238E27FC236}">
                <a16:creationId xmlns:a16="http://schemas.microsoft.com/office/drawing/2014/main" id="{4E1D1F97-38CB-9947-9E62-13C8C53DD6D1}"/>
              </a:ext>
            </a:extLst>
          </p:cNvPr>
          <p:cNvGrpSpPr/>
          <p:nvPr/>
        </p:nvGrpSpPr>
        <p:grpSpPr>
          <a:xfrm>
            <a:off x="9076111" y="1530181"/>
            <a:ext cx="2750276" cy="2187244"/>
            <a:chOff x="5759787" y="1802475"/>
            <a:chExt cx="2750276" cy="2187244"/>
          </a:xfrm>
        </p:grpSpPr>
        <p:grpSp>
          <p:nvGrpSpPr>
            <p:cNvPr id="10" name="Group 9">
              <a:extLst>
                <a:ext uri="{FF2B5EF4-FFF2-40B4-BE49-F238E27FC236}">
                  <a16:creationId xmlns:a16="http://schemas.microsoft.com/office/drawing/2014/main" id="{02DE4363-DEDC-0846-B953-03465190E589}"/>
                </a:ext>
              </a:extLst>
            </p:cNvPr>
            <p:cNvGrpSpPr/>
            <p:nvPr/>
          </p:nvGrpSpPr>
          <p:grpSpPr>
            <a:xfrm>
              <a:off x="5759787" y="1802475"/>
              <a:ext cx="2750276" cy="2187244"/>
              <a:chOff x="5765074" y="1692049"/>
              <a:chExt cx="2750276" cy="2187244"/>
            </a:xfrm>
          </p:grpSpPr>
          <p:pic>
            <p:nvPicPr>
              <p:cNvPr id="6" name="Picture 5">
                <a:extLst>
                  <a:ext uri="{FF2B5EF4-FFF2-40B4-BE49-F238E27FC236}">
                    <a16:creationId xmlns:a16="http://schemas.microsoft.com/office/drawing/2014/main" id="{37A8B1A4-70B6-4349-A2AE-ABB3AEC42240}"/>
                  </a:ext>
                </a:extLst>
              </p:cNvPr>
              <p:cNvPicPr>
                <a:picLocks noChangeAspect="1"/>
              </p:cNvPicPr>
              <p:nvPr/>
            </p:nvPicPr>
            <p:blipFill rotWithShape="1">
              <a:blip r:embed="rId2">
                <a:clrChange>
                  <a:clrFrom>
                    <a:srgbClr val="FFFFFF"/>
                  </a:clrFrom>
                  <a:clrTo>
                    <a:srgbClr val="FFFFFF">
                      <a:alpha val="0"/>
                    </a:srgbClr>
                  </a:clrTo>
                </a:clrChange>
              </a:blip>
              <a:srcRect l="2724" t="4849" r="52286" b="44475"/>
              <a:stretch/>
            </p:blipFill>
            <p:spPr>
              <a:xfrm>
                <a:off x="5765074" y="1692049"/>
                <a:ext cx="2750276" cy="1941023"/>
              </a:xfrm>
              <a:prstGeom prst="rect">
                <a:avLst/>
              </a:prstGeom>
            </p:spPr>
          </p:pic>
          <p:sp>
            <p:nvSpPr>
              <p:cNvPr id="8" name="TextBox 7">
                <a:extLst>
                  <a:ext uri="{FF2B5EF4-FFF2-40B4-BE49-F238E27FC236}">
                    <a16:creationId xmlns:a16="http://schemas.microsoft.com/office/drawing/2014/main" id="{1C562FC2-7AFF-C740-A2E9-AF01D1827E9C}"/>
                  </a:ext>
                </a:extLst>
              </p:cNvPr>
              <p:cNvSpPr txBox="1"/>
              <p:nvPr/>
            </p:nvSpPr>
            <p:spPr>
              <a:xfrm>
                <a:off x="6795887" y="3633072"/>
                <a:ext cx="1148071" cy="246221"/>
              </a:xfrm>
              <a:prstGeom prst="rect">
                <a:avLst/>
              </a:prstGeom>
              <a:noFill/>
            </p:spPr>
            <p:txBody>
              <a:bodyPr wrap="none" rtlCol="0">
                <a:spAutoFit/>
              </a:bodyPr>
              <a:lstStyle/>
              <a:p>
                <a:r>
                  <a:rPr lang="en-GB" sz="1000" dirty="0"/>
                  <a:t>Number of epochs</a:t>
                </a:r>
              </a:p>
            </p:txBody>
          </p:sp>
        </p:grpSp>
        <p:sp>
          <p:nvSpPr>
            <p:cNvPr id="12" name="Rectangle 11">
              <a:extLst>
                <a:ext uri="{FF2B5EF4-FFF2-40B4-BE49-F238E27FC236}">
                  <a16:creationId xmlns:a16="http://schemas.microsoft.com/office/drawing/2014/main" id="{A62BC81C-5F4C-7046-A660-244797B30E6E}"/>
                </a:ext>
              </a:extLst>
            </p:cNvPr>
            <p:cNvSpPr/>
            <p:nvPr/>
          </p:nvSpPr>
          <p:spPr>
            <a:xfrm>
              <a:off x="8037887" y="359501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grpSp>
      <p:grpSp>
        <p:nvGrpSpPr>
          <p:cNvPr id="14" name="Group 13">
            <a:extLst>
              <a:ext uri="{FF2B5EF4-FFF2-40B4-BE49-F238E27FC236}">
                <a16:creationId xmlns:a16="http://schemas.microsoft.com/office/drawing/2014/main" id="{2AA235BA-2E48-8442-A980-BC94084BD04D}"/>
              </a:ext>
            </a:extLst>
          </p:cNvPr>
          <p:cNvGrpSpPr/>
          <p:nvPr/>
        </p:nvGrpSpPr>
        <p:grpSpPr>
          <a:xfrm>
            <a:off x="9070824" y="3719276"/>
            <a:ext cx="2755563" cy="2187244"/>
            <a:chOff x="5759787" y="3989719"/>
            <a:chExt cx="2755563" cy="2187244"/>
          </a:xfrm>
        </p:grpSpPr>
        <p:grpSp>
          <p:nvGrpSpPr>
            <p:cNvPr id="11" name="Group 10">
              <a:extLst>
                <a:ext uri="{FF2B5EF4-FFF2-40B4-BE49-F238E27FC236}">
                  <a16:creationId xmlns:a16="http://schemas.microsoft.com/office/drawing/2014/main" id="{71139B33-3DEE-3C44-8A76-4ECA744568A6}"/>
                </a:ext>
              </a:extLst>
            </p:cNvPr>
            <p:cNvGrpSpPr/>
            <p:nvPr/>
          </p:nvGrpSpPr>
          <p:grpSpPr>
            <a:xfrm>
              <a:off x="5759787" y="3989719"/>
              <a:ext cx="2755563" cy="2187244"/>
              <a:chOff x="5765074" y="3834356"/>
              <a:chExt cx="2755563" cy="2187244"/>
            </a:xfrm>
          </p:grpSpPr>
          <p:pic>
            <p:nvPicPr>
              <p:cNvPr id="3" name="Picture 2">
                <a:extLst>
                  <a:ext uri="{FF2B5EF4-FFF2-40B4-BE49-F238E27FC236}">
                    <a16:creationId xmlns:a16="http://schemas.microsoft.com/office/drawing/2014/main" id="{07814C4E-6948-534A-B0CA-FE743C6E9AC3}"/>
                  </a:ext>
                </a:extLst>
              </p:cNvPr>
              <p:cNvPicPr>
                <a:picLocks noChangeAspect="1"/>
              </p:cNvPicPr>
              <p:nvPr/>
            </p:nvPicPr>
            <p:blipFill rotWithShape="1">
              <a:blip r:embed="rId3">
                <a:clrChange>
                  <a:clrFrom>
                    <a:srgbClr val="FFFFFF"/>
                  </a:clrFrom>
                  <a:clrTo>
                    <a:srgbClr val="FFFFFF">
                      <a:alpha val="0"/>
                    </a:srgbClr>
                  </a:clrTo>
                </a:clrChange>
              </a:blip>
              <a:srcRect l="2986" t="4018" r="52102" b="40662"/>
              <a:stretch/>
            </p:blipFill>
            <p:spPr>
              <a:xfrm>
                <a:off x="5765074" y="3834356"/>
                <a:ext cx="2755563" cy="1941023"/>
              </a:xfrm>
              <a:prstGeom prst="rect">
                <a:avLst/>
              </a:prstGeom>
            </p:spPr>
          </p:pic>
          <p:sp>
            <p:nvSpPr>
              <p:cNvPr id="9" name="TextBox 8">
                <a:extLst>
                  <a:ext uri="{FF2B5EF4-FFF2-40B4-BE49-F238E27FC236}">
                    <a16:creationId xmlns:a16="http://schemas.microsoft.com/office/drawing/2014/main" id="{399E71F9-F355-D644-ADD2-C607B41E3B58}"/>
                  </a:ext>
                </a:extLst>
              </p:cNvPr>
              <p:cNvSpPr txBox="1"/>
              <p:nvPr/>
            </p:nvSpPr>
            <p:spPr>
              <a:xfrm>
                <a:off x="6795886" y="5775379"/>
                <a:ext cx="1148071" cy="246221"/>
              </a:xfrm>
              <a:prstGeom prst="rect">
                <a:avLst/>
              </a:prstGeom>
              <a:noFill/>
            </p:spPr>
            <p:txBody>
              <a:bodyPr wrap="none" rtlCol="0">
                <a:spAutoFit/>
              </a:bodyPr>
              <a:lstStyle/>
              <a:p>
                <a:r>
                  <a:rPr lang="en-GB" sz="1000" dirty="0"/>
                  <a:t>Number of epochs</a:t>
                </a:r>
              </a:p>
            </p:txBody>
          </p:sp>
        </p:grpSp>
        <p:sp>
          <p:nvSpPr>
            <p:cNvPr id="13" name="Rectangle 12">
              <a:extLst>
                <a:ext uri="{FF2B5EF4-FFF2-40B4-BE49-F238E27FC236}">
                  <a16:creationId xmlns:a16="http://schemas.microsoft.com/office/drawing/2014/main" id="{9ED792BC-A490-7C45-8788-6511DF84621F}"/>
                </a:ext>
              </a:extLst>
            </p:cNvPr>
            <p:cNvSpPr/>
            <p:nvPr/>
          </p:nvSpPr>
          <p:spPr>
            <a:xfrm>
              <a:off x="8026598" y="576633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4B5F4004-5090-EA49-9233-5DF0DFB3D903}"/>
              </a:ext>
            </a:extLst>
          </p:cNvPr>
          <p:cNvSpPr/>
          <p:nvPr/>
        </p:nvSpPr>
        <p:spPr>
          <a:xfrm>
            <a:off x="5077927" y="6449728"/>
            <a:ext cx="1877437" cy="261610"/>
          </a:xfrm>
          <a:prstGeom prst="rect">
            <a:avLst/>
          </a:prstGeom>
        </p:spPr>
        <p:txBody>
          <a:bodyPr wrap="none">
            <a:spAutoFit/>
          </a:bodyPr>
          <a:lstStyle/>
          <a:p>
            <a:r>
              <a:rPr lang="en-GB" sz="1100" dirty="0"/>
              <a:t>Figures: AIMA, Russell/</a:t>
            </a:r>
            <a:r>
              <a:rPr lang="en-GB" sz="1100" dirty="0" err="1"/>
              <a:t>Norvig</a:t>
            </a:r>
            <a:endParaRPr lang="en-GB" sz="1100" dirty="0"/>
          </a:p>
        </p:txBody>
      </p:sp>
    </p:spTree>
    <p:extLst>
      <p:ext uri="{BB962C8B-B14F-4D97-AF65-F5344CB8AC3E}">
        <p14:creationId xmlns:p14="http://schemas.microsoft.com/office/powerpoint/2010/main" val="4080691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59C-8E4E-1D41-B430-5385558A0C34}"/>
              </a:ext>
            </a:extLst>
          </p:cNvPr>
          <p:cNvSpPr>
            <a:spLocks noGrp="1"/>
          </p:cNvSpPr>
          <p:nvPr>
            <p:ph type="title"/>
          </p:nvPr>
        </p:nvSpPr>
        <p:spPr/>
        <p:txBody>
          <a:bodyPr/>
          <a:lstStyle/>
          <a:p>
            <a:r>
              <a:rPr lang="en-GB" dirty="0"/>
              <a:t>Overall comparisons</a:t>
            </a:r>
          </a:p>
        </p:txBody>
      </p:sp>
      <p:sp>
        <p:nvSpPr>
          <p:cNvPr id="4" name="Content Placeholder 3">
            <a:extLst>
              <a:ext uri="{FF2B5EF4-FFF2-40B4-BE49-F238E27FC236}">
                <a16:creationId xmlns:a16="http://schemas.microsoft.com/office/drawing/2014/main" id="{70F4684C-B205-3A45-8015-1EF97A62FB08}"/>
              </a:ext>
            </a:extLst>
          </p:cNvPr>
          <p:cNvSpPr>
            <a:spLocks noGrp="1"/>
          </p:cNvSpPr>
          <p:nvPr>
            <p:ph sz="half" idx="1"/>
          </p:nvPr>
        </p:nvSpPr>
        <p:spPr/>
        <p:txBody>
          <a:bodyPr>
            <a:normAutofit/>
          </a:bodyPr>
          <a:lstStyle/>
          <a:p>
            <a:r>
              <a:rPr lang="en-GB" dirty="0"/>
              <a:t>DUE (model-free)</a:t>
            </a:r>
          </a:p>
          <a:p>
            <a:pPr lvl="1"/>
            <a:r>
              <a:rPr lang="en-GB" dirty="0"/>
              <a:t>Simple to implement</a:t>
            </a:r>
          </a:p>
          <a:p>
            <a:pPr lvl="1"/>
            <a:r>
              <a:rPr lang="en-GB" dirty="0"/>
              <a:t>Each update is fast</a:t>
            </a:r>
          </a:p>
          <a:p>
            <a:pPr lvl="1"/>
            <a:r>
              <a:rPr lang="en-GB" dirty="0"/>
              <a:t>Does not exploit Bellman constraints and converges slowly</a:t>
            </a:r>
          </a:p>
          <a:p>
            <a:r>
              <a:rPr lang="en-GB" dirty="0"/>
              <a:t>ADP (model-based)</a:t>
            </a:r>
          </a:p>
          <a:p>
            <a:pPr lvl="1"/>
            <a:r>
              <a:rPr lang="en-GB" dirty="0"/>
              <a:t>Harder to implement</a:t>
            </a:r>
          </a:p>
          <a:p>
            <a:pPr lvl="1"/>
            <a:r>
              <a:rPr lang="en-GB" dirty="0"/>
              <a:t>Each update is a full policy evaluation (expensive)</a:t>
            </a:r>
          </a:p>
          <a:p>
            <a:pPr lvl="1"/>
            <a:r>
              <a:rPr lang="en-GB" dirty="0"/>
              <a:t>Fully exploits Bellman constraints</a:t>
            </a:r>
          </a:p>
          <a:p>
            <a:pPr lvl="1"/>
            <a:r>
              <a:rPr lang="en-GB" dirty="0"/>
              <a:t>Fast convergence (in terms of epochs)</a:t>
            </a:r>
          </a:p>
        </p:txBody>
      </p:sp>
      <p:sp>
        <p:nvSpPr>
          <p:cNvPr id="7" name="Content Placeholder 6">
            <a:extLst>
              <a:ext uri="{FF2B5EF4-FFF2-40B4-BE49-F238E27FC236}">
                <a16:creationId xmlns:a16="http://schemas.microsoft.com/office/drawing/2014/main" id="{8EEDC827-AEE7-D229-069B-EBA5AB77737F}"/>
              </a:ext>
            </a:extLst>
          </p:cNvPr>
          <p:cNvSpPr>
            <a:spLocks noGrp="1"/>
          </p:cNvSpPr>
          <p:nvPr>
            <p:ph sz="half" idx="2"/>
          </p:nvPr>
        </p:nvSpPr>
        <p:spPr/>
        <p:txBody>
          <a:bodyPr/>
          <a:lstStyle/>
          <a:p>
            <a:r>
              <a:rPr lang="en-GB" dirty="0"/>
              <a:t>TD (model-free)</a:t>
            </a:r>
          </a:p>
          <a:p>
            <a:pPr lvl="1"/>
            <a:r>
              <a:rPr lang="en-GB" dirty="0"/>
              <a:t>Update speed and implementation similar to direct estimation</a:t>
            </a:r>
          </a:p>
          <a:p>
            <a:pPr lvl="1"/>
            <a:r>
              <a:rPr lang="en-GB" dirty="0"/>
              <a:t>Partially exploits Bellman constraints – adjusts state to “agree” with observed successor</a:t>
            </a:r>
          </a:p>
          <a:p>
            <a:pPr lvl="2"/>
            <a:r>
              <a:rPr lang="en-GB" dirty="0"/>
              <a:t>Not all possible successors</a:t>
            </a:r>
          </a:p>
          <a:p>
            <a:pPr lvl="1"/>
            <a:r>
              <a:rPr lang="en-GB" dirty="0"/>
              <a:t>Convergence in between DUE and ADP</a:t>
            </a:r>
          </a:p>
          <a:p>
            <a:endParaRPr lang="en-DE" dirty="0"/>
          </a:p>
        </p:txBody>
      </p:sp>
      <p:sp>
        <p:nvSpPr>
          <p:cNvPr id="5" name="Date Placeholder 4">
            <a:extLst>
              <a:ext uri="{FF2B5EF4-FFF2-40B4-BE49-F238E27FC236}">
                <a16:creationId xmlns:a16="http://schemas.microsoft.com/office/drawing/2014/main" id="{C9FBE76F-03EE-504C-8B7B-A8F59E5D7B25}"/>
              </a:ext>
            </a:extLst>
          </p:cNvPr>
          <p:cNvSpPr>
            <a:spLocks noGrp="1"/>
          </p:cNvSpPr>
          <p:nvPr>
            <p:ph type="dt" sz="half" idx="10"/>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8F854E4-D9DD-9B41-F6C6-31E96DD9EDE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9C01D17-BEE5-7745-A39C-05E1DAABC74D}"/>
              </a:ext>
            </a:extLst>
          </p:cNvPr>
          <p:cNvSpPr>
            <a:spLocks noGrp="1"/>
          </p:cNvSpPr>
          <p:nvPr>
            <p:ph type="sldNum" sz="quarter" idx="4"/>
          </p:nvPr>
        </p:nvSpPr>
        <p:spPr/>
        <p:txBody>
          <a:bodyPr/>
          <a:lstStyle/>
          <a:p>
            <a:fld id="{67C9959E-8E6B-B04C-9955-EA096F41CA7A}" type="slidenum">
              <a:rPr lang="en-GB" smtClean="0"/>
              <a:t>72</a:t>
            </a:fld>
            <a:endParaRPr lang="en-GB"/>
          </a:p>
        </p:txBody>
      </p:sp>
    </p:spTree>
    <p:extLst>
      <p:ext uri="{BB962C8B-B14F-4D97-AF65-F5344CB8AC3E}">
        <p14:creationId xmlns:p14="http://schemas.microsoft.com/office/powerpoint/2010/main" val="1621141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56F-E7D2-C649-935A-827779F4F07C}"/>
              </a:ext>
            </a:extLst>
          </p:cNvPr>
          <p:cNvSpPr>
            <a:spLocks noGrp="1"/>
          </p:cNvSpPr>
          <p:nvPr>
            <p:ph type="title"/>
          </p:nvPr>
        </p:nvSpPr>
        <p:spPr/>
        <p:txBody>
          <a:bodyPr/>
          <a:lstStyle/>
          <a:p>
            <a:r>
              <a:rPr lang="en-GB" dirty="0"/>
              <a:t>Passive Learning: Disadvantage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D3895-E7DB-8849-8FC8-5AF70CC03674}"/>
                  </a:ext>
                </a:extLst>
              </p:cNvPr>
              <p:cNvSpPr>
                <a:spLocks noGrp="1"/>
              </p:cNvSpPr>
              <p:nvPr>
                <p:ph idx="1"/>
              </p:nvPr>
            </p:nvSpPr>
            <p:spPr/>
            <p:txBody>
              <a:bodyPr/>
              <a:lstStyle/>
              <a:p>
                <a:r>
                  <a:rPr lang="en-GB" dirty="0"/>
                  <a:t>Learning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does not lead to an optimal policy, </a:t>
                </a:r>
                <a:br>
                  <a:rPr lang="en-GB" dirty="0"/>
                </a:br>
                <a:r>
                  <a:rPr lang="en-GB" dirty="0"/>
                  <a:t>why?</a:t>
                </a:r>
              </a:p>
              <a:p>
                <a:pPr lvl="1"/>
                <a:r>
                  <a:rPr lang="en-GB" dirty="0"/>
                  <a:t>Only evaluated </a:t>
                </a:r>
                <a14:m>
                  <m:oMath xmlns:m="http://schemas.openxmlformats.org/officeDocument/2006/math">
                    <m:r>
                      <a:rPr lang="de-DE" i="1">
                        <a:latin typeface="Cambria Math" panose="02040503050406030204" pitchFamily="18" charset="0"/>
                        <a:ea typeface="Cambria Math" panose="02040503050406030204" pitchFamily="18" charset="0"/>
                      </a:rPr>
                      <m:t>𝜋</m:t>
                    </m:r>
                  </m:oMath>
                </a14:m>
                <a:r>
                  <a:rPr lang="en-GB" dirty="0"/>
                  <a:t> (no optimisation)</a:t>
                </a:r>
              </a:p>
              <a:p>
                <a:pPr lvl="1"/>
                <a:r>
                  <a:rPr lang="en-GB" dirty="0"/>
                  <a:t>Models are incomplete/inaccurate</a:t>
                </a:r>
              </a:p>
              <a:p>
                <a:pPr lvl="1"/>
                <a:r>
                  <a:rPr lang="en-GB" dirty="0"/>
                  <a:t>Agent has only tried limited actions, cannot gain a good overall understanding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e>
                    </m:d>
                  </m:oMath>
                </a14:m>
                <a:endParaRPr lang="en-GB" dirty="0"/>
              </a:p>
              <a:p>
                <a:r>
                  <a:rPr lang="en-GB" dirty="0"/>
                  <a:t>Solution: Active learning</a:t>
                </a:r>
              </a:p>
            </p:txBody>
          </p:sp>
        </mc:Choice>
        <mc:Fallback xmlns="">
          <p:sp>
            <p:nvSpPr>
              <p:cNvPr id="3" name="Content Placeholder 2">
                <a:extLst>
                  <a:ext uri="{FF2B5EF4-FFF2-40B4-BE49-F238E27FC236}">
                    <a16:creationId xmlns:a16="http://schemas.microsoft.com/office/drawing/2014/main" id="{8ACD3895-E7DB-8849-8FC8-5AF70CC03674}"/>
                  </a:ext>
                </a:extLst>
              </p:cNvPr>
              <p:cNvSpPr>
                <a:spLocks noGrp="1" noRot="1" noChangeAspect="1" noMove="1" noResize="1" noEditPoints="1" noAdjustHandles="1" noChangeArrowheads="1" noChangeShapeType="1" noTextEdit="1"/>
              </p:cNvSpPr>
              <p:nvPr>
                <p:ph idx="1"/>
              </p:nvPr>
            </p:nvSpPr>
            <p:spPr>
              <a:blipFill>
                <a:blip r:embed="rId4"/>
                <a:stretch>
                  <a:fillRect l="-1955" t="-248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249BB98-7EF8-1B4F-A38B-7178E75EFF7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FC9606C-1B11-2C77-C813-6C9CACEF811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FC86106-1BAB-6149-BFD5-D60C1C8D1A35}"/>
              </a:ext>
            </a:extLst>
          </p:cNvPr>
          <p:cNvSpPr>
            <a:spLocks noGrp="1"/>
          </p:cNvSpPr>
          <p:nvPr>
            <p:ph type="sldNum" sz="quarter" idx="4"/>
          </p:nvPr>
        </p:nvSpPr>
        <p:spPr/>
        <p:txBody>
          <a:bodyPr/>
          <a:lstStyle/>
          <a:p>
            <a:fld id="{67C9959E-8E6B-B04C-9955-EA096F41CA7A}" type="slidenum">
              <a:rPr lang="en-GB" smtClean="0"/>
              <a:t>73</a:t>
            </a:fld>
            <a:endParaRPr lang="en-GB"/>
          </a:p>
        </p:txBody>
      </p:sp>
    </p:spTree>
    <p:extLst>
      <p:ext uri="{BB962C8B-B14F-4D97-AF65-F5344CB8AC3E}">
        <p14:creationId xmlns:p14="http://schemas.microsoft.com/office/powerpoint/2010/main" val="3924274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7A8-2C8B-3F4F-9166-69CF5ACFAA8A}"/>
              </a:ext>
            </a:extLst>
          </p:cNvPr>
          <p:cNvSpPr>
            <a:spLocks noGrp="1"/>
          </p:cNvSpPr>
          <p:nvPr>
            <p:ph type="title"/>
          </p:nvPr>
        </p:nvSpPr>
        <p:spPr/>
        <p:txBody>
          <a:bodyPr/>
          <a:lstStyle/>
          <a:p>
            <a:r>
              <a:rPr lang="en-GB" dirty="0"/>
              <a:t>Goal of Active Learning</a:t>
            </a:r>
          </a:p>
        </p:txBody>
      </p:sp>
      <p:sp>
        <p:nvSpPr>
          <p:cNvPr id="3" name="Content Placeholder 2">
            <a:extLst>
              <a:ext uri="{FF2B5EF4-FFF2-40B4-BE49-F238E27FC236}">
                <a16:creationId xmlns:a16="http://schemas.microsoft.com/office/drawing/2014/main" id="{6B1387D9-7D47-0449-B5FD-CE07F801F719}"/>
              </a:ext>
            </a:extLst>
          </p:cNvPr>
          <p:cNvSpPr>
            <a:spLocks noGrp="1"/>
          </p:cNvSpPr>
          <p:nvPr>
            <p:ph idx="1"/>
          </p:nvPr>
        </p:nvSpPr>
        <p:spPr/>
        <p:txBody>
          <a:bodyPr>
            <a:normAutofit/>
          </a:bodyPr>
          <a:lstStyle/>
          <a:p>
            <a:r>
              <a:rPr lang="en-GB" dirty="0"/>
              <a:t>Assume that the agent still has access to some sequence of trials performed by the agent</a:t>
            </a:r>
          </a:p>
          <a:p>
            <a:pPr lvl="1"/>
            <a:r>
              <a:rPr lang="en-GB" dirty="0"/>
              <a:t>Agent is not following any specific policy</a:t>
            </a:r>
          </a:p>
          <a:p>
            <a:pPr lvl="1"/>
            <a:r>
              <a:rPr lang="en-GB" dirty="0"/>
              <a:t>Assume for now that the sequences should include a thorough exploration of the space</a:t>
            </a:r>
          </a:p>
          <a:p>
            <a:pPr lvl="1"/>
            <a:r>
              <a:rPr lang="en-GB" dirty="0"/>
              <a:t>We will talk about how to get such sequences later</a:t>
            </a:r>
          </a:p>
          <a:p>
            <a:endParaRPr lang="en-GB" dirty="0"/>
          </a:p>
          <a:p>
            <a:r>
              <a:rPr lang="en-GB" dirty="0"/>
              <a:t>The goal is to learn an optimal policy from such sequences</a:t>
            </a:r>
          </a:p>
          <a:p>
            <a:pPr lvl="1"/>
            <a:r>
              <a:rPr lang="en-GB" dirty="0"/>
              <a:t>Active RL agents</a:t>
            </a:r>
          </a:p>
          <a:p>
            <a:pPr lvl="2"/>
            <a:r>
              <a:rPr lang="en-GB" dirty="0"/>
              <a:t>Active ADP agent</a:t>
            </a:r>
          </a:p>
          <a:p>
            <a:pPr lvl="2"/>
            <a:r>
              <a:rPr lang="en-GB" dirty="0"/>
              <a:t>Q-learner (based on TD algorithm)</a:t>
            </a:r>
          </a:p>
        </p:txBody>
      </p:sp>
      <p:sp>
        <p:nvSpPr>
          <p:cNvPr id="5" name="Date Placeholder 4">
            <a:extLst>
              <a:ext uri="{FF2B5EF4-FFF2-40B4-BE49-F238E27FC236}">
                <a16:creationId xmlns:a16="http://schemas.microsoft.com/office/drawing/2014/main" id="{893B85E3-D1E9-654C-AD1D-AAE406A3E147}"/>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751CD9EB-7988-CF88-E846-31B261C0BA3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84EE18B-A28A-6548-8E9E-24E40E4A525E}"/>
              </a:ext>
            </a:extLst>
          </p:cNvPr>
          <p:cNvSpPr>
            <a:spLocks noGrp="1"/>
          </p:cNvSpPr>
          <p:nvPr>
            <p:ph type="sldNum" sz="quarter" idx="4"/>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374050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81F-A748-CE4A-B9C0-A25B027D30C9}"/>
              </a:ext>
            </a:extLst>
          </p:cNvPr>
          <p:cNvSpPr>
            <a:spLocks noGrp="1"/>
          </p:cNvSpPr>
          <p:nvPr>
            <p:ph type="title"/>
          </p:nvPr>
        </p:nvSpPr>
        <p:spPr/>
        <p:txBody>
          <a:bodyPr/>
          <a:lstStyle/>
          <a:p>
            <a:r>
              <a:rPr lang="en-GB" dirty="0"/>
              <a:t>Active ADP 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DC4E2B-A488-1E43-8BA9-28E3FD537F0C}"/>
                  </a:ext>
                </a:extLst>
              </p:cNvPr>
              <p:cNvSpPr>
                <a:spLocks noGrp="1"/>
              </p:cNvSpPr>
              <p:nvPr>
                <p:ph idx="1"/>
              </p:nvPr>
            </p:nvSpPr>
            <p:spPr/>
            <p:txBody>
              <a:bodyPr>
                <a:normAutofit/>
              </a:bodyPr>
              <a:lstStyle/>
              <a:p>
                <a:r>
                  <a:rPr lang="en-GB" dirty="0"/>
                  <a:t>Model-based approach</a:t>
                </a:r>
              </a:p>
              <a:p>
                <a:r>
                  <a:rPr lang="en-GB" dirty="0"/>
                  <a:t>Using the data from its trials, agent estimates a transition model </a:t>
                </a:r>
                <a14:m>
                  <m:oMath xmlns:m="http://schemas.openxmlformats.org/officeDocument/2006/math">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𝑇</m:t>
                        </m:r>
                      </m:e>
                    </m:acc>
                  </m:oMath>
                </a14:m>
                <a:r>
                  <a:rPr lang="en-GB" dirty="0"/>
                  <a:t> and a reward function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oMath>
                </a14:m>
                <a:endParaRPr lang="de-DE" b="0" dirty="0"/>
              </a:p>
              <a:p>
                <a:pPr lvl="1"/>
                <a:r>
                  <a:rPr lang="en-GB" dirty="0"/>
                  <a:t>With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it has an estimate of the underlying MDP</a:t>
                </a:r>
              </a:p>
              <a:p>
                <a:pPr lvl="1"/>
                <a:r>
                  <a:rPr lang="en-GB" dirty="0"/>
                  <a:t>Like passive ADP using policy evaluation</a:t>
                </a:r>
              </a:p>
              <a:p>
                <a:r>
                  <a:rPr lang="en-GB" dirty="0"/>
                  <a:t>Given estimate of the MDP, it can compute the optimal policy by solving the Bellman equations using value or policy iteration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de-DE" i="1">
                              <a:latin typeface="Cambria Math" panose="02040503050406030204" pitchFamily="18" charset="0"/>
                            </a:rPr>
                            <m:t>𝑅</m:t>
                          </m:r>
                        </m:e>
                      </m:acc>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r>
                                <a:rPr lang="de-DE" b="0" i="1" smtClean="0">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If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𝑅</m:t>
                        </m:r>
                      </m:e>
                    </m:acc>
                  </m:oMath>
                </a14:m>
                <a:r>
                  <a:rPr lang="en-GB" dirty="0"/>
                  <a:t> are accurate estimations of the underlying MDP model, agent can find the optimal policy this way</a:t>
                </a:r>
              </a:p>
            </p:txBody>
          </p:sp>
        </mc:Choice>
        <mc:Fallback xmlns="">
          <p:sp>
            <p:nvSpPr>
              <p:cNvPr id="3" name="Content Placeholder 2">
                <a:extLst>
                  <a:ext uri="{FF2B5EF4-FFF2-40B4-BE49-F238E27FC236}">
                    <a16:creationId xmlns:a16="http://schemas.microsoft.com/office/drawing/2014/main" id="{4EDC4E2B-A488-1E43-8BA9-28E3FD537F0C}"/>
                  </a:ext>
                </a:extLst>
              </p:cNvPr>
              <p:cNvSpPr>
                <a:spLocks noGrp="1" noRot="1" noChangeAspect="1" noMove="1" noResize="1" noEditPoints="1" noAdjustHandles="1" noChangeArrowheads="1" noChangeShapeType="1" noTextEdit="1"/>
              </p:cNvSpPr>
              <p:nvPr>
                <p:ph idx="1"/>
              </p:nvPr>
            </p:nvSpPr>
            <p:spPr>
              <a:blipFill>
                <a:blip r:embed="rId2"/>
                <a:stretch>
                  <a:fillRect l="-1549" t="-2985" r="-221" b="-2268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9667801-0420-094B-9905-13D7DCA95DC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F0D5F27-3867-6586-99D7-68BE556F495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5ED06C-7FF5-2C41-85D5-8EB6F3D6D41B}"/>
              </a:ext>
            </a:extLst>
          </p:cNvPr>
          <p:cNvSpPr>
            <a:spLocks noGrp="1"/>
          </p:cNvSpPr>
          <p:nvPr>
            <p:ph type="sldNum" sz="quarter" idx="4"/>
          </p:nvPr>
        </p:nvSpPr>
        <p:spPr/>
        <p:txBody>
          <a:bodyPr/>
          <a:lstStyle/>
          <a:p>
            <a:fld id="{67C9959E-8E6B-B04C-9955-EA096F41CA7A}" type="slidenum">
              <a:rPr lang="en-GB" smtClean="0"/>
              <a:t>75</a:t>
            </a:fld>
            <a:endParaRPr lang="en-GB"/>
          </a:p>
        </p:txBody>
      </p:sp>
    </p:spTree>
    <p:extLst>
      <p:ext uri="{BB962C8B-B14F-4D97-AF65-F5344CB8AC3E}">
        <p14:creationId xmlns:p14="http://schemas.microsoft.com/office/powerpoint/2010/main" val="3406884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BCA-502A-5141-A6BD-6693E088786E}"/>
              </a:ext>
            </a:extLst>
          </p:cNvPr>
          <p:cNvSpPr>
            <a:spLocks noGrp="1"/>
          </p:cNvSpPr>
          <p:nvPr>
            <p:ph type="title"/>
          </p:nvPr>
        </p:nvSpPr>
        <p:spPr/>
        <p:txBody>
          <a:bodyPr/>
          <a:lstStyle/>
          <a:p>
            <a:r>
              <a:rPr lang="en-GB" dirty="0"/>
              <a:t>Issues with ADP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29EB8D-9143-1F45-A855-94505953AB51}"/>
                  </a:ext>
                </a:extLst>
              </p:cNvPr>
              <p:cNvSpPr>
                <a:spLocks noGrp="1"/>
              </p:cNvSpPr>
              <p:nvPr>
                <p:ph idx="1"/>
              </p:nvPr>
            </p:nvSpPr>
            <p:spPr/>
            <p:txBody>
              <a:bodyPr/>
              <a:lstStyle/>
              <a:p>
                <a:r>
                  <a:rPr lang="en-GB" dirty="0"/>
                  <a:t>Need to maintain MDP model</a:t>
                </a:r>
              </a:p>
              <a:p>
                <a14:m>
                  <m:oMath xmlns:m="http://schemas.openxmlformats.org/officeDocument/2006/math">
                    <m:r>
                      <a:rPr lang="de-DE" b="0" i="1" smtClean="0">
                        <a:latin typeface="Cambria Math" panose="02040503050406030204" pitchFamily="18" charset="0"/>
                      </a:rPr>
                      <m:t>𝑇</m:t>
                    </m:r>
                  </m:oMath>
                </a14:m>
                <a:r>
                  <a:rPr lang="en-GB" dirty="0"/>
                  <a:t> can be very large,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m:t>
                                </m:r>
                              </m:e>
                            </m:d>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e>
                    </m:d>
                  </m:oMath>
                </a14:m>
                <a:endParaRPr lang="en-GB" dirty="0"/>
              </a:p>
              <a:p>
                <a:r>
                  <a:rPr lang="en-GB" dirty="0"/>
                  <a:t>Also, finding the optimal action requires solving the Bellman equation – time consuming</a:t>
                </a:r>
              </a:p>
              <a:p>
                <a:endParaRPr lang="en-GB" dirty="0"/>
              </a:p>
              <a:p>
                <a:r>
                  <a:rPr lang="en-GB" dirty="0"/>
                  <a:t>Can the agent avoid this large computational complexity both in terms of time and space?</a:t>
                </a:r>
              </a:p>
            </p:txBody>
          </p:sp>
        </mc:Choice>
        <mc:Fallback xmlns="">
          <p:sp>
            <p:nvSpPr>
              <p:cNvPr id="3" name="Content Placeholder 2">
                <a:extLst>
                  <a:ext uri="{FF2B5EF4-FFF2-40B4-BE49-F238E27FC236}">
                    <a16:creationId xmlns:a16="http://schemas.microsoft.com/office/drawing/2014/main" id="{7E29EB8D-9143-1F45-A855-94505953AB51}"/>
                  </a:ext>
                </a:extLst>
              </p:cNvPr>
              <p:cNvSpPr>
                <a:spLocks noGrp="1" noRot="1" noChangeAspect="1" noMove="1" noResize="1" noEditPoints="1" noAdjustHandles="1" noChangeArrowheads="1" noChangeShapeType="1" noTextEdit="1"/>
              </p:cNvSpPr>
              <p:nvPr>
                <p:ph idx="1"/>
              </p:nvPr>
            </p:nvSpPr>
            <p:spPr>
              <a:blipFill>
                <a:blip r:embed="rId2"/>
                <a:stretch>
                  <a:fillRect l="-1549" t="-2985" r="-55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974217-B008-6640-B2EF-9A4E05B1D1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F54020F-51DE-BDA3-099B-B44351031FA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56F003EF-94C6-454B-9531-B9D7D17503AA}"/>
              </a:ext>
            </a:extLst>
          </p:cNvPr>
          <p:cNvSpPr>
            <a:spLocks noGrp="1"/>
          </p:cNvSpPr>
          <p:nvPr>
            <p:ph type="sldNum" sz="quarter" idx="4"/>
          </p:nvPr>
        </p:nvSpPr>
        <p:spPr/>
        <p:txBody>
          <a:bodyPr/>
          <a:lstStyle/>
          <a:p>
            <a:fld id="{67C9959E-8E6B-B04C-9955-EA096F41CA7A}" type="slidenum">
              <a:rPr lang="en-GB" smtClean="0"/>
              <a:t>76</a:t>
            </a:fld>
            <a:endParaRPr lang="en-GB"/>
          </a:p>
        </p:txBody>
      </p:sp>
    </p:spTree>
    <p:extLst>
      <p:ext uri="{BB962C8B-B14F-4D97-AF65-F5344CB8AC3E}">
        <p14:creationId xmlns:p14="http://schemas.microsoft.com/office/powerpoint/2010/main" val="3585128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AF-AF66-FD4E-9AA8-95DFE385472F}"/>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A892D3-EB62-9749-9CB3-3C125C851111}"/>
                  </a:ext>
                </a:extLst>
              </p:cNvPr>
              <p:cNvSpPr>
                <a:spLocks noGrp="1"/>
              </p:cNvSpPr>
              <p:nvPr>
                <p:ph idx="1"/>
              </p:nvPr>
            </p:nvSpPr>
            <p:spPr/>
            <p:txBody>
              <a:bodyPr/>
              <a:lstStyle/>
              <a:p>
                <a:r>
                  <a:rPr lang="en-GB" dirty="0"/>
                  <a:t>So far, focus on utilities for states</a:t>
                </a:r>
              </a:p>
              <a:p>
                <a:pPr lvl="1"/>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 utility of state </a:t>
                </a:r>
                <a14:m>
                  <m:oMath xmlns:m="http://schemas.openxmlformats.org/officeDocument/2006/math">
                    <m:r>
                      <a:rPr lang="en-GB" b="0" i="1" smtClean="0">
                        <a:latin typeface="Cambria Math" panose="02040503050406030204" pitchFamily="18" charset="0"/>
                      </a:rPr>
                      <m:t>𝑠</m:t>
                    </m:r>
                  </m:oMath>
                </a14:m>
                <a:r>
                  <a:rPr lang="en-GB" dirty="0"/>
                  <a:t> = expected maximum future rewards</a:t>
                </a:r>
              </a:p>
              <a:p>
                <a:r>
                  <a:rPr lang="en-GB" dirty="0"/>
                  <a:t>Alternative: store Q-values</a:t>
                </a:r>
              </a:p>
              <a:p>
                <a:pPr lvl="1"/>
                <a14:m>
                  <m:oMath xmlns:m="http://schemas.openxmlformats.org/officeDocument/2006/math">
                    <m:r>
                      <a:rPr lang="en-GB" b="0" i="1" smtClean="0">
                        <a:latin typeface="Cambria Math" panose="02040503050406030204" pitchFamily="18" charset="0"/>
                      </a:rPr>
                      <m:t>𝑄</m:t>
                    </m:r>
                    <m:d>
                      <m:dPr>
                        <m:ctrlPr>
                          <a:rPr lang="en-GB" b="0" i="1" smtClean="0">
                            <a:latin typeface="Cambria Math" panose="02040503050406030204" pitchFamily="18" charset="0"/>
                          </a:rPr>
                        </m:ctrlPr>
                      </m:dPr>
                      <m:e>
                        <m:r>
                          <a:rPr lang="de-DE" b="0" i="1" smtClean="0">
                            <a:latin typeface="Cambria Math" panose="02040503050406030204" pitchFamily="18" charset="0"/>
                          </a:rPr>
                          <m:t>𝑎</m:t>
                        </m:r>
                        <m:r>
                          <a:rPr lang="en-GB"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 utility of taking action </a:t>
                </a:r>
                <a14:m>
                  <m:oMath xmlns:m="http://schemas.openxmlformats.org/officeDocument/2006/math">
                    <m:r>
                      <a:rPr lang="en-GB" b="0" i="1" smtClean="0">
                        <a:latin typeface="Cambria Math" panose="02040503050406030204" pitchFamily="18" charset="0"/>
                      </a:rPr>
                      <m:t>𝑎</m:t>
                    </m:r>
                  </m:oMath>
                </a14:m>
                <a:r>
                  <a:rPr lang="en-GB" dirty="0"/>
                  <a:t> at state </a:t>
                </a:r>
                <a14:m>
                  <m:oMath xmlns:m="http://schemas.openxmlformats.org/officeDocument/2006/math">
                    <m:r>
                      <a:rPr lang="en-GB" b="0" i="1" smtClean="0">
                        <a:latin typeface="Cambria Math" panose="02040503050406030204" pitchFamily="18" charset="0"/>
                      </a:rPr>
                      <m:t>𝑠</m:t>
                    </m:r>
                  </m:oMath>
                </a14:m>
                <a:br>
                  <a:rPr lang="en-GB" dirty="0"/>
                </a:br>
                <a:r>
                  <a:rPr lang="en-GB" dirty="0"/>
                  <a:t>		= </a:t>
                </a:r>
                <a:r>
                  <a:rPr lang="en-GB" dirty="0">
                    <a:solidFill>
                      <a:schemeClr val="accent1"/>
                    </a:solidFill>
                  </a:rPr>
                  <a:t>expected maximum future reward</a:t>
                </a:r>
                <a:r>
                  <a:rPr lang="en-GB" dirty="0"/>
                  <a:t> if action </a:t>
                </a:r>
                <a14:m>
                  <m:oMath xmlns:m="http://schemas.openxmlformats.org/officeDocument/2006/math">
                    <m:r>
                      <a:rPr lang="de-DE" b="0" i="1" smtClean="0">
                        <a:latin typeface="Cambria Math" panose="02040503050406030204" pitchFamily="18" charset="0"/>
                      </a:rPr>
                      <m:t>𝑎</m:t>
                    </m:r>
                  </m:oMath>
                </a14:m>
                <a:r>
                  <a:rPr lang="en-GB" dirty="0"/>
                  <a:t> taken at state </a:t>
                </a:r>
                <a14:m>
                  <m:oMath xmlns:m="http://schemas.openxmlformats.org/officeDocument/2006/math">
                    <m:r>
                      <a:rPr lang="de-DE" b="0" i="1" smtClean="0">
                        <a:latin typeface="Cambria Math" panose="02040503050406030204" pitchFamily="18" charset="0"/>
                      </a:rPr>
                      <m:t>𝑠</m:t>
                    </m:r>
                  </m:oMath>
                </a14:m>
                <a:endParaRPr lang="en-GB" dirty="0"/>
              </a:p>
              <a:p>
                <a:endParaRPr lang="en-GB" dirty="0"/>
              </a:p>
              <a:p>
                <a:r>
                  <a:rPr lang="en-GB" dirty="0"/>
                  <a:t>Relationship between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and </a:t>
                </a:r>
                <a14:m>
                  <m:oMath xmlns:m="http://schemas.openxmlformats.org/officeDocument/2006/math">
                    <m:r>
                      <a:rPr lang="en-GB" i="1">
                        <a:latin typeface="Cambria Math" panose="02040503050406030204" pitchFamily="18" charset="0"/>
                      </a:rPr>
                      <m:t>𝑄</m:t>
                    </m:r>
                    <m:d>
                      <m:dPr>
                        <m:ctrlPr>
                          <a:rPr lang="en-GB" i="1">
                            <a:latin typeface="Cambria Math" panose="02040503050406030204" pitchFamily="18" charset="0"/>
                          </a:rPr>
                        </m:ctrlPr>
                      </m:dPr>
                      <m:e>
                        <m:r>
                          <a:rPr lang="de-DE" b="0" i="1" smtClean="0">
                            <a:latin typeface="Cambria Math" panose="02040503050406030204" pitchFamily="18" charset="0"/>
                          </a:rPr>
                          <m:t>𝑎</m:t>
                        </m:r>
                        <m:r>
                          <a:rPr lang="en-GB" i="1">
                            <a:latin typeface="Cambria Math" panose="02040503050406030204" pitchFamily="18" charset="0"/>
                          </a:rPr>
                          <m:t>,</m:t>
                        </m:r>
                        <m:r>
                          <a:rPr lang="de-DE" b="0" i="1" smtClean="0">
                            <a:latin typeface="Cambria Math" panose="02040503050406030204" pitchFamily="18" charset="0"/>
                          </a:rPr>
                          <m:t>𝑠</m:t>
                        </m:r>
                      </m:e>
                    </m:d>
                  </m:oMath>
                </a14:m>
                <a:r>
                  <a:rPr lang="en-GB" dirty="0"/>
                  <a:t>?</a:t>
                </a:r>
              </a:p>
              <a:p>
                <a:pPr lvl="1"/>
                <a:endParaRPr lang="en-GB"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4AA892D3-EB62-9749-9CB3-3C125C851111}"/>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6F79E81C-F3BA-7A44-9DEC-68CCADD0D8A0}"/>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4B7EFEF4-E6B4-18C7-BDB3-1E256C101A9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D890DF1-058A-8F46-BDCD-207C0CEC37CD}"/>
              </a:ext>
            </a:extLst>
          </p:cNvPr>
          <p:cNvSpPr>
            <a:spLocks noGrp="1"/>
          </p:cNvSpPr>
          <p:nvPr>
            <p:ph type="sldNum" sz="quarter" idx="4"/>
          </p:nvPr>
        </p:nvSpPr>
        <p:spPr/>
        <p:txBody>
          <a:bodyPr/>
          <a:lstStyle/>
          <a:p>
            <a:fld id="{67C9959E-8E6B-B04C-9955-EA096F41CA7A}" type="slidenum">
              <a:rPr lang="en-GB" smtClean="0"/>
              <a:t>77</a:t>
            </a:fld>
            <a:endParaRPr lang="en-GB"/>
          </a:p>
        </p:txBody>
      </p:sp>
      <p:sp>
        <p:nvSpPr>
          <p:cNvPr id="5" name="Rectangle 4">
            <a:extLst>
              <a:ext uri="{FF2B5EF4-FFF2-40B4-BE49-F238E27FC236}">
                <a16:creationId xmlns:a16="http://schemas.microsoft.com/office/drawing/2014/main" id="{8B065861-53CA-2349-B4B8-FF8FF5CB8EC5}"/>
              </a:ext>
            </a:extLst>
          </p:cNvPr>
          <p:cNvSpPr/>
          <p:nvPr/>
        </p:nvSpPr>
        <p:spPr>
          <a:xfrm>
            <a:off x="4583289" y="4357512"/>
            <a:ext cx="3025422" cy="7676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56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667-82E0-EA4F-9962-45DB0D741BB6}"/>
              </a:ext>
            </a:extLst>
          </p:cNvPr>
          <p:cNvSpPr>
            <a:spLocks noGrp="1"/>
          </p:cNvSpPr>
          <p:nvPr>
            <p:ph type="title"/>
          </p:nvPr>
        </p:nvSpPr>
        <p:spPr/>
        <p:txBody>
          <a:bodyPr/>
          <a:lstStyle/>
          <a:p>
            <a:r>
              <a:rPr lang="en-GB" dirty="0"/>
              <a:t>Q-learning can be model-free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B71AB-4D13-BC4B-80AE-21B8D38ABF6D}"/>
                  </a:ext>
                </a:extLst>
              </p:cNvPr>
              <p:cNvSpPr>
                <a:spLocks noGrp="1"/>
              </p:cNvSpPr>
              <p:nvPr>
                <p:ph idx="1"/>
              </p:nvPr>
            </p:nvSpPr>
            <p:spPr/>
            <p:txBody>
              <a:bodyPr>
                <a:normAutofit/>
              </a:bodyPr>
              <a:lstStyle/>
              <a:p>
                <a:r>
                  <a:rPr lang="en-GB" dirty="0"/>
                  <a:t>Note that after computing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to obtain the optimal policy, the agent needs to compute</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𝜋</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argmax</m:t>
                              </m:r>
                            </m:e>
                            <m:lim>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e>
                          </m:nary>
                        </m:e>
                      </m:func>
                    </m:oMath>
                  </m:oMathPara>
                </a14:m>
                <a:endParaRPr lang="en-GB" dirty="0"/>
              </a:p>
              <a:p>
                <a:pPr lvl="1"/>
                <a:r>
                  <a:rPr lang="en-GB" dirty="0"/>
                  <a:t>Requires </a:t>
                </a:r>
                <a14:m>
                  <m:oMath xmlns:m="http://schemas.openxmlformats.org/officeDocument/2006/math">
                    <m:r>
                      <a:rPr lang="de-DE" i="1">
                        <a:latin typeface="Cambria Math" panose="02040503050406030204" pitchFamily="18" charset="0"/>
                        <a:ea typeface="Cambria Math" panose="02040503050406030204" pitchFamily="18" charset="0"/>
                      </a:rPr>
                      <m:t>𝑇</m:t>
                    </m:r>
                  </m:oMath>
                </a14:m>
                <a:r>
                  <a:rPr lang="en-GB" dirty="0"/>
                  <a:t>, model of the world</a:t>
                </a:r>
              </a:p>
              <a:p>
                <a:pPr lvl="1"/>
                <a:r>
                  <a:rPr lang="en-GB" dirty="0"/>
                  <a:t>Even if it uses TD learning (model-free), it still needs the model to get the optimal policy</a:t>
                </a:r>
              </a:p>
              <a:p>
                <a:r>
                  <a:rPr lang="en-GB" dirty="0"/>
                  <a:t>However, if the agent successfully estimates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for all </a:t>
                </a:r>
                <a14:m>
                  <m:oMath xmlns:m="http://schemas.openxmlformats.org/officeDocument/2006/math">
                    <m:r>
                      <a:rPr lang="de-DE" b="0" i="1" smtClean="0">
                        <a:latin typeface="Cambria Math" panose="02040503050406030204" pitchFamily="18" charset="0"/>
                      </a:rPr>
                      <m:t>𝑎</m:t>
                    </m:r>
                  </m:oMath>
                </a14:m>
                <a:r>
                  <a:rPr lang="en-GB" dirty="0"/>
                  <a:t> and </a:t>
                </a:r>
                <a14:m>
                  <m:oMath xmlns:m="http://schemas.openxmlformats.org/officeDocument/2006/math">
                    <m:r>
                      <a:rPr lang="de-DE" b="0" i="1" smtClean="0">
                        <a:latin typeface="Cambria Math" panose="02040503050406030204" pitchFamily="18" charset="0"/>
                      </a:rPr>
                      <m:t>𝑠</m:t>
                    </m:r>
                  </m:oMath>
                </a14:m>
                <a:r>
                  <a:rPr lang="en-GB" dirty="0"/>
                  <a:t>, it can compute the optimal policy without using the model</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𝜋</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C34B71AB-4D13-BC4B-80AE-21B8D38ABF6D}"/>
                  </a:ext>
                </a:extLst>
              </p:cNvPr>
              <p:cNvSpPr>
                <a:spLocks noGrp="1" noRot="1" noChangeAspect="1" noMove="1" noResize="1" noEditPoints="1" noAdjustHandles="1" noChangeArrowheads="1" noChangeShapeType="1" noTextEdit="1"/>
              </p:cNvSpPr>
              <p:nvPr>
                <p:ph idx="1"/>
              </p:nvPr>
            </p:nvSpPr>
            <p:spPr>
              <a:blipFill>
                <a:blip r:embed="rId2"/>
                <a:stretch>
                  <a:fillRect l="-1549" t="-25970" r="-664"/>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CF7798C-F9F4-2E48-A908-B2AE9B46FE0B}"/>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4EA0F67C-ABE9-8E16-C559-3A526510988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B6C7BC3-8922-EB4F-9AC6-270632D2B560}"/>
              </a:ext>
            </a:extLst>
          </p:cNvPr>
          <p:cNvSpPr>
            <a:spLocks noGrp="1"/>
          </p:cNvSpPr>
          <p:nvPr>
            <p:ph type="sldNum" sz="quarter" idx="4"/>
          </p:nvPr>
        </p:nvSpPr>
        <p:spPr/>
        <p:txBody>
          <a:bodyPr/>
          <a:lstStyle/>
          <a:p>
            <a:fld id="{67C9959E-8E6B-B04C-9955-EA096F41CA7A}" type="slidenum">
              <a:rPr lang="en-GB" smtClean="0"/>
              <a:t>78</a:t>
            </a:fld>
            <a:endParaRPr lang="en-GB"/>
          </a:p>
        </p:txBody>
      </p:sp>
    </p:spTree>
    <p:extLst>
      <p:ext uri="{BB962C8B-B14F-4D97-AF65-F5344CB8AC3E}">
        <p14:creationId xmlns:p14="http://schemas.microsoft.com/office/powerpoint/2010/main" val="132610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549" t="-25970"/>
                </a:stretch>
              </a:blipFill>
            </p:spPr>
            <p:txBody>
              <a:bodyPr/>
              <a:lstStyle/>
              <a:p>
                <a:r>
                  <a:rPr lang="en-DE">
                    <a:noFill/>
                  </a:rPr>
                  <a:t> </a:t>
                </a:r>
              </a:p>
            </p:txBody>
          </p:sp>
        </mc:Fallback>
      </mc:AlternateContent>
      <p:sp>
        <p:nvSpPr>
          <p:cNvPr id="14" name="Date Placeholder 13">
            <a:extLst>
              <a:ext uri="{FF2B5EF4-FFF2-40B4-BE49-F238E27FC236}">
                <a16:creationId xmlns:a16="http://schemas.microsoft.com/office/drawing/2014/main" id="{48D18C0A-AB31-F94D-B839-C5D297766450}"/>
              </a:ext>
            </a:extLst>
          </p:cNvPr>
          <p:cNvSpPr>
            <a:spLocks noGrp="1"/>
          </p:cNvSpPr>
          <p:nvPr>
            <p:ph type="dt" sz="half" idx="2"/>
          </p:nvPr>
        </p:nvSpPr>
        <p:spPr/>
        <p:txBody>
          <a:bodyPr/>
          <a:lstStyle/>
          <a:p>
            <a:r>
              <a:rPr lang="de-DE"/>
              <a:t>Decision Foundations</a:t>
            </a:r>
            <a:endParaRPr lang="de-DE" dirty="0"/>
          </a:p>
        </p:txBody>
      </p:sp>
      <p:sp>
        <p:nvSpPr>
          <p:cNvPr id="15" name="Footer Placeholder 14">
            <a:extLst>
              <a:ext uri="{FF2B5EF4-FFF2-40B4-BE49-F238E27FC236}">
                <a16:creationId xmlns:a16="http://schemas.microsoft.com/office/drawing/2014/main" id="{70BD6894-DB10-D7C9-589D-8AAB006D058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79</a:t>
            </a:fld>
            <a:endParaRPr lang="en-GB"/>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4D2008-1009-EF40-832B-7B2A7BDAD0ED}"/>
                  </a:ext>
                </a:extLst>
              </p:cNvPr>
              <p:cNvSpPr/>
              <p:nvPr/>
            </p:nvSpPr>
            <p:spPr>
              <a:xfrm>
                <a:off x="7543520" y="2100279"/>
                <a:ext cx="2275393" cy="830997"/>
              </a:xfrm>
              <a:prstGeom prst="rect">
                <a:avLst/>
              </a:prstGeom>
              <a:solidFill>
                <a:schemeClr val="bg1"/>
              </a:solidFill>
            </p:spPr>
            <p:txBody>
              <a:bodyPr wrap="square" lIns="0">
                <a:spAutoFit/>
              </a:bodyPr>
              <a:lstStyle/>
              <a:p>
                <a:pPr/>
                <a14:m>
                  <m:oMathPara xmlns:m="http://schemas.openxmlformats.org/officeDocument/2006/math">
                    <m:oMathParaPr>
                      <m:jc m:val="left"/>
                    </m:oMathParaPr>
                    <m:oMath xmlns:m="http://schemas.openxmlformats.org/officeDocument/2006/math">
                      <m:r>
                        <a:rPr lang="de-DE" sz="2400" i="1">
                          <a:latin typeface="Cambria Math" panose="02040503050406030204" pitchFamily="18" charset="0"/>
                          <a:ea typeface="Cambria Math" panose="02040503050406030204" pitchFamily="18" charset="0"/>
                        </a:rPr>
                        <m:t>𝑈</m:t>
                      </m:r>
                      <m:d>
                        <m:dPr>
                          <m:ctrlPr>
                            <a:rPr lang="de-DE" sz="2400" i="1">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𝑠</m:t>
                              </m:r>
                            </m:e>
                            <m:sup>
                              <m:r>
                                <a:rPr lang="de-DE" sz="2400" i="1">
                                  <a:latin typeface="Cambria Math" panose="02040503050406030204" pitchFamily="18" charset="0"/>
                                  <a:ea typeface="Cambria Math" panose="02040503050406030204" pitchFamily="18" charset="0"/>
                                </a:rPr>
                                <m:t>′</m:t>
                              </m:r>
                            </m:sup>
                          </m:sSup>
                        </m:e>
                      </m:d>
                    </m:oMath>
                  </m:oMathPara>
                </a14:m>
                <a:endParaRPr lang="en-GB" sz="2400" dirty="0"/>
              </a:p>
              <a:p>
                <a:endParaRPr lang="en-GB" sz="2400" dirty="0"/>
              </a:p>
            </p:txBody>
          </p:sp>
        </mc:Choice>
        <mc:Fallback xmlns="">
          <p:sp>
            <p:nvSpPr>
              <p:cNvPr id="11" name="Rectangle 10">
                <a:extLst>
                  <a:ext uri="{FF2B5EF4-FFF2-40B4-BE49-F238E27FC236}">
                    <a16:creationId xmlns:a16="http://schemas.microsoft.com/office/drawing/2014/main" id="{944D2008-1009-EF40-832B-7B2A7BDAD0ED}"/>
                  </a:ext>
                </a:extLst>
              </p:cNvPr>
              <p:cNvSpPr>
                <a:spLocks noRot="1" noChangeAspect="1" noMove="1" noResize="1" noEditPoints="1" noAdjustHandles="1" noChangeArrowheads="1" noChangeShapeType="1" noTextEdit="1"/>
              </p:cNvSpPr>
              <p:nvPr/>
            </p:nvSpPr>
            <p:spPr>
              <a:xfrm>
                <a:off x="7543520" y="2100279"/>
                <a:ext cx="2275393" cy="830997"/>
              </a:xfrm>
              <a:prstGeom prst="rect">
                <a:avLst/>
              </a:prstGeom>
              <a:blipFill>
                <a:blip r:embed="rId3"/>
                <a:stretch>
                  <a:fillRect l="-4420"/>
                </a:stretch>
              </a:blipFill>
            </p:spPr>
            <p:txBody>
              <a:bodyPr/>
              <a:lstStyle/>
              <a:p>
                <a:r>
                  <a:rPr lang="en-DE">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6557686" y="1398260"/>
            <a:ext cx="201600" cy="316003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2888752" y="2153980"/>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4038831" y="2249984"/>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1851077" y="3722669"/>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1851077" y="3722669"/>
                <a:ext cx="2276950"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196743" y="3070993"/>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i="1">
                        <a:latin typeface="Cambria Math" panose="02040503050406030204" pitchFamily="18" charset="0"/>
                      </a:rPr>
                      <m:t>𝑠</m:t>
                    </m:r>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196743" y="3070993"/>
                <a:ext cx="1885777" cy="40250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23527" y="4757201"/>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t> that can be reached from </a:t>
                </a:r>
                <a14:m>
                  <m:oMath xmlns:m="http://schemas.openxmlformats.org/officeDocument/2006/math">
                    <m:r>
                      <a:rPr lang="de-DE" i="1">
                        <a:latin typeface="Cambria Math" panose="02040503050406030204" pitchFamily="18" charset="0"/>
                      </a:rPr>
                      <m:t>𝑠</m:t>
                    </m:r>
                  </m:oMath>
                </a14:m>
                <a:r>
                  <a:rPr lang="en-GB" dirty="0"/>
                  <a:t> after executing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23527" y="4757201"/>
                <a:ext cx="3869918" cy="848867"/>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4139631" y="2709875"/>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989552" y="2709878"/>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658486" y="3079077"/>
            <a:ext cx="0" cy="16781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83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GB"/>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lnSpcReduction="10000"/>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smtClean="0">
                        <a:latin typeface="Cambria Math" panose="02040503050406030204" pitchFamily="18" charset="0"/>
                      </a:rPr>
                      <m:t>𝐴</m:t>
                    </m:r>
                  </m:oMath>
                </a14:m>
                <a:r>
                  <a:rPr lang="en-GB" dirty="0"/>
                  <a:t>, </a:t>
                </a:r>
                <a14:m>
                  <m:oMath xmlns:m="http://schemas.openxmlformats.org/officeDocument/2006/math">
                    <m:r>
                      <a:rPr lang="en-GB" i="1"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𝑝</m:t>
                            </m:r>
                          </m:e>
                        </m:d>
                        <m:r>
                          <a:rPr lang="en-GB" b="0" i="1" smtClean="0">
                            <a:latin typeface="Cambria Math" panose="02040503050406030204" pitchFamily="18" charset="0"/>
                          </a:rPr>
                          <m:t>, </m:t>
                        </m:r>
                        <m:r>
                          <a:rPr lang="en-GB" b="0" i="1" smtClean="0">
                            <a:latin typeface="Cambria Math" panose="02040503050406030204" pitchFamily="18" charset="0"/>
                          </a:rPr>
                          <m:t>𝐵</m:t>
                        </m:r>
                      </m:e>
                    </m:d>
                  </m:oMath>
                </a14:m>
                <a:endParaRPr lang="en-GB" dirty="0"/>
              </a:p>
              <a:p>
                <a:pPr lvl="1"/>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1</m:t>
                        </m:r>
                        <m:r>
                          <a:rPr lang="en-GB" i="1" smtClean="0">
                            <a:latin typeface="Cambria Math" panose="02040503050406030204" pitchFamily="18" charset="0"/>
                          </a:rPr>
                          <m:t>,</m:t>
                        </m:r>
                        <m:r>
                          <a:rPr lang="en-GB" b="0" i="1" smtClean="0">
                            <a:latin typeface="Cambria Math" panose="02040503050406030204" pitchFamily="18" charset="0"/>
                          </a:rPr>
                          <m:t>𝑅</m:t>
                        </m:r>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 </m:t>
                        </m:r>
                        <m:r>
                          <m:rPr>
                            <m:nor/>
                          </m:rPr>
                          <a:rPr lang="en-GB" b="0" i="0" smtClean="0">
                            <a:latin typeface="Cambria Math" panose="02040503050406030204" pitchFamily="18" charset="0"/>
                          </a:rPr>
                          <m:t>not</m:t>
                        </m:r>
                        <m:r>
                          <m:rPr>
                            <m:nor/>
                          </m:rPr>
                          <a:rPr lang="en-GB" b="0" i="0" smtClean="0">
                            <a:latin typeface="Cambria Math" panose="02040503050406030204" pitchFamily="18" charset="0"/>
                          </a:rPr>
                          <m:t> </m:t>
                        </m:r>
                        <m:r>
                          <a:rPr lang="en-GB" b="0" i="1" smtClean="0">
                            <a:latin typeface="Cambria Math" panose="02040503050406030204" pitchFamily="18" charset="0"/>
                          </a:rPr>
                          <m:t>𝑅</m:t>
                        </m:r>
                      </m:e>
                    </m:d>
                  </m:oMath>
                </a14:m>
                <a:endParaRPr lang="en-GB" b="0" dirty="0"/>
              </a:p>
              <a:p>
                <a:pPr lvl="1"/>
                <a:r>
                  <a:rPr lang="en-GB" dirty="0"/>
                  <a:t>More than two outcomes: </a:t>
                </a:r>
              </a:p>
              <a:p>
                <a:pPr lvl="2"/>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2</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2</m:t>
                            </m:r>
                          </m:sub>
                        </m:sSub>
                        <m:r>
                          <a:rPr lang="en-GB"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rPr>
                              <m:t>𝑝</m:t>
                            </m:r>
                          </m:e>
                          <m:sub>
                            <m:r>
                              <a:rPr lang="de-DE" b="0" i="1" smtClean="0">
                                <a:latin typeface="Cambria Math" panose="02040503050406030204" pitchFamily="18" charset="0"/>
                              </a:rPr>
                              <m:t>𝑀</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de-DE" b="0" i="1" smtClean="0">
                                <a:latin typeface="Cambria Math" panose="02040503050406030204" pitchFamily="18" charset="0"/>
                              </a:rPr>
                              <m:t>𝑀</m:t>
                            </m:r>
                          </m:sub>
                        </m:sSub>
                      </m:e>
                    </m:d>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𝑖</m:t>
                        </m:r>
                        <m:r>
                          <a:rPr lang="en-GB"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𝑖</m:t>
                            </m:r>
                          </m:sub>
                        </m:sSub>
                      </m:e>
                    </m:nary>
                    <m:r>
                      <a:rPr lang="en-GB" i="1" smtClean="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a:latin typeface="Cambria Math" panose="02040503050406030204" pitchFamily="18" charset="0"/>
                      </a:rPr>
                      <m:t>𝐴</m:t>
                    </m:r>
                  </m:oMath>
                </a14:m>
                <a:r>
                  <a:rPr lang="en-GB" dirty="0"/>
                  <a:t> preferred to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b="0" i="1" smtClean="0">
                        <a:latin typeface="Cambria Math" panose="02040503050406030204" pitchFamily="18" charset="0"/>
                      </a:rPr>
                      <m:t>𝐵</m:t>
                    </m:r>
                  </m:oMath>
                </a14:m>
                <a:r>
                  <a:rPr lang="en-GB" dirty="0"/>
                  <a:t> not preferred to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36" t="-358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EB34A2E-B030-2B4D-A2C3-5F40985CFEB7}"/>
              </a:ext>
            </a:extLst>
          </p:cNvPr>
          <p:cNvSpPr>
            <a:spLocks noGrp="1"/>
          </p:cNvSpPr>
          <p:nvPr>
            <p:ph type="dt" sz="half" idx="2"/>
          </p:nvPr>
        </p:nvSpPr>
        <p:spPr/>
        <p:txBody>
          <a:bodyPr/>
          <a:lstStyle/>
          <a:p>
            <a:r>
              <a:rPr lang="de-DE"/>
              <a:t>Decision Foundations</a:t>
            </a:r>
            <a:endParaRPr lang="en-GB"/>
          </a:p>
        </p:txBody>
      </p:sp>
      <p:sp>
        <p:nvSpPr>
          <p:cNvPr id="5" name="Footer Placeholder 4">
            <a:extLst>
              <a:ext uri="{FF2B5EF4-FFF2-40B4-BE49-F238E27FC236}">
                <a16:creationId xmlns:a16="http://schemas.microsoft.com/office/drawing/2014/main" id="{12F3D450-A57D-4944-8496-84C07CFE4DCE}"/>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4"/>
          </p:nvPr>
        </p:nvSpPr>
        <p:spPr/>
        <p:txBody>
          <a:bodyPr/>
          <a:lstStyle/>
          <a:p>
            <a:fld id="{67C9959E-8E6B-B04C-9955-EA096F41CA7A}" type="slidenum">
              <a:rPr lang="en-GB" smtClean="0"/>
              <a:t>8</a:t>
            </a:fld>
            <a:endParaRPr lang="en-GB"/>
          </a:p>
        </p:txBody>
      </p:sp>
      <p:sp>
        <p:nvSpPr>
          <p:cNvPr id="36868" name="Text Box 6"/>
          <p:cNvSpPr txBox="1">
            <a:spLocks noChangeArrowheads="1"/>
          </p:cNvSpPr>
          <p:nvPr/>
        </p:nvSpPr>
        <p:spPr bwMode="auto">
          <a:xfrm>
            <a:off x="6727825" y="4716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GB"/>
          </a:p>
        </p:txBody>
      </p:sp>
      <p:sp>
        <p:nvSpPr>
          <p:cNvPr id="36869" name="Text Box 7"/>
          <p:cNvSpPr txBox="1">
            <a:spLocks noChangeArrowheads="1"/>
          </p:cNvSpPr>
          <p:nvPr/>
        </p:nvSpPr>
        <p:spPr bwMode="auto">
          <a:xfrm>
            <a:off x="6918325" y="4543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GB"/>
          </a:p>
        </p:txBody>
      </p:sp>
    </p:spTree>
    <p:extLst>
      <p:ext uri="{BB962C8B-B14F-4D97-AF65-F5344CB8AC3E}">
        <p14:creationId xmlns:p14="http://schemas.microsoft.com/office/powerpoint/2010/main" val="2033745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549" t="-2597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2931F2B2-41C2-7B4D-8CA8-989EE52C3E45}"/>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28C1732F-98A2-852A-51DF-E14686873CD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80</a:t>
            </a:fld>
            <a:endParaRPr lang="en-GB"/>
          </a:p>
        </p:txBody>
      </p:sp>
      <p:sp>
        <p:nvSpPr>
          <p:cNvPr id="17" name="Right Brace 16">
            <a:extLst>
              <a:ext uri="{FF2B5EF4-FFF2-40B4-BE49-F238E27FC236}">
                <a16:creationId xmlns:a16="http://schemas.microsoft.com/office/drawing/2014/main" id="{C0E05DA2-D471-2240-9DE6-8026AB9CD74F}"/>
              </a:ext>
            </a:extLst>
          </p:cNvPr>
          <p:cNvSpPr/>
          <p:nvPr/>
        </p:nvSpPr>
        <p:spPr>
          <a:xfrm rot="5400000">
            <a:off x="8474623" y="1672650"/>
            <a:ext cx="202307" cy="216349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7632887" y="3381846"/>
                <a:ext cx="1885777" cy="11776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Best value at the next state = max over all actions in state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7632887" y="3381846"/>
                <a:ext cx="1885777" cy="1177694"/>
              </a:xfrm>
              <a:prstGeom prst="rect">
                <a:avLst/>
              </a:prstGeom>
              <a:blipFill>
                <a:blip r:embed="rId3"/>
                <a:stretch>
                  <a:fillRect/>
                </a:stretch>
              </a:blipFill>
            </p:spPr>
            <p:txBody>
              <a:bodyPr/>
              <a:lstStyle/>
              <a:p>
                <a:r>
                  <a:rPr lang="en-DE">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8575776" y="2855553"/>
            <a:ext cx="0" cy="5262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2D862FD4-040E-FDCC-B586-DC0B601ACF11}"/>
              </a:ext>
            </a:extLst>
          </p:cNvPr>
          <p:cNvSpPr/>
          <p:nvPr/>
        </p:nvSpPr>
        <p:spPr>
          <a:xfrm rot="5400000">
            <a:off x="6557686" y="1398260"/>
            <a:ext cx="201600" cy="316003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e 7">
            <a:extLst>
              <a:ext uri="{FF2B5EF4-FFF2-40B4-BE49-F238E27FC236}">
                <a16:creationId xmlns:a16="http://schemas.microsoft.com/office/drawing/2014/main" id="{4BE96EE8-DF3D-2EEA-553C-C79511529595}"/>
              </a:ext>
            </a:extLst>
          </p:cNvPr>
          <p:cNvSpPr/>
          <p:nvPr/>
        </p:nvSpPr>
        <p:spPr>
          <a:xfrm rot="5400000">
            <a:off x="2888752" y="2153980"/>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2B4C6D4A-541B-B7D9-551A-C9A820823DD7}"/>
              </a:ext>
            </a:extLst>
          </p:cNvPr>
          <p:cNvSpPr/>
          <p:nvPr/>
        </p:nvSpPr>
        <p:spPr>
          <a:xfrm rot="5400000">
            <a:off x="4038831" y="2249984"/>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C017CC5-AF3A-66FF-1E66-DFEF518B32A4}"/>
                  </a:ext>
                </a:extLst>
              </p:cNvPr>
              <p:cNvSpPr/>
              <p:nvPr/>
            </p:nvSpPr>
            <p:spPr>
              <a:xfrm>
                <a:off x="1851077" y="3722669"/>
                <a:ext cx="2276950"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10" name="Rectangle 9">
                <a:extLst>
                  <a:ext uri="{FF2B5EF4-FFF2-40B4-BE49-F238E27FC236}">
                    <a16:creationId xmlns:a16="http://schemas.microsoft.com/office/drawing/2014/main" id="{3C017CC5-AF3A-66FF-1E66-DFEF518B32A4}"/>
                  </a:ext>
                </a:extLst>
              </p:cNvPr>
              <p:cNvSpPr>
                <a:spLocks noRot="1" noChangeAspect="1" noMove="1" noResize="1" noEditPoints="1" noAdjustHandles="1" noChangeArrowheads="1" noChangeShapeType="1" noTextEdit="1"/>
              </p:cNvSpPr>
              <p:nvPr/>
            </p:nvSpPr>
            <p:spPr>
              <a:xfrm>
                <a:off x="1851077" y="3722669"/>
                <a:ext cx="2276950"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BD1B86B-EC7E-10E7-8930-FBC5E2E32B8C}"/>
                  </a:ext>
                </a:extLst>
              </p:cNvPr>
              <p:cNvSpPr/>
              <p:nvPr/>
            </p:nvSpPr>
            <p:spPr>
              <a:xfrm>
                <a:off x="3196743" y="3070993"/>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i="1">
                        <a:latin typeface="Cambria Math" panose="02040503050406030204" pitchFamily="18" charset="0"/>
                      </a:rPr>
                      <m:t>𝑠</m:t>
                    </m:r>
                  </m:oMath>
                </a14:m>
                <a:endParaRPr lang="en-GB" dirty="0"/>
              </a:p>
            </p:txBody>
          </p:sp>
        </mc:Choice>
        <mc:Fallback xmlns="">
          <p:sp>
            <p:nvSpPr>
              <p:cNvPr id="11" name="Rectangle 10">
                <a:extLst>
                  <a:ext uri="{FF2B5EF4-FFF2-40B4-BE49-F238E27FC236}">
                    <a16:creationId xmlns:a16="http://schemas.microsoft.com/office/drawing/2014/main" id="{0BD1B86B-EC7E-10E7-8930-FBC5E2E32B8C}"/>
                  </a:ext>
                </a:extLst>
              </p:cNvPr>
              <p:cNvSpPr>
                <a:spLocks noRot="1" noChangeAspect="1" noMove="1" noResize="1" noEditPoints="1" noAdjustHandles="1" noChangeArrowheads="1" noChangeShapeType="1" noTextEdit="1"/>
              </p:cNvSpPr>
              <p:nvPr/>
            </p:nvSpPr>
            <p:spPr>
              <a:xfrm>
                <a:off x="3196743" y="3070993"/>
                <a:ext cx="1885777" cy="40250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5972E87-7794-7F3C-10DB-E73A2B89C5C9}"/>
                  </a:ext>
                </a:extLst>
              </p:cNvPr>
              <p:cNvSpPr/>
              <p:nvPr/>
            </p:nvSpPr>
            <p:spPr>
              <a:xfrm>
                <a:off x="4723527" y="4757201"/>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t> that can be reached from </a:t>
                </a:r>
                <a14:m>
                  <m:oMath xmlns:m="http://schemas.openxmlformats.org/officeDocument/2006/math">
                    <m:r>
                      <a:rPr lang="de-DE" i="1">
                        <a:latin typeface="Cambria Math" panose="02040503050406030204" pitchFamily="18" charset="0"/>
                      </a:rPr>
                      <m:t>𝑠</m:t>
                    </m:r>
                  </m:oMath>
                </a14:m>
                <a:r>
                  <a:rPr lang="en-GB" dirty="0"/>
                  <a:t> after executing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2" name="Rectangle 11">
                <a:extLst>
                  <a:ext uri="{FF2B5EF4-FFF2-40B4-BE49-F238E27FC236}">
                    <a16:creationId xmlns:a16="http://schemas.microsoft.com/office/drawing/2014/main" id="{C5972E87-7794-7F3C-10DB-E73A2B89C5C9}"/>
                  </a:ext>
                </a:extLst>
              </p:cNvPr>
              <p:cNvSpPr>
                <a:spLocks noRot="1" noChangeAspect="1" noMove="1" noResize="1" noEditPoints="1" noAdjustHandles="1" noChangeArrowheads="1" noChangeShapeType="1" noTextEdit="1"/>
              </p:cNvSpPr>
              <p:nvPr/>
            </p:nvSpPr>
            <p:spPr>
              <a:xfrm>
                <a:off x="4723527" y="4757201"/>
                <a:ext cx="3869918" cy="848867"/>
              </a:xfrm>
              <a:prstGeom prst="rect">
                <a:avLst/>
              </a:prstGeom>
              <a:blipFill>
                <a:blip r:embed="rId6"/>
                <a:stretch>
                  <a:fillRect/>
                </a:stretch>
              </a:blipFill>
            </p:spPr>
            <p:txBody>
              <a:bodyPr/>
              <a:lstStyle/>
              <a:p>
                <a:r>
                  <a:rPr lang="en-DE">
                    <a:noFill/>
                  </a:rPr>
                  <a:t> </a:t>
                </a:r>
              </a:p>
            </p:txBody>
          </p:sp>
        </mc:Fallback>
      </mc:AlternateContent>
      <p:cxnSp>
        <p:nvCxnSpPr>
          <p:cNvPr id="13" name="Straight Arrow Connector 12">
            <a:extLst>
              <a:ext uri="{FF2B5EF4-FFF2-40B4-BE49-F238E27FC236}">
                <a16:creationId xmlns:a16="http://schemas.microsoft.com/office/drawing/2014/main" id="{D0A3F45D-D283-5D70-AA13-5E2E04A4529F}"/>
              </a:ext>
            </a:extLst>
          </p:cNvPr>
          <p:cNvCxnSpPr>
            <a:cxnSpLocks/>
            <a:stCxn id="11" idx="0"/>
            <a:endCxn id="9" idx="1"/>
          </p:cNvCxnSpPr>
          <p:nvPr/>
        </p:nvCxnSpPr>
        <p:spPr>
          <a:xfrm flipV="1">
            <a:off x="4139631" y="2709875"/>
            <a:ext cx="0"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959150-0FB2-1FE7-A090-7E425CD420E6}"/>
              </a:ext>
            </a:extLst>
          </p:cNvPr>
          <p:cNvCxnSpPr>
            <a:cxnSpLocks/>
            <a:stCxn id="10" idx="0"/>
            <a:endCxn id="8" idx="1"/>
          </p:cNvCxnSpPr>
          <p:nvPr/>
        </p:nvCxnSpPr>
        <p:spPr>
          <a:xfrm flipV="1">
            <a:off x="2989552" y="2709878"/>
            <a:ext cx="0" cy="10127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31FD03-7B10-553D-542C-1F16C0EE78C1}"/>
              </a:ext>
            </a:extLst>
          </p:cNvPr>
          <p:cNvCxnSpPr>
            <a:cxnSpLocks/>
            <a:stCxn id="12" idx="0"/>
            <a:endCxn id="7" idx="1"/>
          </p:cNvCxnSpPr>
          <p:nvPr/>
        </p:nvCxnSpPr>
        <p:spPr>
          <a:xfrm flipV="1">
            <a:off x="6658486" y="3079077"/>
            <a:ext cx="0" cy="16781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52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 without a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normAutofit/>
              </a:bodyPr>
              <a:lstStyle/>
              <a:p>
                <a:r>
                  <a:rPr lang="en-GB" dirty="0">
                    <a:solidFill>
                      <a:schemeClr val="accent1"/>
                    </a:solidFill>
                  </a:rPr>
                  <a:t>Q-update: </a:t>
                </a:r>
                <a:r>
                  <a:rPr lang="en-GB" dirty="0"/>
                  <a:t>after moving from </a:t>
                </a:r>
                <a14:m>
                  <m:oMath xmlns:m="http://schemas.openxmlformats.org/officeDocument/2006/math">
                    <m:r>
                      <a:rPr lang="en-GB" i="1" dirty="0" smtClean="0">
                        <a:latin typeface="Cambria Math" panose="02040503050406030204" pitchFamily="18" charset="0"/>
                      </a:rPr>
                      <m:t>𝑠</m:t>
                    </m:r>
                  </m:oMath>
                </a14:m>
                <a:r>
                  <a:rPr lang="en-GB" dirty="0"/>
                  <a:t> to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using action </a:t>
                </a:r>
                <a14:m>
                  <m:oMath xmlns:m="http://schemas.openxmlformats.org/officeDocument/2006/math">
                    <m:r>
                      <a:rPr lang="en-GB" i="1" dirty="0" smtClean="0">
                        <a:latin typeface="Cambria Math" panose="02040503050406030204" pitchFamily="18" charset="0"/>
                      </a:rPr>
                      <m:t>𝑎</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𝛼</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e>
                      </m:d>
                    </m:oMath>
                  </m:oMathPara>
                </a14:m>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TD approach</a:t>
                </a:r>
              </a:p>
              <a:p>
                <a:pPr lvl="1"/>
                <a:r>
                  <a:rPr lang="en-GB" dirty="0"/>
                  <a:t>Transition model does not appear anywhere!</a:t>
                </a:r>
              </a:p>
              <a:p>
                <a:pPr lvl="1"/>
                <a:r>
                  <a:rPr lang="en-GB" dirty="0"/>
                  <a:t>Once converged, optimal policy can be computed without transition model</a:t>
                </a:r>
              </a:p>
              <a:p>
                <a:pPr lvl="2"/>
                <a:r>
                  <a:rPr lang="en-GB" dirty="0"/>
                  <a:t>Completely model-free learning algorithm</a:t>
                </a:r>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11" name="Date Placeholder 10">
            <a:extLst>
              <a:ext uri="{FF2B5EF4-FFF2-40B4-BE49-F238E27FC236}">
                <a16:creationId xmlns:a16="http://schemas.microsoft.com/office/drawing/2014/main" id="{870EF016-8E60-F54F-B525-73CE819966FB}"/>
              </a:ext>
            </a:extLst>
          </p:cNvPr>
          <p:cNvSpPr>
            <a:spLocks noGrp="1"/>
          </p:cNvSpPr>
          <p:nvPr>
            <p:ph type="dt" sz="half" idx="2"/>
          </p:nvPr>
        </p:nvSpPr>
        <p:spPr/>
        <p:txBody>
          <a:bodyPr/>
          <a:lstStyle/>
          <a:p>
            <a:r>
              <a:rPr lang="de-DE"/>
              <a:t>Decision Foundations</a:t>
            </a:r>
            <a:endParaRPr lang="de-DE" dirty="0"/>
          </a:p>
        </p:txBody>
      </p:sp>
      <p:sp>
        <p:nvSpPr>
          <p:cNvPr id="14" name="Footer Placeholder 13">
            <a:extLst>
              <a:ext uri="{FF2B5EF4-FFF2-40B4-BE49-F238E27FC236}">
                <a16:creationId xmlns:a16="http://schemas.microsoft.com/office/drawing/2014/main" id="{60912FBB-215B-97F1-0291-58F789189DB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4"/>
          </p:nvPr>
        </p:nvSpPr>
        <p:spPr/>
        <p:txBody>
          <a:bodyPr/>
          <a:lstStyle/>
          <a:p>
            <a:fld id="{67C9959E-8E6B-B04C-9955-EA096F41CA7A}" type="slidenum">
              <a:rPr lang="en-GB" smtClean="0"/>
              <a:t>81</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7427821" y="272003"/>
            <a:ext cx="201600" cy="447968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2550212" y="1866915"/>
            <a:ext cx="201600" cy="9971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3889735" y="1901768"/>
            <a:ext cx="201719" cy="9273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1901449" y="3494501"/>
                <a:ext cx="1489359"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New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1901449" y="3494501"/>
                <a:ext cx="1489359"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282932" y="2651175"/>
                <a:ext cx="1415325"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Old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282932" y="2651175"/>
                <a:ext cx="1415325" cy="646331"/>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6251555" y="2940515"/>
                <a:ext cx="2549639" cy="1200329"/>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t>Difference between old estimate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r>
                  <a:rPr lang="en-GB" dirty="0"/>
                  <a:t> and the new noisy sample after taking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6251555" y="2940515"/>
                <a:ext cx="2549639" cy="1200329"/>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3990595" y="2466307"/>
            <a:ext cx="0" cy="184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646129" y="2466305"/>
            <a:ext cx="4883" cy="10281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7526375" y="2612647"/>
            <a:ext cx="2246" cy="327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4865887" y="2221387"/>
            <a:ext cx="201600" cy="288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4235689" y="3494501"/>
                <a:ext cx="1461996" cy="646331"/>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de-DE" dirty="0"/>
                  <a:t>Learning rate</a:t>
                </a:r>
                <a:br>
                  <a:rPr lang="de-DE" dirty="0"/>
                </a:b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0&lt;</m:t>
                      </m:r>
                      <m:r>
                        <a:rPr lang="de-DE" i="1">
                          <a:latin typeface="Cambria Math" panose="02040503050406030204" pitchFamily="18" charset="0"/>
                          <a:ea typeface="Cambria Math" panose="02040503050406030204" pitchFamily="18" charset="0"/>
                        </a:rPr>
                        <m:t>𝛼</m:t>
                      </m:r>
                      <m:r>
                        <a:rPr lang="de-DE" i="1">
                          <a:latin typeface="Cambria Math" panose="02040503050406030204" pitchFamily="18" charset="0"/>
                          <a:ea typeface="Cambria Math" panose="02040503050406030204" pitchFamily="18" charset="0"/>
                        </a:rPr>
                        <m:t>&lt;1</m:t>
                      </m:r>
                    </m:oMath>
                  </m:oMathPara>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4235689" y="3494501"/>
                <a:ext cx="1461996" cy="646331"/>
              </a:xfrm>
              <a:prstGeom prst="rect">
                <a:avLst/>
              </a:prstGeom>
              <a:blipFill>
                <a:blip r:embed="rId7"/>
                <a:stretch>
                  <a:fillRect/>
                </a:stretch>
              </a:blipFill>
            </p:spPr>
            <p:txBody>
              <a:bodyPr/>
              <a:lstStyle/>
              <a:p>
                <a:r>
                  <a:rPr lang="en-DE">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4966687" y="2466187"/>
            <a:ext cx="0" cy="10283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497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A43-D47C-B148-836E-191C0489D1C9}"/>
              </a:ext>
            </a:extLst>
          </p:cNvPr>
          <p:cNvSpPr>
            <a:spLocks noGrp="1"/>
          </p:cNvSpPr>
          <p:nvPr>
            <p:ph type="title"/>
          </p:nvPr>
        </p:nvSpPr>
        <p:spPr/>
        <p:txBody>
          <a:bodyPr/>
          <a:lstStyle/>
          <a:p>
            <a:r>
              <a:rPr lang="en-GB" dirty="0"/>
              <a:t>Q-learning: Convergence</a:t>
            </a:r>
          </a:p>
        </p:txBody>
      </p:sp>
      <p:sp>
        <p:nvSpPr>
          <p:cNvPr id="3" name="Content Placeholder 2">
            <a:extLst>
              <a:ext uri="{FF2B5EF4-FFF2-40B4-BE49-F238E27FC236}">
                <a16:creationId xmlns:a16="http://schemas.microsoft.com/office/drawing/2014/main" id="{A41D311B-BA24-0C44-9856-6965D6BC19FA}"/>
              </a:ext>
            </a:extLst>
          </p:cNvPr>
          <p:cNvSpPr>
            <a:spLocks noGrp="1"/>
          </p:cNvSpPr>
          <p:nvPr>
            <p:ph idx="1"/>
          </p:nvPr>
        </p:nvSpPr>
        <p:spPr/>
        <p:txBody>
          <a:bodyPr/>
          <a:lstStyle/>
          <a:p>
            <a:r>
              <a:rPr lang="en-GB" dirty="0"/>
              <a:t>Guaranteed to converge to true Q-values given enough exploration</a:t>
            </a:r>
          </a:p>
          <a:p>
            <a:r>
              <a:rPr lang="en-GB" dirty="0"/>
              <a:t>Very general procedure</a:t>
            </a:r>
          </a:p>
          <a:p>
            <a:pPr lvl="1"/>
            <a:r>
              <a:rPr lang="en-GB" dirty="0"/>
              <a:t>Because it is model-free</a:t>
            </a:r>
          </a:p>
          <a:p>
            <a:r>
              <a:rPr lang="en-GB" dirty="0"/>
              <a:t>Converges slower than ADP agent</a:t>
            </a:r>
          </a:p>
          <a:p>
            <a:pPr lvl="1"/>
            <a:r>
              <a:rPr lang="en-GB" dirty="0"/>
              <a:t>Because it is completely model-free and it does not enforce consistency among values through the model</a:t>
            </a:r>
          </a:p>
        </p:txBody>
      </p:sp>
      <p:sp>
        <p:nvSpPr>
          <p:cNvPr id="5" name="Date Placeholder 4">
            <a:extLst>
              <a:ext uri="{FF2B5EF4-FFF2-40B4-BE49-F238E27FC236}">
                <a16:creationId xmlns:a16="http://schemas.microsoft.com/office/drawing/2014/main" id="{FC6DDB6D-BA58-F344-84BF-5D68F75CF46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94A143D2-27D8-7586-1B35-8077FA2474B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94D2334-CDEE-6D4C-A5DD-E9BA4E546B01}"/>
              </a:ext>
            </a:extLst>
          </p:cNvPr>
          <p:cNvSpPr>
            <a:spLocks noGrp="1"/>
          </p:cNvSpPr>
          <p:nvPr>
            <p:ph type="sldNum" sz="quarter" idx="4"/>
          </p:nvPr>
        </p:nvSpPr>
        <p:spPr/>
        <p:txBody>
          <a:bodyPr/>
          <a:lstStyle/>
          <a:p>
            <a:fld id="{67C9959E-8E6B-B04C-9955-EA096F41CA7A}" type="slidenum">
              <a:rPr lang="en-GB" smtClean="0"/>
              <a:t>82</a:t>
            </a:fld>
            <a:endParaRPr lang="en-GB"/>
          </a:p>
        </p:txBody>
      </p:sp>
    </p:spTree>
    <p:extLst>
      <p:ext uri="{BB962C8B-B14F-4D97-AF65-F5344CB8AC3E}">
        <p14:creationId xmlns:p14="http://schemas.microsoft.com/office/powerpoint/2010/main" val="1826753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14DA-6F1C-954A-94D6-EAA366635F6D}"/>
              </a:ext>
            </a:extLst>
          </p:cNvPr>
          <p:cNvSpPr>
            <a:spLocks noGrp="1"/>
          </p:cNvSpPr>
          <p:nvPr>
            <p:ph type="title"/>
          </p:nvPr>
        </p:nvSpPr>
        <p:spPr/>
        <p:txBody>
          <a:bodyPr/>
          <a:lstStyle/>
          <a:p>
            <a:r>
              <a:rPr lang="en-GB" dirty="0"/>
              <a:t>Exploitation vs. Exploration</a:t>
            </a:r>
          </a:p>
        </p:txBody>
      </p:sp>
      <p:sp>
        <p:nvSpPr>
          <p:cNvPr id="3" name="Content Placeholder 2">
            <a:extLst>
              <a:ext uri="{FF2B5EF4-FFF2-40B4-BE49-F238E27FC236}">
                <a16:creationId xmlns:a16="http://schemas.microsoft.com/office/drawing/2014/main" id="{54BB68A7-A039-9449-957D-73610CFDFF75}"/>
              </a:ext>
            </a:extLst>
          </p:cNvPr>
          <p:cNvSpPr>
            <a:spLocks noGrp="1"/>
          </p:cNvSpPr>
          <p:nvPr>
            <p:ph idx="1"/>
          </p:nvPr>
        </p:nvSpPr>
        <p:spPr/>
        <p:txBody>
          <a:bodyPr/>
          <a:lstStyle/>
          <a:p>
            <a:r>
              <a:rPr lang="en-GB" dirty="0"/>
              <a:t>Actions are always taken for one of the two following purposes</a:t>
            </a:r>
          </a:p>
          <a:p>
            <a:pPr lvl="1"/>
            <a:r>
              <a:rPr lang="en-GB" dirty="0">
                <a:solidFill>
                  <a:schemeClr val="accent1"/>
                </a:solidFill>
              </a:rPr>
              <a:t>Exploitation</a:t>
            </a:r>
            <a:r>
              <a:rPr lang="en-GB" dirty="0"/>
              <a:t>: Execute the current optimal policy to get high payoff</a:t>
            </a:r>
          </a:p>
          <a:p>
            <a:pPr lvl="1"/>
            <a:r>
              <a:rPr lang="en-GB" dirty="0">
                <a:solidFill>
                  <a:schemeClr val="accent1"/>
                </a:solidFill>
              </a:rPr>
              <a:t>Exploration</a:t>
            </a:r>
            <a:r>
              <a:rPr lang="en-GB" dirty="0"/>
              <a:t>: Try new sequences of (possibly random) actions to improve the agent’s knowledge of the environment even though current model does not show they have a high payoff</a:t>
            </a:r>
          </a:p>
          <a:p>
            <a:r>
              <a:rPr lang="en-GB" dirty="0"/>
              <a:t>Pure exploitation: gets stuck in a rut</a:t>
            </a:r>
          </a:p>
          <a:p>
            <a:r>
              <a:rPr lang="en-GB" dirty="0"/>
              <a:t>Pure exploration: not much use if you do not put that knowledge into practice</a:t>
            </a:r>
          </a:p>
        </p:txBody>
      </p:sp>
      <p:sp>
        <p:nvSpPr>
          <p:cNvPr id="5" name="Date Placeholder 4">
            <a:extLst>
              <a:ext uri="{FF2B5EF4-FFF2-40B4-BE49-F238E27FC236}">
                <a16:creationId xmlns:a16="http://schemas.microsoft.com/office/drawing/2014/main" id="{30354436-1E31-DB4B-9984-F67A0F455ED1}"/>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FCD8B794-521D-B494-A946-EA5D7DA643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347982E-7271-074D-92F6-AE32881E4561}"/>
              </a:ext>
            </a:extLst>
          </p:cNvPr>
          <p:cNvSpPr>
            <a:spLocks noGrp="1"/>
          </p:cNvSpPr>
          <p:nvPr>
            <p:ph type="sldNum" sz="quarter" idx="4"/>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1752674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 Bandit Problem</a:t>
            </a:r>
          </a:p>
        </p:txBody>
      </p:sp>
      <p:sp>
        <p:nvSpPr>
          <p:cNvPr id="3" name="Content Placeholder 2"/>
          <p:cNvSpPr>
            <a:spLocks noGrp="1"/>
          </p:cNvSpPr>
          <p:nvPr>
            <p:ph idx="1"/>
          </p:nvPr>
        </p:nvSpPr>
        <p:spPr>
          <a:xfrm>
            <a:off x="359625" y="1665066"/>
            <a:ext cx="8174775" cy="4240848"/>
          </a:xfrm>
        </p:spPr>
        <p:txBody>
          <a:bodyPr>
            <a:normAutofit/>
          </a:bodyPr>
          <a:lstStyle/>
          <a:p>
            <a:r>
              <a:rPr lang="en-US" dirty="0"/>
              <a:t>So far, we assumed that the agent has a set of epochs of sufficient exploration</a:t>
            </a:r>
          </a:p>
          <a:p>
            <a:pPr lvl="1"/>
            <a:r>
              <a:rPr lang="en-US" dirty="0"/>
              <a:t>Problem: How to get a set of epochs that sufficiently explores the state space?</a:t>
            </a:r>
          </a:p>
          <a:p>
            <a:endParaRPr lang="en-US" dirty="0"/>
          </a:p>
          <a:p>
            <a:r>
              <a:rPr lang="en-US" dirty="0"/>
              <a:t>Multi-arm bandit problem: </a:t>
            </a:r>
            <a:br>
              <a:rPr lang="en-US" dirty="0"/>
            </a:br>
            <a:r>
              <a:rPr lang="en-US" dirty="0"/>
              <a:t>Statistical model of sequential experiments</a:t>
            </a:r>
          </a:p>
          <a:p>
            <a:pPr lvl="1"/>
            <a:r>
              <a:rPr lang="en-US" dirty="0"/>
              <a:t>Name comes from a traditional slot machine (one-armed bandit)</a:t>
            </a:r>
          </a:p>
          <a:p>
            <a:endParaRPr lang="en-US" dirty="0"/>
          </a:p>
          <a:p>
            <a:r>
              <a:rPr lang="en-US" dirty="0"/>
              <a:t>Question: </a:t>
            </a:r>
            <a:br>
              <a:rPr lang="en-US" dirty="0"/>
            </a:br>
            <a:r>
              <a:rPr lang="en-US" dirty="0"/>
              <a:t>Which machine to play?</a:t>
            </a:r>
          </a:p>
        </p:txBody>
      </p:sp>
      <p:sp>
        <p:nvSpPr>
          <p:cNvPr id="5" name="Date Placeholder 4">
            <a:extLst>
              <a:ext uri="{FF2B5EF4-FFF2-40B4-BE49-F238E27FC236}">
                <a16:creationId xmlns:a16="http://schemas.microsoft.com/office/drawing/2014/main" id="{81E7D086-5833-2247-A263-28B36ED100B4}"/>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32EC1ED6-C7E4-3F91-F481-976C9CCDFC8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84</a:t>
            </a:fld>
            <a:endParaRPr lang="en-GB"/>
          </a:p>
        </p:txBody>
      </p:sp>
      <p:pic>
        <p:nvPicPr>
          <p:cNvPr id="6" name="Picture 5" descr="5084062718_5a26697ae7_o.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383" y="1396132"/>
            <a:ext cx="2924292" cy="19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AF3B5B1-09CA-126F-78EE-1510F791FC78}"/>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569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𝑛</m:t>
                    </m:r>
                  </m:oMath>
                </a14:m>
                <a:r>
                  <a:rPr lang="en-US" dirty="0"/>
                  <a:t> arms, each with a fixed but unknown distribution of reward</a:t>
                </a:r>
              </a:p>
              <a:p>
                <a:pPr lvl="1"/>
                <a:r>
                  <a:rPr lang="en-US" dirty="0"/>
                  <a:t>In terms of actions: Multiple actions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2</m:t>
                        </m:r>
                      </m:sub>
                    </m:sSub>
                    <m:r>
                      <a:rPr lang="en-US" i="1" dirty="0">
                        <a:latin typeface="Cambria Math" panose="02040503050406030204" pitchFamily="18" charset="0"/>
                      </a:rPr>
                      <m:t>, …,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𝑛</m:t>
                        </m:r>
                      </m:sub>
                    </m:sSub>
                  </m:oMath>
                </a14:m>
                <a:endParaRPr lang="en-US" baseline="-25000" dirty="0"/>
              </a:p>
              <a:p>
                <a:pPr lvl="2"/>
                <a:r>
                  <a:rPr lang="en-US" dirty="0"/>
                  <a:t>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dirty="0"/>
                  <a:t> </a:t>
                </a:r>
                <a:r>
                  <a:rPr lang="en-US" dirty="0"/>
                  <a:t>provides a reward from an unknown (but stationary) probability distribution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de-DE" b="0" i="1" dirty="0" smtClean="0">
                            <a:latin typeface="Cambria Math" panose="02040503050406030204" pitchFamily="18" charset="0"/>
                          </a:rPr>
                          <m:t>𝑖</m:t>
                        </m:r>
                      </m:sub>
                    </m:sSub>
                  </m:oMath>
                </a14:m>
                <a:endParaRPr lang="de-DE" b="0" dirty="0"/>
              </a:p>
              <a:p>
                <a:pPr lvl="2"/>
                <a:r>
                  <a:rPr lang="en-US" dirty="0"/>
                  <a:t>Specifically, expectation </a:t>
                </a:r>
                <a14:m>
                  <m:oMath xmlns:m="http://schemas.openxmlformats.org/officeDocument/2006/math">
                    <m:sSub>
                      <m:sSubPr>
                        <m:ctrlPr>
                          <a:rPr lang="de-DE"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of machine </a:t>
                </a:r>
                <a14:m>
                  <m:oMath xmlns:m="http://schemas.openxmlformats.org/officeDocument/2006/math">
                    <m:r>
                      <a:rPr lang="en-US" i="1" dirty="0" smtClean="0">
                        <a:latin typeface="Cambria Math" panose="02040503050406030204" pitchFamily="18" charset="0"/>
                      </a:rPr>
                      <m:t>𝑖</m:t>
                    </m:r>
                  </m:oMath>
                </a14:m>
                <a:r>
                  <a:rPr lang="en-US" dirty="0"/>
                  <a:t>’s reward unknown</a:t>
                </a:r>
              </a:p>
              <a:p>
                <a:pPr lvl="3"/>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were known, then the task is easy: </a:t>
                </a:r>
                <a:br>
                  <a:rPr lang="en-US" dirty="0"/>
                </a:br>
                <a:r>
                  <a:rPr lang="en-US" dirty="0"/>
                  <a:t>just pick </a:t>
                </a:r>
                <a14:m>
                  <m:oMath xmlns:m="http://schemas.openxmlformats.org/officeDocument/2006/math">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argmax</m:t>
                        </m:r>
                      </m:e>
                      <m:lim>
                        <m:r>
                          <a:rPr lang="de-DE" b="0" i="1" dirty="0" smtClean="0">
                            <a:latin typeface="Cambria Math" panose="02040503050406030204" pitchFamily="18" charset="0"/>
                          </a:rPr>
                          <m:t>𝑖</m:t>
                        </m:r>
                      </m:lim>
                    </m:limLow>
                    <m:r>
                      <a:rPr lang="de-DE" b="0" i="0" dirty="0" smtClean="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US" dirty="0"/>
              </a:p>
              <a:p>
                <a:endParaRPr lang="en-US" dirty="0"/>
              </a:p>
              <a:p>
                <a:r>
                  <a:rPr lang="en-US" dirty="0"/>
                  <a:t>With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unknown, question is </a:t>
                </a:r>
                <a:br>
                  <a:rPr lang="en-US" dirty="0"/>
                </a:br>
                <a:r>
                  <a:rPr lang="en-US" dirty="0"/>
                  <a:t>which arm to pull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84E39918-9E9B-7F4C-BF2E-9928A0EDE76F}"/>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D689A5A5-5CCB-2072-1C21-7E16F141D39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85</a:t>
            </a:fld>
            <a:endParaRPr lang="en-GB"/>
          </a:p>
        </p:txBody>
      </p:sp>
      <p:pic>
        <p:nvPicPr>
          <p:cNvPr id="6" name="Picture 5">
            <a:extLst>
              <a:ext uri="{FF2B5EF4-FFF2-40B4-BE49-F238E27FC236}">
                <a16:creationId xmlns:a16="http://schemas.microsoft.com/office/drawing/2014/main" id="{CE726056-9EB4-6A4F-81B7-E6A8228D266A}"/>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722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Model</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At each time step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 2, …, </m:t>
                    </m:r>
                    <m:r>
                      <a:rPr lang="de-DE" b="0" i="1" dirty="0" smtClean="0">
                        <a:latin typeface="Cambria Math" panose="02040503050406030204" pitchFamily="18" charset="0"/>
                      </a:rPr>
                      <m:t>𝑇</m:t>
                    </m:r>
                  </m:oMath>
                </a14:m>
                <a:r>
                  <a:rPr lang="en-US" dirty="0"/>
                  <a:t>:</a:t>
                </a:r>
              </a:p>
              <a:p>
                <a:pPr lvl="1"/>
                <a:r>
                  <a:rPr lang="en-US" dirty="0"/>
                  <a:t>Each machine </a:t>
                </a:r>
                <a14:m>
                  <m:oMath xmlns:m="http://schemas.openxmlformats.org/officeDocument/2006/math">
                    <m:r>
                      <a:rPr lang="en-US" i="1" dirty="0" smtClean="0">
                        <a:latin typeface="Cambria Math" panose="02040503050406030204" pitchFamily="18" charset="0"/>
                      </a:rPr>
                      <m:t>𝑖</m:t>
                    </m:r>
                  </m:oMath>
                </a14:m>
                <a:r>
                  <a:rPr lang="en-US" dirty="0"/>
                  <a:t> has a random reward </a:t>
                </a:r>
                <a14:m>
                  <m:oMath xmlns:m="http://schemas.openxmlformats.org/officeDocument/2006/math">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r>
                          <a:rPr lang="en-US" i="1" dirty="0">
                            <a:latin typeface="Cambria Math" panose="02040503050406030204" pitchFamily="18" charset="0"/>
                          </a:rPr>
                          <m:t>𝑖</m:t>
                        </m:r>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oMath>
                </a14:m>
                <a:endParaRPr lang="en-US" dirty="0"/>
              </a:p>
              <a:p>
                <a:pPr lvl="2"/>
                <a14:m>
                  <m:oMath xmlns:m="http://schemas.openxmlformats.org/officeDocument/2006/math">
                    <m:r>
                      <a:rPr lang="de-DE" b="0" i="1" dirty="0" smtClean="0">
                        <a:latin typeface="Cambria Math" panose="02040503050406030204" pitchFamily="18" charset="0"/>
                      </a:rPr>
                      <m:t>𝐸</m:t>
                    </m:r>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e>
                    </m:d>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independent of the past </a:t>
                </a:r>
                <a:br>
                  <a:rPr lang="en-US" dirty="0"/>
                </a:br>
                <a:r>
                  <a:rPr lang="en-US" dirty="0"/>
                  <a:t>(Markov property again)</a:t>
                </a:r>
              </a:p>
              <a:p>
                <a:pPr lvl="1"/>
                <a:r>
                  <a:rPr lang="en-US" dirty="0"/>
                  <a:t>Pick a machine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oMath>
                </a14:m>
                <a:r>
                  <a:rPr lang="en-US" dirty="0"/>
                  <a:t> and get reward </a:t>
                </a:r>
                <a14:m>
                  <m:oMath xmlns:m="http://schemas.openxmlformats.org/officeDocument/2006/math">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𝑋</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sub>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bSup>
                  </m:oMath>
                </a14:m>
                <a:endParaRPr lang="en-US" dirty="0"/>
              </a:p>
              <a:p>
                <a:pPr lvl="1"/>
                <a:r>
                  <a:rPr lang="en-US" dirty="0"/>
                  <a:t>Other machines’ rewards hidden</a:t>
                </a:r>
              </a:p>
              <a:p>
                <a:pPr lvl="1"/>
                <a:endParaRPr lang="en-US" dirty="0"/>
              </a:p>
              <a:p>
                <a:pPr lvl="1"/>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027CE0AB-D18F-DD77-F410-F0DD433166A8}"/>
                  </a:ext>
                </a:extLst>
              </p:cNvPr>
              <p:cNvSpPr>
                <a:spLocks noGrp="1"/>
              </p:cNvSpPr>
              <p:nvPr>
                <p:ph sz="half" idx="2"/>
              </p:nvPr>
            </p:nvSpPr>
            <p:spPr/>
            <p:txBody>
              <a:bodyPr/>
              <a:lstStyle/>
              <a:p>
                <a:r>
                  <a:rPr lang="en-US" dirty="0"/>
                  <a:t>Over </a:t>
                </a:r>
                <a14:m>
                  <m:oMath xmlns:m="http://schemas.openxmlformats.org/officeDocument/2006/math">
                    <m:r>
                      <a:rPr lang="de-DE" i="1" dirty="0">
                        <a:latin typeface="Cambria Math" panose="02040503050406030204" pitchFamily="18" charset="0"/>
                      </a:rPr>
                      <m:t>𝑇</m:t>
                    </m:r>
                  </m:oMath>
                </a14:m>
                <a:r>
                  <a:rPr lang="en-US" dirty="0"/>
                  <a:t> time steps, the agent has a total reward of </a:t>
                </a:r>
                <a14:m>
                  <m:oMath xmlns:m="http://schemas.openxmlformats.org/officeDocument/2006/math">
                    <m:nary>
                      <m:naryPr>
                        <m:chr m:val="∑"/>
                        <m:ctrlPr>
                          <a:rPr lang="en-US" i="1" smtClean="0">
                            <a:solidFill>
                              <a:srgbClr val="FFC000"/>
                            </a:solidFill>
                            <a:latin typeface="Cambria Math" panose="02040503050406030204" pitchFamily="18" charset="0"/>
                          </a:rPr>
                        </m:ctrlPr>
                      </m:naryPr>
                      <m:sub>
                        <m:r>
                          <m:rPr>
                            <m:brk m:alnAt="23"/>
                          </m:rPr>
                          <a:rPr lang="de-DE" b="0" i="1" smtClean="0">
                            <a:solidFill>
                              <a:srgbClr val="FFC000"/>
                            </a:solidFill>
                            <a:latin typeface="Cambria Math" panose="02040503050406030204" pitchFamily="18" charset="0"/>
                          </a:rPr>
                          <m:t>𝑡</m:t>
                        </m:r>
                        <m:r>
                          <a:rPr lang="de-DE" b="0" i="1" smtClean="0">
                            <a:solidFill>
                              <a:srgbClr val="FFC000"/>
                            </a:solidFill>
                            <a:latin typeface="Cambria Math" panose="02040503050406030204" pitchFamily="18" charset="0"/>
                          </a:rPr>
                          <m:t>=1</m:t>
                        </m:r>
                      </m:sub>
                      <m:sup>
                        <m:r>
                          <a:rPr lang="de-DE" b="0" i="1" smtClean="0">
                            <a:solidFill>
                              <a:srgbClr val="FFC000"/>
                            </a:solidFill>
                            <a:latin typeface="Cambria Math" panose="02040503050406030204" pitchFamily="18" charset="0"/>
                          </a:rPr>
                          <m:t>𝑇</m:t>
                        </m:r>
                      </m:sup>
                      <m:e>
                        <m:sSubSup>
                          <m:sSubSupPr>
                            <m:ctrlPr>
                              <a:rPr lang="de-DE" b="0" i="1" smtClean="0">
                                <a:solidFill>
                                  <a:srgbClr val="FFC000"/>
                                </a:solidFill>
                                <a:latin typeface="Cambria Math" panose="02040503050406030204" pitchFamily="18" charset="0"/>
                              </a:rPr>
                            </m:ctrlPr>
                          </m:sSubSupPr>
                          <m:e>
                            <m:r>
                              <a:rPr lang="de-DE" b="0" i="1" smtClean="0">
                                <a:solidFill>
                                  <a:srgbClr val="FFC000"/>
                                </a:solidFill>
                                <a:latin typeface="Cambria Math" panose="02040503050406030204" pitchFamily="18" charset="0"/>
                              </a:rPr>
                              <m:t>𝑋</m:t>
                            </m:r>
                          </m:e>
                          <m:sub>
                            <m:sSub>
                              <m:sSubPr>
                                <m:ctrlPr>
                                  <a:rPr lang="de-DE" b="0" i="1" smtClean="0">
                                    <a:solidFill>
                                      <a:srgbClr val="FFC000"/>
                                    </a:solidFill>
                                    <a:latin typeface="Cambria Math" panose="02040503050406030204" pitchFamily="18" charset="0"/>
                                  </a:rPr>
                                </m:ctrlPr>
                              </m:sSubPr>
                              <m:e>
                                <m:r>
                                  <a:rPr lang="de-DE" b="0" i="1" smtClean="0">
                                    <a:solidFill>
                                      <a:srgbClr val="FFC000"/>
                                    </a:solidFill>
                                    <a:latin typeface="Cambria Math" panose="02040503050406030204" pitchFamily="18" charset="0"/>
                                  </a:rPr>
                                  <m:t>𝐼</m:t>
                                </m:r>
                              </m:e>
                              <m:sub>
                                <m:r>
                                  <a:rPr lang="de-DE" b="0" i="1" smtClean="0">
                                    <a:solidFill>
                                      <a:srgbClr val="FFC000"/>
                                    </a:solidFill>
                                    <a:latin typeface="Cambria Math" panose="02040503050406030204" pitchFamily="18" charset="0"/>
                                  </a:rPr>
                                  <m:t>𝑡</m:t>
                                </m:r>
                              </m:sub>
                            </m:sSub>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𝑡</m:t>
                                </m:r>
                              </m:e>
                            </m:d>
                          </m:sup>
                        </m:sSubSup>
                      </m:e>
                    </m:nary>
                  </m:oMath>
                </a14:m>
                <a:endParaRPr lang="de-DE" dirty="0"/>
              </a:p>
              <a:p>
                <a:pPr lvl="1"/>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known, it would have selected </a:t>
                </a:r>
                <a14:m>
                  <m:oMath xmlns:m="http://schemas.openxmlformats.org/officeDocument/2006/math">
                    <m:limLow>
                      <m:limLowPr>
                        <m:ctrlPr>
                          <a:rPr lang="de-DE" i="1" dirty="0">
                            <a:latin typeface="Cambria Math" panose="02040503050406030204" pitchFamily="18" charset="0"/>
                          </a:rPr>
                        </m:ctrlPr>
                      </m:limLowPr>
                      <m:e>
                        <m:r>
                          <m:rPr>
                            <m:sty m:val="p"/>
                          </m:rPr>
                          <a:rPr lang="de-DE" dirty="0">
                            <a:latin typeface="Cambria Math" panose="02040503050406030204" pitchFamily="18" charset="0"/>
                          </a:rPr>
                          <m:t>argmax</m:t>
                        </m:r>
                      </m:e>
                      <m:lim>
                        <m:r>
                          <a:rPr lang="de-DE" i="1" dirty="0">
                            <a:latin typeface="Cambria Math" panose="02040503050406030204" pitchFamily="18" charset="0"/>
                          </a:rPr>
                          <m:t>𝑖</m:t>
                        </m:r>
                      </m:lim>
                    </m:limLow>
                    <m:r>
                      <a:rPr lang="de-DE"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at each time </a:t>
                </a:r>
                <a14:m>
                  <m:oMath xmlns:m="http://schemas.openxmlformats.org/officeDocument/2006/math">
                    <m:r>
                      <a:rPr lang="en-US" i="1" dirty="0" smtClean="0">
                        <a:latin typeface="Cambria Math" panose="02040503050406030204" pitchFamily="18" charset="0"/>
                      </a:rPr>
                      <m:t>𝑡</m:t>
                    </m:r>
                  </m:oMath>
                </a14:m>
                <a:endParaRPr lang="de-DE" dirty="0"/>
              </a:p>
              <a:p>
                <a:pPr lvl="2"/>
                <a:r>
                  <a:rPr lang="en-US" dirty="0"/>
                  <a:t>Expected total reward </a:t>
                </a:r>
                <a14:m>
                  <m:oMath xmlns:m="http://schemas.openxmlformats.org/officeDocument/2006/math">
                    <m:r>
                      <a:rPr lang="de-DE" b="0" i="1" dirty="0" smtClean="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oMath>
                </a14:m>
                <a:endParaRPr lang="en-US" dirty="0"/>
              </a:p>
              <a:p>
                <a:r>
                  <a:rPr lang="en-US" dirty="0"/>
                  <a:t>Agent’s </a:t>
                </a:r>
                <a:r>
                  <a:rPr lang="en-US" i="1" dirty="0"/>
                  <a:t>regret</a:t>
                </a:r>
                <a:r>
                  <a:rPr lang="en-US" dirty="0"/>
                  <a:t>:  </a:t>
                </a:r>
                <a14:m>
                  <m:oMath xmlns:m="http://schemas.openxmlformats.org/officeDocument/2006/math">
                    <m:r>
                      <a:rPr lang="de-DE" i="1" dirty="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r>
                      <a:rPr lang="de-DE" b="0" i="0" dirty="0" smtClean="0">
                        <a:solidFill>
                          <a:schemeClr val="accent1"/>
                        </a:solidFill>
                        <a:latin typeface="Cambria Math" panose="02040503050406030204" pitchFamily="18" charset="0"/>
                      </a:rPr>
                      <m:t> </m:t>
                    </m:r>
                    <m:r>
                      <a:rPr lang="de-DE" b="0" i="0" dirty="0" smtClean="0">
                        <a:solidFill>
                          <a:schemeClr val="tx1"/>
                        </a:solidFill>
                        <a:latin typeface="Cambria Math" panose="02040503050406030204" pitchFamily="18" charset="0"/>
                      </a:rPr>
                      <m:t>−</m:t>
                    </m:r>
                    <m:nary>
                      <m:naryPr>
                        <m:chr m:val="∑"/>
                        <m:ctrlPr>
                          <a:rPr lang="en-US" i="1" smtClean="0">
                            <a:solidFill>
                              <a:srgbClr val="FFC000"/>
                            </a:solidFill>
                            <a:latin typeface="Cambria Math" panose="02040503050406030204" pitchFamily="18" charset="0"/>
                          </a:rPr>
                        </m:ctrlPr>
                      </m:naryPr>
                      <m:sub>
                        <m:r>
                          <m:rPr>
                            <m:brk m:alnAt="23"/>
                          </m:rP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𝑇</m:t>
                        </m:r>
                      </m:sup>
                      <m:e>
                        <m:sSubSup>
                          <m:sSubSupPr>
                            <m:ctrlPr>
                              <a:rPr lang="de-DE" i="1">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𝑋</m:t>
                            </m:r>
                          </m:e>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𝐼</m:t>
                                </m:r>
                              </m:e>
                              <m:sub>
                                <m:r>
                                  <a:rPr lang="de-DE" i="1">
                                    <a:solidFill>
                                      <a:srgbClr val="FFC000"/>
                                    </a:solidFill>
                                    <a:latin typeface="Cambria Math" panose="02040503050406030204" pitchFamily="18" charset="0"/>
                                  </a:rPr>
                                  <m:t>𝑡</m:t>
                                </m:r>
                              </m:sub>
                            </m:sSub>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𝑡</m:t>
                                </m:r>
                              </m:e>
                            </m:d>
                          </m:sup>
                        </m:sSubSup>
                      </m:e>
                    </m:nary>
                  </m:oMath>
                </a14:m>
                <a:endParaRPr lang="de-DE" dirty="0">
                  <a:solidFill>
                    <a:srgbClr val="C00000"/>
                  </a:solidFill>
                </a:endParaRPr>
              </a:p>
              <a:p>
                <a:endParaRPr lang="en-DE" dirty="0"/>
              </a:p>
            </p:txBody>
          </p:sp>
        </mc:Choice>
        <mc:Fallback xmlns="">
          <p:sp>
            <p:nvSpPr>
              <p:cNvPr id="9" name="Content Placeholder 8">
                <a:extLst>
                  <a:ext uri="{FF2B5EF4-FFF2-40B4-BE49-F238E27FC236}">
                    <a16:creationId xmlns:a16="http://schemas.microsoft.com/office/drawing/2014/main" id="{027CE0AB-D18F-DD77-F410-F0DD433166A8}"/>
                  </a:ext>
                </a:extLst>
              </p:cNvPr>
              <p:cNvSpPr>
                <a:spLocks noGrp="1" noRot="1" noChangeAspect="1" noMove="1" noResize="1" noEditPoints="1" noAdjustHandles="1" noChangeArrowheads="1" noChangeShapeType="1" noTextEdit="1"/>
              </p:cNvSpPr>
              <p:nvPr>
                <p:ph sz="half" idx="2"/>
              </p:nvPr>
            </p:nvSpPr>
            <p:spPr>
              <a:blipFill>
                <a:blip r:embed="rId3"/>
                <a:stretch>
                  <a:fillRect l="-2955" t="-656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380D47B-424D-F145-A71E-8CCB8C6C31A9}"/>
              </a:ext>
            </a:extLst>
          </p:cNvPr>
          <p:cNvSpPr>
            <a:spLocks noGrp="1"/>
          </p:cNvSpPr>
          <p:nvPr>
            <p:ph type="dt" sz="half" idx="10"/>
          </p:nvPr>
        </p:nvSpPr>
        <p:spPr/>
        <p:txBody>
          <a:bodyPr/>
          <a:lstStyle/>
          <a:p>
            <a:r>
              <a:rPr lang="de-DE"/>
              <a:t>Decision Foundations</a:t>
            </a:r>
            <a:endParaRPr lang="de-DE" dirty="0"/>
          </a:p>
        </p:txBody>
      </p:sp>
      <p:sp>
        <p:nvSpPr>
          <p:cNvPr id="8" name="Footer Placeholder 7">
            <a:extLst>
              <a:ext uri="{FF2B5EF4-FFF2-40B4-BE49-F238E27FC236}">
                <a16:creationId xmlns:a16="http://schemas.microsoft.com/office/drawing/2014/main" id="{146FDF9B-1A75-90A3-241B-F2DAAD682D8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86</a:t>
            </a:fld>
            <a:endParaRPr lang="en-GB"/>
          </a:p>
        </p:txBody>
      </p:sp>
      <p:sp>
        <p:nvSpPr>
          <p:cNvPr id="6" name="TextBox 5">
            <a:extLst>
              <a:ext uri="{FF2B5EF4-FFF2-40B4-BE49-F238E27FC236}">
                <a16:creationId xmlns:a16="http://schemas.microsoft.com/office/drawing/2014/main" id="{DE5F1B9C-B8C8-6940-8E76-90D04BA0AC80}"/>
              </a:ext>
            </a:extLst>
          </p:cNvPr>
          <p:cNvSpPr txBox="1"/>
          <p:nvPr/>
        </p:nvSpPr>
        <p:spPr>
          <a:xfrm>
            <a:off x="10252843" y="4304877"/>
            <a:ext cx="1417119" cy="338554"/>
          </a:xfrm>
          <a:prstGeom prst="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HK" sz="1600" dirty="0">
                <a:solidFill>
                  <a:schemeClr val="bg1"/>
                </a:solidFill>
              </a:rPr>
              <a:t>agent’s reward</a:t>
            </a:r>
            <a:endParaRPr lang="en-US" sz="1600" dirty="0">
              <a:solidFill>
                <a:schemeClr val="bg1"/>
              </a:solidFill>
            </a:endParaRPr>
          </a:p>
        </p:txBody>
      </p:sp>
      <p:sp>
        <p:nvSpPr>
          <p:cNvPr id="7" name="Rectangle 6">
            <a:extLst>
              <a:ext uri="{FF2B5EF4-FFF2-40B4-BE49-F238E27FC236}">
                <a16:creationId xmlns:a16="http://schemas.microsoft.com/office/drawing/2014/main" id="{0EA26611-1DE4-084A-B645-5EF7D92FAF3C}"/>
              </a:ext>
            </a:extLst>
          </p:cNvPr>
          <p:cNvSpPr/>
          <p:nvPr/>
        </p:nvSpPr>
        <p:spPr>
          <a:xfrm>
            <a:off x="8543735" y="4304878"/>
            <a:ext cx="1497256"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HK" sz="1600" dirty="0">
                <a:solidFill>
                  <a:schemeClr val="bg1"/>
                </a:solidFill>
              </a:rPr>
              <a:t>best machine’s reward</a:t>
            </a:r>
            <a:br>
              <a:rPr lang="en-HK" sz="1600" dirty="0">
                <a:solidFill>
                  <a:schemeClr val="bg1"/>
                </a:solidFill>
              </a:rPr>
            </a:br>
            <a:r>
              <a:rPr lang="en-HK" sz="1600" dirty="0">
                <a:solidFill>
                  <a:schemeClr val="bg1"/>
                </a:solidFill>
              </a:rPr>
              <a:t>(in expectation) </a:t>
            </a:r>
            <a:endParaRPr lang="en-US" sz="1600" dirty="0">
              <a:solidFill>
                <a:schemeClr val="bg1"/>
              </a:solidFill>
            </a:endParaRPr>
          </a:p>
        </p:txBody>
      </p:sp>
    </p:spTree>
    <p:extLst>
      <p:ext uri="{BB962C8B-B14F-4D97-AF65-F5344CB8AC3E}">
        <p14:creationId xmlns:p14="http://schemas.microsoft.com/office/powerpoint/2010/main" val="40351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Exploitation vs. Exploration Reprise</a:t>
            </a:r>
          </a:p>
        </p:txBody>
      </p:sp>
      <p:sp>
        <p:nvSpPr>
          <p:cNvPr id="3" name="Content Placeholder 2"/>
          <p:cNvSpPr>
            <a:spLocks noGrp="1"/>
          </p:cNvSpPr>
          <p:nvPr>
            <p:ph idx="1"/>
          </p:nvPr>
        </p:nvSpPr>
        <p:spPr/>
        <p:txBody>
          <a:bodyPr>
            <a:normAutofit/>
          </a:bodyPr>
          <a:lstStyle/>
          <a:p>
            <a:r>
              <a:rPr lang="en-US" dirty="0">
                <a:solidFill>
                  <a:schemeClr val="accent1"/>
                </a:solidFill>
              </a:rPr>
              <a:t>Exploration</a:t>
            </a:r>
            <a:r>
              <a:rPr lang="en-US" dirty="0"/>
              <a:t>: to find the best</a:t>
            </a:r>
          </a:p>
          <a:p>
            <a:pPr lvl="1"/>
            <a:r>
              <a:rPr lang="en-US" dirty="0"/>
              <a:t>Overhead: big loss when trying bad arms</a:t>
            </a:r>
          </a:p>
          <a:p>
            <a:r>
              <a:rPr lang="en-US" dirty="0">
                <a:solidFill>
                  <a:schemeClr val="accent1"/>
                </a:solidFill>
              </a:rPr>
              <a:t>Exploitation</a:t>
            </a:r>
            <a:r>
              <a:rPr lang="en-US" dirty="0"/>
              <a:t>: to exploit what the agent has discovered</a:t>
            </a:r>
          </a:p>
          <a:p>
            <a:pPr lvl="1"/>
            <a:r>
              <a:rPr lang="en-US" dirty="0"/>
              <a:t>Weakness: there may be better arms that it has not explored and identified</a:t>
            </a:r>
          </a:p>
          <a:p>
            <a:r>
              <a:rPr lang="en-US" i="1" dirty="0">
                <a:solidFill>
                  <a:srgbClr val="FFC000"/>
                </a:solidFill>
                <a:cs typeface="Times New Roman" panose="02020603050405020304" pitchFamily="18" charset="0"/>
              </a:rPr>
              <a:t>Question</a:t>
            </a:r>
            <a:r>
              <a:rPr lang="en-US" i="1" dirty="0">
                <a:cs typeface="Times New Roman" panose="02020603050405020304" pitchFamily="18" charset="0"/>
              </a:rPr>
              <a:t>: </a:t>
            </a:r>
            <a:br>
              <a:rPr lang="en-US" i="1" dirty="0">
                <a:cs typeface="Times New Roman" panose="02020603050405020304" pitchFamily="18" charset="0"/>
              </a:rPr>
            </a:br>
            <a:r>
              <a:rPr lang="en-US" i="1" dirty="0">
                <a:cs typeface="Times New Roman" panose="02020603050405020304" pitchFamily="18" charset="0"/>
              </a:rPr>
              <a:t>With a fixed budget, how to balance exploration </a:t>
            </a:r>
            <a:br>
              <a:rPr lang="en-US" i="1" dirty="0">
                <a:cs typeface="Times New Roman" panose="02020603050405020304" pitchFamily="18" charset="0"/>
              </a:rPr>
            </a:br>
            <a:r>
              <a:rPr lang="en-US" i="1" dirty="0">
                <a:cs typeface="Times New Roman" panose="02020603050405020304" pitchFamily="18" charset="0"/>
              </a:rPr>
              <a:t>and exploitation such that the total loss (or regret) </a:t>
            </a:r>
            <a:br>
              <a:rPr lang="en-US" i="1" dirty="0">
                <a:cs typeface="Times New Roman" panose="02020603050405020304" pitchFamily="18" charset="0"/>
              </a:rPr>
            </a:br>
            <a:r>
              <a:rPr lang="en-US" i="1" dirty="0">
                <a:cs typeface="Times New Roman" panose="02020603050405020304" pitchFamily="18" charset="0"/>
              </a:rPr>
              <a:t>is small?</a:t>
            </a:r>
          </a:p>
        </p:txBody>
      </p:sp>
      <p:sp>
        <p:nvSpPr>
          <p:cNvPr id="5" name="Date Placeholder 4">
            <a:extLst>
              <a:ext uri="{FF2B5EF4-FFF2-40B4-BE49-F238E27FC236}">
                <a16:creationId xmlns:a16="http://schemas.microsoft.com/office/drawing/2014/main" id="{09C67F11-A0C7-EB46-9E17-EA964CD78C3E}"/>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199F28A8-A807-87B8-EDA9-FFC46C07BC5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87</a:t>
            </a:fld>
            <a:endParaRPr lang="en-GB"/>
          </a:p>
        </p:txBody>
      </p:sp>
      <p:pic>
        <p:nvPicPr>
          <p:cNvPr id="7" name="Picture 6">
            <a:extLst>
              <a:ext uri="{FF2B5EF4-FFF2-40B4-BE49-F238E27FC236}">
                <a16:creationId xmlns:a16="http://schemas.microsoft.com/office/drawing/2014/main" id="{0F424A84-D784-174D-A033-6759CD86DC55}"/>
              </a:ext>
            </a:extLst>
          </p:cNvPr>
          <p:cNvPicPr>
            <a:picLocks noChangeAspect="1"/>
          </p:cNvPicPr>
          <p:nvPr/>
        </p:nvPicPr>
        <p:blipFill>
          <a:blip r:embed="rId2"/>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0477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is small, trying this arm too many times makes a big loss</a:t>
                </a:r>
              </a:p>
              <a:p>
                <a:pPr lvl="1"/>
                <a:r>
                  <a:rPr lang="en-US" dirty="0"/>
                  <a:t>So, the agent should try it less if it finds the previous samples from it are bad</a:t>
                </a:r>
              </a:p>
              <a:p>
                <a:r>
                  <a:rPr lang="en-US" dirty="0"/>
                  <a:t>But how to know whether an arm is good? </a:t>
                </a:r>
              </a:p>
              <a:p>
                <a:r>
                  <a:rPr lang="en-US" dirty="0"/>
                  <a:t>The more the agent tries an arm </a:t>
                </a:r>
                <a14:m>
                  <m:oMath xmlns:m="http://schemas.openxmlformats.org/officeDocument/2006/math">
                    <m:r>
                      <a:rPr lang="en-US" i="1" dirty="0" smtClean="0">
                        <a:latin typeface="Cambria Math" panose="02040503050406030204" pitchFamily="18" charset="0"/>
                      </a:rPr>
                      <m:t>𝑖</m:t>
                    </m:r>
                  </m:oMath>
                </a14:m>
                <a:r>
                  <a:rPr lang="en-US" dirty="0"/>
                  <a:t>, the more information it gets about its distribution </a:t>
                </a:r>
              </a:p>
              <a:p>
                <a:pPr lvl="1"/>
                <a:r>
                  <a:rPr lang="en-US" dirty="0"/>
                  <a:t>In particular, the better estimate to its mean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B4F982F2-222F-7442-80C0-24AA9D01B0B3}"/>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96728F00-F914-5676-37AA-9A2290C7987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88</a:t>
            </a:fld>
            <a:endParaRPr lang="en-GB"/>
          </a:p>
        </p:txBody>
      </p:sp>
      <p:pic>
        <p:nvPicPr>
          <p:cNvPr id="6" name="Picture 5">
            <a:extLst>
              <a:ext uri="{FF2B5EF4-FFF2-40B4-BE49-F238E27FC236}">
                <a16:creationId xmlns:a16="http://schemas.microsoft.com/office/drawing/2014/main" id="{6F9D5448-597A-C047-919C-8CAF2169FCF1}"/>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125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So, the agent wants to estimate each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precisely, and at the same time, it does not want to try bad arms too often</a:t>
                </a:r>
              </a:p>
              <a:p>
                <a:pPr lvl="1"/>
                <a:r>
                  <a:rPr lang="en-US" dirty="0"/>
                  <a:t>Two competing tasks</a:t>
                </a:r>
              </a:p>
              <a:p>
                <a:pPr lvl="2"/>
                <a:r>
                  <a:rPr lang="en-US" dirty="0"/>
                  <a:t>Exploration vs. exploitation dilemma</a:t>
                </a:r>
              </a:p>
              <a:p>
                <a:r>
                  <a:rPr lang="en-US" dirty="0"/>
                  <a:t>Rough idea: the agent tries an arm if </a:t>
                </a:r>
              </a:p>
              <a:p>
                <a:pPr lvl="1"/>
                <a:r>
                  <a:rPr lang="en-US" dirty="0"/>
                  <a:t>Either </a:t>
                </a:r>
                <a:br>
                  <a:rPr lang="en-US" dirty="0"/>
                </a:br>
                <a:r>
                  <a:rPr lang="en-US" dirty="0"/>
                  <a:t>it has not tried it often enough</a:t>
                </a:r>
              </a:p>
              <a:p>
                <a:pPr lvl="1"/>
                <a:r>
                  <a:rPr lang="en-US" dirty="0"/>
                  <a:t>Or </a:t>
                </a:r>
                <a:br>
                  <a:rPr lang="en-US" dirty="0"/>
                </a:br>
                <a:r>
                  <a:rPr lang="en-US" dirty="0"/>
                  <a:t>its estimate of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so far is high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6BA473E-8540-0D49-886E-043D4991EF57}"/>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006468AB-9CDD-7543-5BA7-03988011AD2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4"/>
          </p:nvPr>
        </p:nvSpPr>
        <p:spPr/>
        <p:txBody>
          <a:bodyPr/>
          <a:lstStyle/>
          <a:p>
            <a:fld id="{67C9959E-8E6B-B04C-9955-EA096F41CA7A}" type="slidenum">
              <a:rPr lang="en-GB" smtClean="0"/>
              <a:t>89</a:t>
            </a:fld>
            <a:endParaRPr lang="en-GB"/>
          </a:p>
        </p:txBody>
      </p:sp>
      <p:pic>
        <p:nvPicPr>
          <p:cNvPr id="6" name="Picture 5">
            <a:extLst>
              <a:ext uri="{FF2B5EF4-FFF2-40B4-BE49-F238E27FC236}">
                <a16:creationId xmlns:a16="http://schemas.microsoft.com/office/drawing/2014/main" id="{3CE93892-DC7F-8D4A-8120-E039D1730A9F}"/>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63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dirty="0"/>
              <a:t>Rational Preferences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pPr lvl="1"/>
                <a:r>
                  <a:rPr lang="en-GB" dirty="0"/>
                  <a:t>As prerequisite for reasonable preference relations</a:t>
                </a:r>
              </a:p>
              <a:p>
                <a:r>
                  <a:rPr lang="en-GB" dirty="0"/>
                  <a:t>Rational preferences ➝ behaviour describable as maximisation of expected utility</a:t>
                </a:r>
              </a:p>
              <a:p>
                <a:r>
                  <a:rPr lang="en-GB" dirty="0"/>
                  <a:t>Violating constraints leads to self-evident irrationality</a:t>
                </a:r>
              </a:p>
              <a:p>
                <a:pPr lvl="1"/>
                <a:r>
                  <a:rPr lang="en-GB" dirty="0"/>
                  <a:t>Example</a:t>
                </a:r>
              </a:p>
              <a:p>
                <a:pPr lvl="2"/>
                <a:r>
                  <a:rPr lang="en-GB" dirty="0"/>
                  <a:t>An agent with intransitive preferences can be induced to give away all its money</a:t>
                </a:r>
              </a:p>
              <a:p>
                <a:pPr lvl="3"/>
                <a:r>
                  <a:rPr lang="en-GB" dirty="0"/>
                  <a:t>If </a:t>
                </a:r>
                <a14:m>
                  <m:oMath xmlns:m="http://schemas.openxmlformats.org/officeDocument/2006/math">
                    <m:r>
                      <a:rPr lang="en-GB" i="1">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a:latin typeface="Cambria Math" panose="02040503050406030204" pitchFamily="18" charset="0"/>
                        <a:ea typeface="Cambria Math" panose="02040503050406030204" pitchFamily="18" charset="0"/>
                      </a:rPr>
                      <m:t>𝐶</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en-GB" dirty="0"/>
              </a:p>
              <a:p>
                <a:pPr lvl="3"/>
                <a:r>
                  <a:rPr lang="en-GB" dirty="0"/>
                  <a:t>If </a:t>
                </a:r>
                <a14:m>
                  <m:oMath xmlns:m="http://schemas.openxmlformats.org/officeDocument/2006/math">
                    <m:r>
                      <a:rPr lang="de-DE" i="1">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𝐵</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𝐴</m:t>
                    </m:r>
                  </m:oMath>
                </a14:m>
                <a:endParaRPr lang="en-GB" dirty="0"/>
              </a:p>
              <a:p>
                <a:pPr lvl="3"/>
                <a:r>
                  <a:rPr lang="en-GB" dirty="0"/>
                  <a:t>If </a:t>
                </a:r>
                <a14:m>
                  <m:oMath xmlns:m="http://schemas.openxmlformats.org/officeDocument/2006/math">
                    <m:r>
                      <a:rPr lang="de-DE" i="1">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𝐴</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𝐶</m:t>
                    </m:r>
                  </m:oMath>
                </a14:m>
                <a:endParaRPr lang="en-GB"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8FC19ABC-4A59-7344-B95B-5CCADDBBC9DA}"/>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325EA82D-E701-4C4F-9985-733F623367EB}"/>
              </a:ext>
            </a:extLst>
          </p:cNvPr>
          <p:cNvSpPr>
            <a:spLocks noGrp="1"/>
          </p:cNvSpPr>
          <p:nvPr>
            <p:ph type="dt" sz="half" idx="2"/>
          </p:nvPr>
        </p:nvSpPr>
        <p:spPr/>
        <p:txBody>
          <a:bodyPr/>
          <a:lstStyle/>
          <a:p>
            <a:r>
              <a:rPr lang="de-DE"/>
              <a:t>Decision Foundations</a:t>
            </a:r>
            <a:endParaRPr lang="en-US"/>
          </a:p>
        </p:txBody>
      </p:sp>
      <p:sp>
        <p:nvSpPr>
          <p:cNvPr id="4" name="Footer Placeholder 3">
            <a:extLst>
              <a:ext uri="{FF2B5EF4-FFF2-40B4-BE49-F238E27FC236}">
                <a16:creationId xmlns:a16="http://schemas.microsoft.com/office/drawing/2014/main" id="{DBF0E4B1-9245-064D-9D67-84E22406363B}"/>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4"/>
          </p:nvPr>
        </p:nvSpPr>
        <p:spPr/>
        <p:txBody>
          <a:bodyPr/>
          <a:lstStyle/>
          <a:p>
            <a:fld id="{67C9959E-8E6B-B04C-9955-EA096F41CA7A}" type="slidenum">
              <a:rPr lang="en-GB" smtClean="0"/>
              <a:t>9</a:t>
            </a:fld>
            <a:endParaRPr lang="en-GB"/>
          </a:p>
        </p:txBody>
      </p:sp>
      <p:grpSp>
        <p:nvGrpSpPr>
          <p:cNvPr id="7" name="Group 6">
            <a:extLst>
              <a:ext uri="{FF2B5EF4-FFF2-40B4-BE49-F238E27FC236}">
                <a16:creationId xmlns:a16="http://schemas.microsoft.com/office/drawing/2014/main" id="{1E8254C0-F73A-2C4D-91B7-C3CEFB899A0D}"/>
              </a:ext>
            </a:extLst>
          </p:cNvPr>
          <p:cNvGrpSpPr/>
          <p:nvPr/>
        </p:nvGrpSpPr>
        <p:grpSpPr>
          <a:xfrm>
            <a:off x="9436818" y="3458080"/>
            <a:ext cx="2394857" cy="2447834"/>
            <a:chOff x="5866131" y="3250155"/>
            <a:chExt cx="2394857" cy="2447834"/>
          </a:xfrm>
        </p:grpSpPr>
        <p:graphicFrame>
          <p:nvGraphicFramePr>
            <p:cNvPr id="8" name="Diagram 7">
              <a:extLst>
                <a:ext uri="{FF2B5EF4-FFF2-40B4-BE49-F238E27FC236}">
                  <a16:creationId xmlns:a16="http://schemas.microsoft.com/office/drawing/2014/main" id="{F1A0364E-0473-2C4B-B98B-1C449DBE0955}"/>
                </a:ext>
              </a:extLst>
            </p:cNvPr>
            <p:cNvGraphicFramePr/>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96F0CF-197A-5844-BA53-72BF7CCA87D7}"/>
                </a:ext>
              </a:extLst>
            </p:cNvPr>
            <p:cNvSpPr txBox="1"/>
            <p:nvPr/>
          </p:nvSpPr>
          <p:spPr>
            <a:xfrm rot="18079429">
              <a:off x="7618260" y="4618238"/>
              <a:ext cx="380232" cy="276999"/>
            </a:xfrm>
            <a:prstGeom prst="rect">
              <a:avLst/>
            </a:prstGeom>
            <a:noFill/>
          </p:spPr>
          <p:txBody>
            <a:bodyPr wrap="none" rtlCol="0">
              <a:spAutoFit/>
            </a:bodyPr>
            <a:lstStyle/>
            <a:p>
              <a:r>
                <a:rPr lang="de-DE" sz="1200">
                  <a:solidFill>
                    <a:schemeClr val="bg1"/>
                  </a:solidFill>
                </a:rPr>
                <a:t>1ct</a:t>
              </a:r>
            </a:p>
          </p:txBody>
        </p:sp>
        <p:sp>
          <p:nvSpPr>
            <p:cNvPr id="10" name="TextBox 9">
              <a:extLst>
                <a:ext uri="{FF2B5EF4-FFF2-40B4-BE49-F238E27FC236}">
                  <a16:creationId xmlns:a16="http://schemas.microsoft.com/office/drawing/2014/main" id="{FE19E005-5CB5-9C46-806A-28CE256C7754}"/>
                </a:ext>
              </a:extLst>
            </p:cNvPr>
            <p:cNvSpPr txBox="1"/>
            <p:nvPr/>
          </p:nvSpPr>
          <p:spPr>
            <a:xfrm rot="3412187">
              <a:off x="6162323" y="4676224"/>
              <a:ext cx="380232" cy="276999"/>
            </a:xfrm>
            <a:prstGeom prst="rect">
              <a:avLst/>
            </a:prstGeom>
            <a:noFill/>
          </p:spPr>
          <p:txBody>
            <a:bodyPr wrap="none" rtlCol="0">
              <a:spAutoFit/>
            </a:bodyPr>
            <a:lstStyle/>
            <a:p>
              <a:r>
                <a:rPr lang="de-DE" sz="1200">
                  <a:solidFill>
                    <a:schemeClr val="bg1"/>
                  </a:solidFill>
                </a:rPr>
                <a:t>1ct</a:t>
              </a:r>
            </a:p>
          </p:txBody>
        </p:sp>
        <p:sp>
          <p:nvSpPr>
            <p:cNvPr id="11" name="TextBox 10">
              <a:extLst>
                <a:ext uri="{FF2B5EF4-FFF2-40B4-BE49-F238E27FC236}">
                  <a16:creationId xmlns:a16="http://schemas.microsoft.com/office/drawing/2014/main" id="{67798D3A-8D28-B045-97B6-661B5384D1B0}"/>
                </a:ext>
              </a:extLst>
            </p:cNvPr>
            <p:cNvSpPr txBox="1"/>
            <p:nvPr/>
          </p:nvSpPr>
          <p:spPr>
            <a:xfrm>
              <a:off x="6873443" y="3353163"/>
              <a:ext cx="380232" cy="276999"/>
            </a:xfrm>
            <a:prstGeom prst="rect">
              <a:avLst/>
            </a:prstGeom>
            <a:noFill/>
          </p:spPr>
          <p:txBody>
            <a:bodyPr wrap="none" rtlCol="0">
              <a:spAutoFit/>
            </a:bodyPr>
            <a:lstStyle/>
            <a:p>
              <a:r>
                <a:rPr lang="de-DE" sz="1200">
                  <a:solidFill>
                    <a:schemeClr val="bg1"/>
                  </a:solidFill>
                </a:rPr>
                <a:t>1ct</a:t>
              </a:r>
            </a:p>
          </p:txBody>
        </p:sp>
      </p:grpSp>
    </p:spTree>
    <p:extLst>
      <p:ext uri="{BB962C8B-B14F-4D97-AF65-F5344CB8AC3E}">
        <p14:creationId xmlns:p14="http://schemas.microsoft.com/office/powerpoint/2010/main" val="3245883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UCB (Upper Confidence Bound)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Input: Set of actions </a:t>
                </a:r>
                <a14:m>
                  <m:oMath xmlns:m="http://schemas.openxmlformats.org/officeDocument/2006/math">
                    <m:r>
                      <a:rPr lang="en-GB" i="1" dirty="0" smtClean="0">
                        <a:latin typeface="Cambria Math" panose="02040503050406030204" pitchFamily="18" charset="0"/>
                      </a:rPr>
                      <m:t>𝐴</m:t>
                    </m:r>
                  </m:oMath>
                </a14:m>
                <a:endParaRPr lang="en-GB" dirty="0"/>
              </a:p>
              <a:p>
                <a:r>
                  <a:rPr lang="en-GB" dirty="0"/>
                  <a:t>Assume rewards between 0 and 1</a:t>
                </a:r>
              </a:p>
              <a:p>
                <a:pPr lvl="1"/>
                <a:r>
                  <a:rPr lang="en-GB" dirty="0"/>
                  <a:t>If they are not, normalise them</a:t>
                </a:r>
              </a:p>
              <a:p>
                <a:r>
                  <a:rPr lang="en-GB" dirty="0"/>
                  <a:t>For each action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i="1" baseline="-25000" dirty="0"/>
                  <a:t> </a:t>
                </a:r>
                <a:r>
                  <a:rPr lang="en-GB" dirty="0"/>
                  <a:t>, let</a:t>
                </a:r>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𝑖</m:t>
                        </m:r>
                      </m:sub>
                    </m:sSub>
                  </m:oMath>
                </a14:m>
                <a:r>
                  <a:rPr lang="en-GB" dirty="0"/>
                  <a:t> = average reward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endParaRPr lang="en-GB" baseline="-25000" dirty="0"/>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𝑡</m:t>
                        </m:r>
                      </m:e>
                      <m:sub>
                        <m:r>
                          <a:rPr lang="en-GB" i="1" smtClean="0">
                            <a:latin typeface="Cambria Math" panose="02040503050406030204" pitchFamily="18" charset="0"/>
                          </a:rPr>
                          <m:t>𝑖</m:t>
                        </m:r>
                      </m:sub>
                    </m:sSub>
                    <m:r>
                      <a:rPr lang="en-GB" i="1" smtClean="0">
                        <a:latin typeface="Cambria Math" panose="02040503050406030204" pitchFamily="18" charset="0"/>
                      </a:rPr>
                      <m:t> </m:t>
                    </m:r>
                  </m:oMath>
                </a14:m>
                <a:r>
                  <a:rPr lang="en-GB" dirty="0"/>
                  <a:t>= number of times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r>
                  <a:rPr lang="en-GB" dirty="0"/>
                  <a:t> tried</a:t>
                </a:r>
              </a:p>
              <a:p>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sSub>
                      <m:sSubPr>
                        <m:ctrlPr>
                          <a:rPr lang="en-GB" b="0" i="1" smtClean="0">
                            <a:latin typeface="Cambria Math" panose="02040503050406030204" pitchFamily="18" charset="0"/>
                            <a:sym typeface="Symbol"/>
                          </a:rPr>
                        </m:ctrlPr>
                      </m:sSubPr>
                      <m:e>
                        <m:r>
                          <a:rPr lang="en-GB" i="1" smtClean="0">
                            <a:latin typeface="Cambria Math" panose="02040503050406030204" pitchFamily="18" charset="0"/>
                            <a:sym typeface="Symbol"/>
                          </a:rPr>
                          <m:t></m:t>
                        </m:r>
                      </m:e>
                      <m:sub>
                        <m:r>
                          <a:rPr lang="en-GB" b="0" i="1" smtClean="0">
                            <a:latin typeface="Cambria Math" panose="02040503050406030204" pitchFamily="18" charset="0"/>
                            <a:sym typeface="Symbol"/>
                          </a:rPr>
                          <m:t>𝑖</m:t>
                        </m:r>
                      </m:sub>
                    </m:sSub>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𝑖</m:t>
                        </m:r>
                      </m:sub>
                    </m:sSub>
                  </m:oMath>
                </a14:m>
                <a:endParaRPr lang="en-GB" i="1" baseline="-25000" dirty="0"/>
              </a:p>
              <a:p>
                <a:r>
                  <a:rPr lang="en-GB" dirty="0"/>
                  <a:t>Confidence interval around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𝑟</m:t>
                        </m:r>
                      </m:e>
                      <m:sub>
                        <m:r>
                          <a:rPr lang="en-GB" i="1" smtClean="0">
                            <a:latin typeface="Cambria Math" panose="02040503050406030204" pitchFamily="18" charset="0"/>
                          </a:rPr>
                          <m:t>𝑖</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AEAF449F-5FA7-6543-B192-7327D5736E67}"/>
              </a:ext>
            </a:extLst>
          </p:cNvPr>
          <p:cNvSpPr>
            <a:spLocks noGrp="1"/>
          </p:cNvSpPr>
          <p:nvPr>
            <p:ph type="dt" sz="half" idx="2"/>
          </p:nvPr>
        </p:nvSpPr>
        <p:spPr/>
        <p:txBody>
          <a:bodyPr/>
          <a:lstStyle/>
          <a:p>
            <a:r>
              <a:rPr lang="de-DE"/>
              <a:t>Decision Foundations</a:t>
            </a:r>
            <a:endParaRPr lang="en-GB"/>
          </a:p>
        </p:txBody>
      </p:sp>
      <p:sp>
        <p:nvSpPr>
          <p:cNvPr id="15" name="Footer Placeholder 14">
            <a:extLst>
              <a:ext uri="{FF2B5EF4-FFF2-40B4-BE49-F238E27FC236}">
                <a16:creationId xmlns:a16="http://schemas.microsoft.com/office/drawing/2014/main" id="{90360E7F-9D07-12A1-BE6E-C4B50F16F5D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t>90</a:t>
            </a:fld>
            <a:endParaRPr lang="en-GB"/>
          </a:p>
        </p:txBody>
      </p:sp>
      <p:grpSp>
        <p:nvGrpSpPr>
          <p:cNvPr id="10" name="Group 9">
            <a:extLst>
              <a:ext uri="{FF2B5EF4-FFF2-40B4-BE49-F238E27FC236}">
                <a16:creationId xmlns:a16="http://schemas.microsoft.com/office/drawing/2014/main" id="{EE6EF174-EF9D-5D4C-8E3A-6D7CFF29033C}"/>
              </a:ext>
            </a:extLst>
          </p:cNvPr>
          <p:cNvGrpSpPr/>
          <p:nvPr/>
        </p:nvGrpSpPr>
        <p:grpSpPr>
          <a:xfrm>
            <a:off x="6696186" y="1662201"/>
            <a:ext cx="5133344" cy="1626086"/>
            <a:chOff x="2534058" y="3707993"/>
            <a:chExt cx="5133344" cy="1626086"/>
          </a:xfrm>
        </p:grpSpPr>
        <p:sp>
          <p:nvSpPr>
            <p:cNvPr id="5" name="Rectangle 4">
              <a:extLst>
                <a:ext uri="{FF2B5EF4-FFF2-40B4-BE49-F238E27FC236}">
                  <a16:creationId xmlns:a16="http://schemas.microsoft.com/office/drawing/2014/main" id="{74E097CE-867D-4846-8A48-A81665F499B1}"/>
                </a:ext>
              </a:extLst>
            </p:cNvPr>
            <p:cNvSpPr/>
            <p:nvPr/>
          </p:nvSpPr>
          <p:spPr>
            <a:xfrm>
              <a:off x="2534058" y="3707993"/>
              <a:ext cx="5133344" cy="162608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UCB(A)</a:t>
              </a:r>
            </a:p>
            <a:p>
              <a:pPr marL="12700" lvl="1">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Try each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once</a:t>
              </a:r>
              <a:endParaRPr lang="en-GB" sz="1400">
                <a:latin typeface="Courier New" panose="02070309020205020404" pitchFamily="49" charset="0"/>
                <a:cs typeface="Courier New" panose="02070309020205020404" pitchFamily="49" charset="0"/>
              </a:endParaRPr>
            </a:p>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	loop</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choose an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that has </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the highest value of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 </a:t>
              </a:r>
              <a:r>
                <a:rPr lang="en-GB" sz="1400">
                  <a:latin typeface="Courier New" panose="02070309020205020404" pitchFamily="49" charset="0"/>
                  <a:cs typeface="Courier New" panose="02070309020205020404" pitchFamily="49" charset="0"/>
                  <a:sym typeface="Symbol"/>
                </a:rPr>
                <a:t></a:t>
              </a:r>
              <a:r>
                <a:rPr lang="en-GB" sz="1400">
                  <a:latin typeface="Courier New" panose="02070309020205020404" pitchFamily="49" charset="0"/>
                  <a:cs typeface="Courier New" panose="02070309020205020404" pitchFamily="49" charset="0"/>
                </a:rPr>
                <a:t>2⋅ln(</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perform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update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endParaRPr lang="en-GB" sz="1400">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116458D8-0D8D-B844-9DC0-7377B21ECA06}"/>
                </a:ext>
              </a:extLst>
            </p:cNvPr>
            <p:cNvCxnSpPr>
              <a:cxnSpLocks/>
            </p:cNvCxnSpPr>
            <p:nvPr/>
          </p:nvCxnSpPr>
          <p:spPr>
            <a:xfrm>
              <a:off x="6504504" y="4626886"/>
              <a:ext cx="1008000" cy="0"/>
            </a:xfrm>
            <a:prstGeom prst="line">
              <a:avLst/>
            </a:prstGeom>
            <a:ln>
              <a:solidFill>
                <a:schemeClr val="bg1"/>
              </a:solidFill>
            </a:ln>
          </p:spPr>
          <p:style>
            <a:lnRef idx="1">
              <a:schemeClr val="accent5"/>
            </a:lnRef>
            <a:fillRef idx="3">
              <a:schemeClr val="accent5"/>
            </a:fillRef>
            <a:effectRef idx="2">
              <a:schemeClr val="accent5"/>
            </a:effectRef>
            <a:fontRef idx="minor">
              <a:schemeClr val="lt1"/>
            </a:fontRef>
          </p:style>
        </p:cxnSp>
      </p:grpSp>
      <p:grpSp>
        <p:nvGrpSpPr>
          <p:cNvPr id="8" name="Group 7">
            <a:extLst>
              <a:ext uri="{FF2B5EF4-FFF2-40B4-BE49-F238E27FC236}">
                <a16:creationId xmlns:a16="http://schemas.microsoft.com/office/drawing/2014/main" id="{AB553CC3-68A3-C640-8C8A-0AE088F7E225}"/>
              </a:ext>
            </a:extLst>
          </p:cNvPr>
          <p:cNvGrpSpPr/>
          <p:nvPr/>
        </p:nvGrpSpPr>
        <p:grpSpPr>
          <a:xfrm>
            <a:off x="622408" y="4802381"/>
            <a:ext cx="3674766" cy="1100668"/>
            <a:chOff x="1185333" y="5078670"/>
            <a:chExt cx="3674766" cy="1100668"/>
          </a:xfrm>
        </p:grpSpPr>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1185333" y="5268639"/>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2817734" y="5386620"/>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𝑟</m:t>
                            </m:r>
                          </m:e>
                          <m:sub>
                            <m:r>
                              <a:rPr lang="en-GB" i="1">
                                <a:solidFill>
                                  <a:schemeClr val="accent1"/>
                                </a:solidFill>
                                <a:latin typeface="Cambria Math" panose="02040503050406030204" pitchFamily="18" charset="0"/>
                              </a:rPr>
                              <m:t>𝑖</m:t>
                            </m:r>
                          </m:sub>
                        </m:sSub>
                      </m:oMath>
                    </m:oMathPara>
                  </a14:m>
                  <a:endParaRPr lang="en-GB">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2817734" y="5386620"/>
                  <a:ext cx="395813" cy="369332"/>
                </a:xfrm>
                <a:prstGeom prst="rect">
                  <a:avLst/>
                </a:prstGeom>
                <a:blipFill>
                  <a:blip r:embed="rId3"/>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3002229" y="5226838"/>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2355677" y="5078670"/>
              <a:ext cx="1277914" cy="369332"/>
            </a:xfrm>
            <a:prstGeom prst="rect">
              <a:avLst/>
            </a:prstGeom>
            <a:noFill/>
          </p:spPr>
          <p:txBody>
            <a:bodyPr wrap="none" rtlCol="0">
              <a:spAutoFit/>
            </a:bodyPr>
            <a:lstStyle/>
            <a:p>
              <a:r>
                <a:rPr lang="en-GB">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3331037" y="5268639"/>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𝑟</m:t>
                            </m:r>
                          </m:e>
                          <m:sub>
                            <m:r>
                              <a:rPr lang="en-GB" i="1">
                                <a:solidFill>
                                  <a:srgbClr val="FFC000"/>
                                </a:solidFill>
                                <a:latin typeface="Cambria Math" panose="02040503050406030204" pitchFamily="18" charset="0"/>
                              </a:rPr>
                              <m:t>𝑖</m:t>
                            </m:r>
                          </m:sub>
                        </m:sSub>
                        <m:r>
                          <a:rPr lang="en-GB" i="1">
                            <a:solidFill>
                              <a:srgbClr val="FFC000"/>
                            </a:solidFill>
                            <a:latin typeface="Cambria Math"/>
                          </a:rPr>
                          <m:t>+</m:t>
                        </m:r>
                        <m:rad>
                          <m:radPr>
                            <m:degHide m:val="on"/>
                            <m:ctrlPr>
                              <a:rPr lang="en-GB" i="1">
                                <a:solidFill>
                                  <a:srgbClr val="FFC000"/>
                                </a:solidFill>
                                <a:latin typeface="Cambria Math" panose="02040503050406030204" pitchFamily="18" charset="0"/>
                              </a:rPr>
                            </m:ctrlPr>
                          </m:radPr>
                          <m:deg/>
                          <m:e>
                            <m:f>
                              <m:fPr>
                                <m:ctrlPr>
                                  <a:rPr lang="en-GB" i="1">
                                    <a:solidFill>
                                      <a:srgbClr val="FFC000"/>
                                    </a:solidFill>
                                    <a:latin typeface="Cambria Math" panose="02040503050406030204" pitchFamily="18" charset="0"/>
                                  </a:rPr>
                                </m:ctrlPr>
                              </m:fPr>
                              <m:num>
                                <m:r>
                                  <a:rPr lang="en-GB" i="1">
                                    <a:solidFill>
                                      <a:srgbClr val="FFC000"/>
                                    </a:solidFill>
                                    <a:latin typeface="Cambria Math"/>
                                  </a:rPr>
                                  <m:t>2</m:t>
                                </m:r>
                                <m:func>
                                  <m:funcPr>
                                    <m:ctrlPr>
                                      <a:rPr lang="en-GB" i="1">
                                        <a:solidFill>
                                          <a:srgbClr val="FFC000"/>
                                        </a:solidFill>
                                        <a:latin typeface="Cambria Math" panose="02040503050406030204" pitchFamily="18" charset="0"/>
                                      </a:rPr>
                                    </m:ctrlPr>
                                  </m:funcPr>
                                  <m:fName>
                                    <m:r>
                                      <m:rPr>
                                        <m:sty m:val="p"/>
                                      </m:rPr>
                                      <a:rPr lang="en-GB">
                                        <a:solidFill>
                                          <a:srgbClr val="FFC000"/>
                                        </a:solidFill>
                                        <a:latin typeface="Cambria Math"/>
                                      </a:rPr>
                                      <m:t>ln</m:t>
                                    </m:r>
                                  </m:fName>
                                  <m:e>
                                    <m:r>
                                      <a:rPr lang="en-GB" i="1">
                                        <a:solidFill>
                                          <a:srgbClr val="FFC000"/>
                                        </a:solidFill>
                                        <a:latin typeface="Cambria Math"/>
                                      </a:rPr>
                                      <m:t>𝑡</m:t>
                                    </m:r>
                                  </m:e>
                                </m:func>
                              </m:num>
                              <m:den>
                                <m:sSub>
                                  <m:sSubPr>
                                    <m:ctrlPr>
                                      <a:rPr lang="en-GB" i="1">
                                        <a:solidFill>
                                          <a:srgbClr val="FFC000"/>
                                        </a:solidFill>
                                        <a:latin typeface="Cambria Math" panose="02040503050406030204" pitchFamily="18" charset="0"/>
                                      </a:rPr>
                                    </m:ctrlPr>
                                  </m:sSubPr>
                                  <m:e>
                                    <m:r>
                                      <a:rPr lang="en-GB" i="1">
                                        <a:solidFill>
                                          <a:srgbClr val="FFC000"/>
                                        </a:solidFill>
                                        <a:latin typeface="Cambria Math"/>
                                      </a:rPr>
                                      <m:t>𝑡</m:t>
                                    </m:r>
                                  </m:e>
                                  <m:sub>
                                    <m:r>
                                      <a:rPr lang="en-GB" i="1">
                                        <a:solidFill>
                                          <a:srgbClr val="FFC000"/>
                                        </a:solidFill>
                                        <a:latin typeface="Cambria Math" panose="02040503050406030204" pitchFamily="18" charset="0"/>
                                      </a:rPr>
                                      <m:t>𝑖</m:t>
                                    </m:r>
                                  </m:sub>
                                </m:sSub>
                              </m:den>
                            </m:f>
                          </m:e>
                        </m:rad>
                      </m:oMath>
                    </m:oMathPara>
                  </a14:m>
                  <a:endParaRPr lang="en-GB">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3331037" y="5268639"/>
                  <a:ext cx="1341008" cy="910699"/>
                </a:xfrm>
                <a:prstGeom prst="rect">
                  <a:avLst/>
                </a:prstGeom>
                <a:blipFill>
                  <a:blip r:embed="rId4"/>
                  <a:stretch>
                    <a:fillRect/>
                  </a:stretch>
                </a:blipFill>
              </p:spPr>
              <p:txBody>
                <a:bodyPr/>
                <a:lstStyle/>
                <a:p>
                  <a:r>
                    <a:rPr lang="en-GB">
                      <a:noFill/>
                    </a:rPr>
                    <a:t> </a:t>
                  </a:r>
                </a:p>
              </p:txBody>
            </p:sp>
          </mc:Fallback>
        </mc:AlternateContent>
      </p:grpSp>
      <p:cxnSp>
        <p:nvCxnSpPr>
          <p:cNvPr id="16" name="Straight Connector 15">
            <a:extLst>
              <a:ext uri="{FF2B5EF4-FFF2-40B4-BE49-F238E27FC236}">
                <a16:creationId xmlns:a16="http://schemas.microsoft.com/office/drawing/2014/main" id="{146866FA-4DB7-1F45-9323-8E1EA19DAEF0}"/>
              </a:ext>
            </a:extLst>
          </p:cNvPr>
          <p:cNvCxnSpPr>
            <a:cxnSpLocks/>
          </p:cNvCxnSpPr>
          <p:nvPr/>
        </p:nvCxnSpPr>
        <p:spPr>
          <a:xfrm flipV="1">
            <a:off x="10299383" y="2023116"/>
            <a:ext cx="0" cy="4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A3A1359-DBEE-7F48-9F76-1142085DA68B}"/>
              </a:ext>
            </a:extLst>
          </p:cNvPr>
          <p:cNvPicPr>
            <a:picLocks noChangeAspect="1"/>
          </p:cNvPicPr>
          <p:nvPr/>
        </p:nvPicPr>
        <p:blipFill>
          <a:blip r:embed="rId5"/>
          <a:stretch>
            <a:fillRect/>
          </a:stretch>
        </p:blipFill>
        <p:spPr>
          <a:xfrm>
            <a:off x="8997430" y="3553549"/>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33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Uses principle of </a:t>
                </a:r>
                <a:r>
                  <a:rPr lang="en-GB" dirty="0">
                    <a:solidFill>
                      <a:schemeClr val="accent1"/>
                    </a:solidFill>
                  </a:rPr>
                  <a:t>optimism in face of uncertainty</a:t>
                </a:r>
              </a:p>
              <a:p>
                <a:pPr lvl="1"/>
                <a:r>
                  <a:rPr lang="en-HK" dirty="0"/>
                  <a:t>Agent does not have a good estimate </a:t>
                </a:r>
                <a14:m>
                  <m:oMath xmlns:m="http://schemas.openxmlformats.org/officeDocument/2006/math">
                    <m:sSub>
                      <m:sSubPr>
                        <m:ctrlPr>
                          <a:rPr lang="en-US" i="1">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HK" dirty="0"/>
                  <a:t>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HK" dirty="0"/>
                  <a:t> before trying it many times</a:t>
                </a:r>
              </a:p>
              <a:p>
                <a:pPr lvl="2"/>
                <a:r>
                  <a:rPr lang="en-HK" dirty="0"/>
                  <a:t>Thus, give a big confidence </a:t>
                </a:r>
                <a:br>
                  <a:rPr lang="en-HK" dirty="0"/>
                </a:br>
                <a:r>
                  <a:rPr lang="en-HK" dirty="0"/>
                  <a:t>interval </a:t>
                </a:r>
                <a14:m>
                  <m:oMath xmlns:m="http://schemas.openxmlformats.org/officeDocument/2006/math">
                    <m:r>
                      <a:rPr lang="en-HK" i="1" dirty="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HK" i="1" dirty="0">
                        <a:latin typeface="Cambria Math"/>
                      </a:rPr>
                      <m:t>]</m:t>
                    </m:r>
                  </m:oMath>
                </a14:m>
                <a:r>
                  <a:rPr lang="en-HK" dirty="0"/>
                  <a:t> for such </a:t>
                </a:r>
                <a14:m>
                  <m:oMath xmlns:m="http://schemas.openxmlformats.org/officeDocument/2006/math">
                    <m:r>
                      <a:rPr lang="en-US" i="1">
                        <a:latin typeface="Cambria Math"/>
                      </a:rPr>
                      <m:t>𝑖</m:t>
                    </m:r>
                  </m:oMath>
                </a14:m>
                <a:endParaRPr lang="en-HK" dirty="0"/>
              </a:p>
              <a:p>
                <a:pPr lvl="3"/>
                <a14:m>
                  <m:oMath xmlns:m="http://schemas.openxmlformats.org/officeDocument/2006/math">
                    <m:sSub>
                      <m:sSubPr>
                        <m:ctrlPr>
                          <a:rPr lang="de-DE" b="0" i="1" dirty="0" smtClean="0">
                            <a:solidFill>
                              <a:srgbClr val="FFC000"/>
                            </a:solidFill>
                            <a:latin typeface="Cambria Math" panose="02040503050406030204" pitchFamily="18" charset="0"/>
                          </a:rPr>
                        </m:ctrlPr>
                      </m:sSubPr>
                      <m:e>
                        <m:r>
                          <a:rPr lang="de-DE" b="0" i="1" dirty="0" smtClean="0">
                            <a:solidFill>
                              <a:srgbClr val="FFC000"/>
                            </a:solidFill>
                            <a:latin typeface="Cambria Math" panose="02040503050406030204" pitchFamily="18" charset="0"/>
                          </a:rPr>
                          <m:t>𝑐</m:t>
                        </m:r>
                      </m:e>
                      <m:sub>
                        <m:r>
                          <a:rPr lang="de-DE" b="0" i="1" dirty="0" smtClean="0">
                            <a:solidFill>
                              <a:srgbClr val="FFC000"/>
                            </a:solidFill>
                            <a:latin typeface="Cambria Math" panose="02040503050406030204" pitchFamily="18" charset="0"/>
                          </a:rPr>
                          <m:t>𝑖</m:t>
                        </m:r>
                      </m:sub>
                    </m:sSub>
                    <m:r>
                      <a:rPr lang="de-DE" b="0" i="1" dirty="0" smtClean="0">
                        <a:solidFill>
                          <a:srgbClr val="FFC000"/>
                        </a:solidFill>
                        <a:latin typeface="Cambria Math" panose="02040503050406030204" pitchFamily="18" charset="0"/>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a14:m>
                <a:endParaRPr lang="en-HK" dirty="0"/>
              </a:p>
              <a:p>
                <a:pPr lvl="2"/>
                <a:r>
                  <a:rPr lang="en-HK" dirty="0"/>
                  <a:t>And select an </a:t>
                </a:r>
                <a14:m>
                  <m:oMath xmlns:m="http://schemas.openxmlformats.org/officeDocument/2006/math">
                    <m:r>
                      <a:rPr lang="en-US" i="1">
                        <a:latin typeface="Cambria Math"/>
                      </a:rPr>
                      <m:t>𝑖</m:t>
                    </m:r>
                  </m:oMath>
                </a14:m>
                <a:r>
                  <a:rPr lang="en-HK" dirty="0"/>
                  <a:t> with maximum </a:t>
                </a:r>
                <a14:m>
                  <m:oMath xmlns:m="http://schemas.openxmlformats.org/officeDocument/2006/math">
                    <m:sSub>
                      <m:sSubPr>
                        <m:ctrlPr>
                          <a:rPr lang="en-US" i="1" smtClean="0">
                            <a:solidFill>
                              <a:srgbClr val="FFC000"/>
                            </a:solidFill>
                            <a:latin typeface="Cambria Math" panose="02040503050406030204" pitchFamily="18" charset="0"/>
                          </a:rPr>
                        </m:ctrlPr>
                      </m:sSubPr>
                      <m:e>
                        <m:r>
                          <a:rPr lang="en-US" i="1">
                            <a:solidFill>
                              <a:srgbClr val="FFC000"/>
                            </a:solidFill>
                            <a:latin typeface="Cambria Math"/>
                          </a:rPr>
                          <m:t>𝜇</m:t>
                        </m:r>
                      </m:e>
                      <m:sub>
                        <m:r>
                          <a:rPr lang="en-US" i="1">
                            <a:solidFill>
                              <a:srgbClr val="FFC000"/>
                            </a:solidFill>
                            <a:latin typeface="Cambria Math"/>
                          </a:rPr>
                          <m:t>𝑖</m:t>
                        </m:r>
                      </m:sub>
                    </m:sSub>
                    <m:r>
                      <a:rPr lang="en-US" i="1">
                        <a:solidFill>
                          <a:srgbClr val="FFC000"/>
                        </a:solidFill>
                        <a:latin typeface="Cambria Math"/>
                      </a:rPr>
                      <m:t>+</m:t>
                    </m:r>
                    <m:sSub>
                      <m:sSubPr>
                        <m:ctrlPr>
                          <a:rPr lang="en-US" i="1">
                            <a:solidFill>
                              <a:srgbClr val="FFC000"/>
                            </a:solidFill>
                            <a:latin typeface="Cambria Math" panose="02040503050406030204" pitchFamily="18" charset="0"/>
                          </a:rPr>
                        </m:ctrlPr>
                      </m:sSubPr>
                      <m:e>
                        <m:r>
                          <a:rPr lang="en-US" i="1">
                            <a:solidFill>
                              <a:srgbClr val="FFC000"/>
                            </a:solidFill>
                            <a:latin typeface="Cambria Math"/>
                          </a:rPr>
                          <m:t>𝑐</m:t>
                        </m:r>
                      </m:e>
                      <m:sub>
                        <m:r>
                          <a:rPr lang="en-US" i="1">
                            <a:solidFill>
                              <a:srgbClr val="FFC000"/>
                            </a:solidFill>
                            <a:latin typeface="Cambria Math"/>
                          </a:rPr>
                          <m:t>𝑖</m:t>
                        </m:r>
                      </m:sub>
                    </m:sSub>
                  </m:oMath>
                </a14:m>
                <a:endParaRPr lang="de-DE" dirty="0">
                  <a:solidFill>
                    <a:srgbClr val="C00000"/>
                  </a:solidFill>
                </a:endParaRPr>
              </a:p>
              <a:p>
                <a:pPr lvl="1"/>
                <a:endParaRPr lang="en-US" dirty="0"/>
              </a:p>
              <a:p>
                <a:pPr lvl="1"/>
                <a:r>
                  <a:rPr lang="en-US" dirty="0"/>
                  <a:t>If an action has not been tried many times, then the big confidence </a:t>
                </a:r>
                <a:br>
                  <a:rPr lang="en-US" dirty="0"/>
                </a:br>
                <a:r>
                  <a:rPr lang="en-US" dirty="0"/>
                  <a:t>interval makes it still possible to be tried</a:t>
                </a:r>
              </a:p>
              <a:p>
                <a:pPr lvl="1"/>
                <a:r>
                  <a:rPr lang="en-US" dirty="0"/>
                  <a:t>I.e., in face of uncertainty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US" dirty="0"/>
                  <a:t>), the agent acts optimistically by </a:t>
                </a:r>
                <a:br>
                  <a:rPr lang="en-US" dirty="0"/>
                </a:br>
                <a:r>
                  <a:rPr lang="en-US" dirty="0"/>
                  <a:t>giving chances to those that have not been tried enough</a:t>
                </a:r>
              </a:p>
              <a:p>
                <a:pPr lvl="1"/>
                <a:endParaRPr lang="en-HK"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23FD5945-1834-AD44-BA92-26B6269A1B42}"/>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54577D03-374C-30C1-5283-86E395B6EE4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pPr/>
              <a:t>91</a:t>
            </a:fld>
            <a:endParaRPr lang="en-GB"/>
          </a:p>
        </p:txBody>
      </p:sp>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5521348" y="2632602"/>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7153750" y="2750582"/>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rPr>
                            <m:t>𝑟</m:t>
                          </m:r>
                        </m:e>
                        <m:sub>
                          <m:r>
                            <a:rPr lang="de-DE" i="1" dirty="0">
                              <a:solidFill>
                                <a:schemeClr val="accent1"/>
                              </a:solidFill>
                              <a:latin typeface="Cambria Math" panose="02040503050406030204" pitchFamily="18" charset="0"/>
                            </a:rPr>
                            <m:t>𝑖</m:t>
                          </m:r>
                        </m:sub>
                      </m:sSub>
                    </m:oMath>
                  </m:oMathPara>
                </a14:m>
                <a:endParaRPr lang="en-US" dirty="0">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7153750" y="2750582"/>
                <a:ext cx="395813" cy="369332"/>
              </a:xfrm>
              <a:prstGeom prst="rect">
                <a:avLst/>
              </a:prstGeom>
              <a:blipFill>
                <a:blip r:embed="rId4"/>
                <a:stretch>
                  <a:fillRect/>
                </a:stretch>
              </a:blipFill>
            </p:spPr>
            <p:txBody>
              <a:bodyPr/>
              <a:lstStyle/>
              <a:p>
                <a:r>
                  <a:rPr lang="en-DE">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7338244" y="2590800"/>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6691692" y="2442632"/>
            <a:ext cx="1277914" cy="369332"/>
          </a:xfrm>
          <a:prstGeom prst="rect">
            <a:avLst/>
          </a:prstGeom>
          <a:noFill/>
        </p:spPr>
        <p:txBody>
          <a:bodyPr wrap="none" rtlCol="0">
            <a:spAutoFit/>
          </a:bodyPr>
          <a:lstStyle/>
          <a:p>
            <a:r>
              <a:rPr lang="en-US" dirty="0">
                <a:solidFill>
                  <a:srgbClr val="FFC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7667052" y="2632602"/>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𝑟</m:t>
                          </m:r>
                        </m:e>
                        <m:sub>
                          <m:r>
                            <a:rPr lang="de-DE" i="1" dirty="0">
                              <a:solidFill>
                                <a:srgbClr val="FFC000"/>
                              </a:solidFill>
                              <a:latin typeface="Cambria Math" panose="02040503050406030204" pitchFamily="18" charset="0"/>
                            </a:rPr>
                            <m:t>𝑖</m:t>
                          </m:r>
                        </m:sub>
                      </m:sSub>
                      <m:r>
                        <a:rPr lang="en-US" i="1" dirty="0">
                          <a:solidFill>
                            <a:srgbClr val="FFC000"/>
                          </a:solidFill>
                          <a:latin typeface="Cambria Math"/>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m:oMathPara>
                </a14:m>
                <a:endParaRPr lang="en-US" dirty="0">
                  <a:solidFill>
                    <a:srgbClr val="FFC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7667052" y="2632602"/>
                <a:ext cx="1341008" cy="910699"/>
              </a:xfrm>
              <a:prstGeom prst="rect">
                <a:avLst/>
              </a:prstGeom>
              <a:blipFill>
                <a:blip r:embed="rId5"/>
                <a:stretch>
                  <a:fillRect/>
                </a:stretch>
              </a:blipFill>
            </p:spPr>
            <p:txBody>
              <a:bodyPr/>
              <a:lstStyle/>
              <a:p>
                <a:r>
                  <a:rPr lang="en-DE">
                    <a:noFill/>
                  </a:rPr>
                  <a:t> </a:t>
                </a:r>
              </a:p>
            </p:txBody>
          </p:sp>
        </mc:Fallback>
      </mc:AlternateContent>
      <p:pic>
        <p:nvPicPr>
          <p:cNvPr id="16" name="Picture 15">
            <a:extLst>
              <a:ext uri="{FF2B5EF4-FFF2-40B4-BE49-F238E27FC236}">
                <a16:creationId xmlns:a16="http://schemas.microsoft.com/office/drawing/2014/main" id="{4C3A3177-8C4B-AD49-8343-23C98B0368C0}"/>
              </a:ext>
            </a:extLst>
          </p:cNvPr>
          <p:cNvPicPr>
            <a:picLocks noChangeAspect="1"/>
          </p:cNvPicPr>
          <p:nvPr/>
        </p:nvPicPr>
        <p:blipFill>
          <a:blip r:embed="rId6"/>
          <a:stretch>
            <a:fillRect/>
          </a:stretch>
        </p:blipFill>
        <p:spPr>
          <a:xfrm>
            <a:off x="8999575" y="3549857"/>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35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Theorem: If each distribution of reward has support in </a:t>
                </a:r>
                <a14:m>
                  <m:oMath xmlns:m="http://schemas.openxmlformats.org/officeDocument/2006/math">
                    <m:r>
                      <a:rPr lang="en-GB" i="1" dirty="0" smtClean="0">
                        <a:latin typeface="Cambria Math" panose="02040503050406030204" pitchFamily="18" charset="0"/>
                      </a:rPr>
                      <m:t>[0,1]</m:t>
                    </m:r>
                  </m:oMath>
                </a14:m>
                <a:r>
                  <a:rPr lang="en-GB" dirty="0"/>
                  <a:t>, i.e., rewards are normalised, then the regret of the UCB algorithm is at most </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𝜇</m:t>
                                  </m:r>
                                </m:e>
                                <m:sub>
                                  <m:r>
                                    <m:rPr>
                                      <m:brk m:alnAt="7"/>
                                    </m:rPr>
                                    <a:rPr lang="de-DE" b="0" i="1" smtClean="0">
                                      <a:latin typeface="Cambria Math" panose="02040503050406030204" pitchFamily="18" charset="0"/>
                                      <a:ea typeface="Cambria Math" panose="02040503050406030204" pitchFamily="18" charset="0"/>
                                    </a:rPr>
                                    <m:t>𝑖</m:t>
                                  </m:r>
                                </m:sub>
                              </m:sSub>
                              <m:r>
                                <m:rPr>
                                  <m:brk m:alnAt="7"/>
                                </m:rPr>
                                <a:rPr lang="de-DE" i="1">
                                  <a:latin typeface="Cambria Math" panose="02040503050406030204" pitchFamily="18" charset="0"/>
                                  <a:ea typeface="Cambria Math" panose="02040503050406030204" pitchFamily="18" charset="0"/>
                                </a:rPr>
                                <m:t>&lt;</m:t>
                              </m:r>
                              <m:sSup>
                                <m:sSupPr>
                                  <m:ctrlPr>
                                    <a:rPr lang="de-DE" i="1" smtClean="0">
                                      <a:latin typeface="Cambria Math" panose="02040503050406030204" pitchFamily="18" charset="0"/>
                                      <a:ea typeface="Cambria Math" panose="02040503050406030204" pitchFamily="18" charset="0"/>
                                    </a:rPr>
                                  </m:ctrlPr>
                                </m:sSupPr>
                                <m:e>
                                  <m:r>
                                    <m:rPr>
                                      <m:brk m:alnAt="7"/>
                                    </m:rPr>
                                    <a:rPr lang="de-DE" i="1">
                                      <a:latin typeface="Cambria Math" panose="02040503050406030204" pitchFamily="18" charset="0"/>
                                      <a:ea typeface="Cambria Math" panose="02040503050406030204" pitchFamily="18" charset="0"/>
                                    </a:rPr>
                                    <m:t>𝜇</m:t>
                                  </m:r>
                                </m:e>
                                <m:sup>
                                  <m:r>
                                    <m:rPr>
                                      <m:brk m:alnAt="7"/>
                                    </m:rPr>
                                    <a:rPr lang="de-DE" b="0" i="1" smtClean="0">
                                      <a:latin typeface="Cambria Math" panose="02040503050406030204" pitchFamily="18" charset="0"/>
                                      <a:ea typeface="Cambria Math" panose="02040503050406030204" pitchFamily="18" charset="0"/>
                                    </a:rPr>
                                    <m:t>∗</m:t>
                                  </m:r>
                                </m:sup>
                              </m:sSup>
                            </m:sub>
                            <m:sup/>
                            <m:e>
                              <m:f>
                                <m:fPr>
                                  <m:ctrlPr>
                                    <a:rPr lang="de-DE" b="0" i="1" smtClean="0">
                                      <a:latin typeface="Cambria Math" panose="02040503050406030204" pitchFamily="18" charset="0"/>
                                    </a:rPr>
                                  </m:ctrlPr>
                                </m:fPr>
                                <m:num>
                                  <m:func>
                                    <m:funcPr>
                                      <m:ctrlPr>
                                        <a:rPr lang="de-DE" b="0" i="1" smtClean="0">
                                          <a:solidFill>
                                            <a:srgbClr val="FFC000"/>
                                          </a:solidFill>
                                          <a:latin typeface="Cambria Math" panose="02040503050406030204" pitchFamily="18" charset="0"/>
                                        </a:rPr>
                                      </m:ctrlPr>
                                    </m:funcPr>
                                    <m:fName>
                                      <m:r>
                                        <m:rPr>
                                          <m:sty m:val="p"/>
                                        </m:rPr>
                                        <a:rPr lang="de-DE" b="0" i="0" smtClean="0">
                                          <a:solidFill>
                                            <a:srgbClr val="FFC000"/>
                                          </a:solidFill>
                                          <a:latin typeface="Cambria Math" panose="02040503050406030204" pitchFamily="18" charset="0"/>
                                        </a:rPr>
                                        <m:t>ln</m:t>
                                      </m:r>
                                    </m:fName>
                                    <m:e>
                                      <m:r>
                                        <a:rPr lang="de-DE" b="0" i="1" smtClean="0">
                                          <a:solidFill>
                                            <a:srgbClr val="FFC000"/>
                                          </a:solidFill>
                                          <a:latin typeface="Cambria Math" panose="02040503050406030204" pitchFamily="18" charset="0"/>
                                        </a:rPr>
                                        <m:t>𝑇</m:t>
                                      </m:r>
                                    </m:e>
                                  </m:func>
                                </m:num>
                                <m:den>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den>
                              </m:f>
                            </m:e>
                          </m:nary>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𝑗</m:t>
                                  </m:r>
                                </m:sub>
                              </m:sSub>
                            </m:e>
                          </m:nary>
                        </m:e>
                      </m:d>
                    </m:oMath>
                  </m:oMathPara>
                </a14:m>
                <a:endParaRPr lang="en-GB" dirty="0"/>
              </a:p>
              <a:p>
                <a:pPr lvl="1"/>
                <a14:m>
                  <m:oMath xmlns:m="http://schemas.openxmlformats.org/officeDocument/2006/math">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smtClean="0">
                            <a:solidFill>
                              <a:schemeClr val="tx1"/>
                            </a:solidFill>
                            <a:latin typeface="Cambria Math" panose="02040503050406030204" pitchFamily="18" charset="0"/>
                            <a:ea typeface="Cambria Math" panose="02040503050406030204" pitchFamily="18" charset="0"/>
                          </a:rPr>
                          <m:t>𝜇</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limLow>
                      <m:limLowPr>
                        <m:ctrlPr>
                          <a:rPr lang="de-DE" i="1" dirty="0">
                            <a:solidFill>
                              <a:schemeClr val="tx1"/>
                            </a:solidFill>
                            <a:latin typeface="Cambria Math" panose="02040503050406030204" pitchFamily="18" charset="0"/>
                          </a:rPr>
                        </m:ctrlPr>
                      </m:limLowPr>
                      <m:e>
                        <m:r>
                          <m:rPr>
                            <m:sty m:val="p"/>
                          </m:rPr>
                          <a:rPr lang="de-DE" dirty="0">
                            <a:solidFill>
                              <a:schemeClr val="tx1"/>
                            </a:solidFill>
                            <a:latin typeface="Cambria Math" panose="02040503050406030204" pitchFamily="18" charset="0"/>
                          </a:rPr>
                          <m:t>max</m:t>
                        </m:r>
                      </m:e>
                      <m:lim>
                        <m:r>
                          <m:rPr>
                            <m:sty m:val="p"/>
                          </m:rPr>
                          <a:rPr lang="de-DE" dirty="0">
                            <a:solidFill>
                              <a:schemeClr val="tx1"/>
                            </a:solidFill>
                            <a:latin typeface="Cambria Math" panose="02040503050406030204" pitchFamily="18" charset="0"/>
                          </a:rPr>
                          <m:t>i</m:t>
                        </m:r>
                      </m:lim>
                    </m:limLow>
                    <m:r>
                      <a:rPr lang="de-DE"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𝜇</m:t>
                        </m:r>
                      </m:e>
                      <m:sub>
                        <m:r>
                          <a:rPr lang="de-DE" i="1" dirty="0">
                            <a:solidFill>
                              <a:schemeClr val="tx1"/>
                            </a:solidFill>
                            <a:latin typeface="Cambria Math" panose="02040503050406030204" pitchFamily="18" charset="0"/>
                          </a:rPr>
                          <m:t>𝑖</m:t>
                        </m:r>
                      </m:sub>
                    </m:sSub>
                  </m:oMath>
                </a14:m>
                <a:endParaRPr lang="de-DE" dirty="0">
                  <a:solidFill>
                    <a:schemeClr val="tx1"/>
                  </a:solidFill>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𝜇</m:t>
                        </m:r>
                      </m:e>
                      <m:sup>
                        <m:r>
                          <a:rPr lang="de-DE" i="1" dirty="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GB" dirty="0">
                  <a:solidFill>
                    <a:schemeClr val="tx1"/>
                  </a:solidFill>
                </a:endParaRPr>
              </a:p>
              <a:p>
                <a:pPr lvl="2"/>
                <a:r>
                  <a:rPr lang="en-GB" dirty="0"/>
                  <a:t>Expected loss of choosing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GB" dirty="0"/>
                  <a:t> once</a:t>
                </a:r>
              </a:p>
              <a:p>
                <a:pPr lvl="1"/>
                <a:r>
                  <a:rPr lang="en-GB" dirty="0"/>
                  <a:t>[without proof]</a:t>
                </a:r>
              </a:p>
              <a:p>
                <a:pPr lvl="1"/>
                <a:endParaRPr lang="en-GB" dirty="0"/>
              </a:p>
              <a:p>
                <a:r>
                  <a:rPr lang="en-GB" dirty="0">
                    <a:solidFill>
                      <a:schemeClr val="tx1"/>
                    </a:solidFill>
                  </a:rPr>
                  <a:t>Loss grows very slowly with </a:t>
                </a:r>
                <a14:m>
                  <m:oMath xmlns:m="http://schemas.openxmlformats.org/officeDocument/2006/math">
                    <m:r>
                      <a:rPr lang="en-GB" i="1" dirty="0" smtClean="0">
                        <a:solidFill>
                          <a:srgbClr val="FFC000"/>
                        </a:solidFill>
                        <a:latin typeface="Cambria Math" panose="02040503050406030204" pitchFamily="18" charset="0"/>
                      </a:rPr>
                      <m:t>𝑇</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955" t="-9392" r="-2105"/>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0DCCEA9-97D5-E741-B292-F152BCC1BC3E}"/>
              </a:ext>
            </a:extLst>
          </p:cNvPr>
          <p:cNvSpPr>
            <a:spLocks noGrp="1"/>
          </p:cNvSpPr>
          <p:nvPr>
            <p:ph type="dt" sz="half" idx="2"/>
          </p:nvPr>
        </p:nvSpPr>
        <p:spPr/>
        <p:txBody>
          <a:bodyPr/>
          <a:lstStyle/>
          <a:p>
            <a:r>
              <a:rPr lang="de-DE"/>
              <a:t>Decision Foundations</a:t>
            </a:r>
            <a:endParaRPr lang="de-DE" dirty="0"/>
          </a:p>
        </p:txBody>
      </p:sp>
      <p:sp>
        <p:nvSpPr>
          <p:cNvPr id="7" name="Footer Placeholder 6">
            <a:extLst>
              <a:ext uri="{FF2B5EF4-FFF2-40B4-BE49-F238E27FC236}">
                <a16:creationId xmlns:a16="http://schemas.microsoft.com/office/drawing/2014/main" id="{1112CC71-8BBB-3972-2D16-D8A84C221DF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4"/>
          </p:nvPr>
        </p:nvSpPr>
        <p:spPr/>
        <p:txBody>
          <a:bodyPr/>
          <a:lstStyle/>
          <a:p>
            <a:fld id="{67C9959E-8E6B-B04C-9955-EA096F41CA7A}" type="slidenum">
              <a:rPr lang="en-GB" smtClean="0"/>
              <a:pPr/>
              <a:t>92</a:t>
            </a:fld>
            <a:endParaRPr lang="en-GB"/>
          </a:p>
        </p:txBody>
      </p:sp>
      <p:pic>
        <p:nvPicPr>
          <p:cNvPr id="6" name="Picture 5">
            <a:extLst>
              <a:ext uri="{FF2B5EF4-FFF2-40B4-BE49-F238E27FC236}">
                <a16:creationId xmlns:a16="http://schemas.microsoft.com/office/drawing/2014/main" id="{3D8546B4-A9A1-0B44-AE34-F81CE3AA0C0A}"/>
              </a:ext>
            </a:extLst>
          </p:cNvPr>
          <p:cNvPicPr>
            <a:picLocks noChangeAspect="1"/>
          </p:cNvPicPr>
          <p:nvPr/>
        </p:nvPicPr>
        <p:blipFill>
          <a:blip r:embed="rId5"/>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765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UCT Algorithm for Cost-based Planning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6786893" cy="4240848"/>
              </a:xfrm>
            </p:spPr>
            <p:txBody>
              <a:bodyPr>
                <a:noAutofit/>
              </a:bodyPr>
              <a:lstStyle/>
              <a:p>
                <a:r>
                  <a:rPr lang="en-US" dirty="0"/>
                  <a:t>Recursive UCB computation to compute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𝑠</m:t>
                        </m:r>
                        <m:r>
                          <a:rPr lang="en-US" i="1" dirty="0" err="1" smtClean="0">
                            <a:latin typeface="Cambria Math" panose="02040503050406030204" pitchFamily="18" charset="0"/>
                          </a:rPr>
                          <m:t>,</m:t>
                        </m:r>
                        <m:r>
                          <a:rPr lang="en-US" i="1" dirty="0" err="1" smtClean="0">
                            <a:latin typeface="Cambria Math" panose="02040503050406030204" pitchFamily="18" charset="0"/>
                          </a:rPr>
                          <m:t>𝑎</m:t>
                        </m:r>
                      </m:e>
                    </m:d>
                  </m:oMath>
                </a14:m>
                <a:r>
                  <a:rPr lang="en-US" dirty="0"/>
                  <a:t> for </a:t>
                </a:r>
                <a:r>
                  <a:rPr lang="en-US" i="1" dirty="0"/>
                  <a:t>cost</a:t>
                </a:r>
              </a:p>
              <a:p>
                <a:pPr lvl="1"/>
                <a:r>
                  <a:rPr lang="en-US" dirty="0"/>
                  <a:t>Min ops instead of max</a:t>
                </a:r>
              </a:p>
              <a:p>
                <a:pPr lvl="1"/>
                <a:r>
                  <a:rPr lang="en-US" dirty="0"/>
                  <a:t>Planning domain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US" dirty="0"/>
                  <a:t>, state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Horizon </a:t>
                </a:r>
                <a14:m>
                  <m:oMath xmlns:m="http://schemas.openxmlformats.org/officeDocument/2006/math">
                    <m:r>
                      <a:rPr lang="en-US" i="1" dirty="0">
                        <a:latin typeface="Cambria Math" panose="02040503050406030204" pitchFamily="18" charset="0"/>
                      </a:rPr>
                      <m:t>h</m:t>
                    </m:r>
                  </m:oMath>
                </a14:m>
                <a:r>
                  <a:rPr lang="en-US" dirty="0"/>
                  <a:t> (steps into the future)</a:t>
                </a:r>
              </a:p>
              <a:p>
                <a:pPr lvl="1"/>
                <a:r>
                  <a:rPr lang="en-US" dirty="0"/>
                  <a:t>Constant </a:t>
                </a:r>
                <a14:m>
                  <m:oMath xmlns:m="http://schemas.openxmlformats.org/officeDocument/2006/math">
                    <m:r>
                      <a:rPr lang="en-US" i="1" dirty="0" smtClean="0">
                        <a:latin typeface="Cambria Math" panose="02040503050406030204" pitchFamily="18" charset="0"/>
                      </a:rPr>
                      <m:t>𝐶</m:t>
                    </m:r>
                  </m:oMath>
                </a14:m>
                <a:r>
                  <a:rPr lang="en-US" dirty="0"/>
                  <a:t>: </a:t>
                </a:r>
              </a:p>
              <a:p>
                <a:pPr lvl="2"/>
                <a:r>
                  <a:rPr lang="en-US" dirty="0"/>
                  <a:t>Relative weight of exploration of less sampled actions (</a:t>
                </a:r>
                <a14:m>
                  <m:oMath xmlns:m="http://schemas.openxmlformats.org/officeDocument/2006/math">
                    <m:r>
                      <a:rPr lang="en-US" i="1" dirty="0" smtClean="0">
                        <a:latin typeface="Cambria Math" panose="02040503050406030204" pitchFamily="18" charset="0"/>
                      </a:rPr>
                      <m:t>𝐶</m:t>
                    </m:r>
                  </m:oMath>
                </a14:m>
                <a:r>
                  <a:rPr lang="en-US" dirty="0"/>
                  <a:t> high) to exploitation of promising actions (</a:t>
                </a:r>
                <a14:m>
                  <m:oMath xmlns:m="http://schemas.openxmlformats.org/officeDocument/2006/math">
                    <m:r>
                      <a:rPr lang="en-US" i="1" dirty="0" smtClean="0">
                        <a:latin typeface="Cambria Math" panose="02040503050406030204" pitchFamily="18" charset="0"/>
                      </a:rPr>
                      <m:t>𝐶</m:t>
                    </m:r>
                  </m:oMath>
                </a14:m>
                <a:r>
                  <a:rPr lang="en-US" dirty="0"/>
                  <a:t> low)</a:t>
                </a:r>
              </a:p>
              <a:p>
                <a:pPr lvl="2"/>
                <a:r>
                  <a:rPr lang="en-US" dirty="0"/>
                  <a:t>Empirical tuning significantly affects performance of UCT</a:t>
                </a:r>
              </a:p>
              <a:p>
                <a:r>
                  <a:rPr lang="en-US" dirty="0"/>
                  <a:t>Anytime algorithm:</a:t>
                </a:r>
              </a:p>
              <a:p>
                <a:pPr lvl="1"/>
                <a:r>
                  <a:rPr lang="en-US" dirty="0"/>
                  <a:t>Call repeatedly until time runs out</a:t>
                </a:r>
              </a:p>
              <a:p>
                <a:pPr lvl="1"/>
                <a:r>
                  <a:rPr lang="en-US" dirty="0"/>
                  <a:t>Then choose action </a:t>
                </a:r>
                <a14:m>
                  <m:oMath xmlns:m="http://schemas.openxmlformats.org/officeDocument/2006/math">
                    <m:func>
                      <m:funcPr>
                        <m:ctrlPr>
                          <a:rPr lang="de-DE" i="1" dirty="0" smtClean="0">
                            <a:latin typeface="Cambria Math" panose="02040503050406030204" pitchFamily="18" charset="0"/>
                          </a:rPr>
                        </m:ctrlPr>
                      </m:funcPr>
                      <m:fName>
                        <m:limLow>
                          <m:limLowPr>
                            <m:ctrlPr>
                              <a:rPr lang="de-DE" i="1" dirty="0" smtClean="0">
                                <a:latin typeface="Cambria Math" panose="02040503050406030204" pitchFamily="18" charset="0"/>
                              </a:rPr>
                            </m:ctrlPr>
                          </m:limLowPr>
                          <m:e>
                            <m:r>
                              <m:rPr>
                                <m:sty m:val="p"/>
                              </m:rPr>
                              <a:rPr lang="de-DE" b="0" i="0" dirty="0" smtClean="0">
                                <a:latin typeface="Cambria Math" panose="02040503050406030204" pitchFamily="18" charset="0"/>
                              </a:rPr>
                              <m:t>arg</m:t>
                            </m:r>
                            <m:r>
                              <m:rPr>
                                <m:sty m:val="p"/>
                              </m:rPr>
                              <a:rPr lang="de-DE" i="0" dirty="0" smtClean="0">
                                <a:latin typeface="Cambria Math" panose="02040503050406030204" pitchFamily="18" charset="0"/>
                              </a:rPr>
                              <m:t>min</m:t>
                            </m:r>
                          </m:e>
                          <m:lim>
                            <m:r>
                              <a:rPr lang="de-DE" b="0" i="1" dirty="0" smtClean="0">
                                <a:latin typeface="Cambria Math" panose="02040503050406030204" pitchFamily="18" charset="0"/>
                              </a:rPr>
                              <m:t>𝑎</m:t>
                            </m:r>
                          </m:lim>
                        </m:limLow>
                      </m:fName>
                      <m:e>
                        <m:r>
                          <a:rPr lang="de-DE" b="0"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e>
                    </m:func>
                  </m:oMath>
                </a14:m>
                <a:r>
                  <a:rPr lang="en-GB" dirty="0"/>
                  <a:t>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6786893" cy="4240848"/>
              </a:xfrm>
              <a:blipFill>
                <a:blip r:embed="rId3"/>
                <a:stretch>
                  <a:fillRect l="-2617" t="-2985" r="-748" b="-35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90E7D939-EB4E-404A-AE6C-20491FC66D2C}"/>
              </a:ext>
            </a:extLst>
          </p:cNvPr>
          <p:cNvSpPr>
            <a:spLocks noGrp="1"/>
          </p:cNvSpPr>
          <p:nvPr>
            <p:ph type="dt" sz="half" idx="2"/>
          </p:nvPr>
        </p:nvSpPr>
        <p:spPr/>
        <p:txBody>
          <a:bodyPr/>
          <a:lstStyle/>
          <a:p>
            <a:r>
              <a:rPr lang="de-DE"/>
              <a:t>Decision Foundations</a:t>
            </a:r>
            <a:endParaRPr lang="de-DE" dirty="0"/>
          </a:p>
        </p:txBody>
      </p:sp>
      <p:sp>
        <p:nvSpPr>
          <p:cNvPr id="13" name="Footer Placeholder 12">
            <a:extLst>
              <a:ext uri="{FF2B5EF4-FFF2-40B4-BE49-F238E27FC236}">
                <a16:creationId xmlns:a16="http://schemas.microsoft.com/office/drawing/2014/main" id="{D5097A04-BEA8-8D9A-CE70-0B5FE1FBF581}"/>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93</a:t>
            </a:fld>
            <a:endParaRPr lang="en-GB"/>
          </a:p>
        </p:txBody>
      </p:sp>
      <p:sp>
        <p:nvSpPr>
          <p:cNvPr id="44" name="Content Placeholder 2">
            <a:extLst>
              <a:ext uri="{FF2B5EF4-FFF2-40B4-BE49-F238E27FC236}">
                <a16:creationId xmlns:a16="http://schemas.microsoft.com/office/drawing/2014/main" id="{FD80FC0A-D665-4744-9062-021E1F4D3560}"/>
              </a:ext>
            </a:extLst>
          </p:cNvPr>
          <p:cNvSpPr txBox="1">
            <a:spLocks/>
          </p:cNvSpPr>
          <p:nvPr/>
        </p:nvSpPr>
        <p:spPr>
          <a:xfrm>
            <a:off x="7146518"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p:spTree>
    <p:extLst>
      <p:ext uri="{BB962C8B-B14F-4D97-AF65-F5344CB8AC3E}">
        <p14:creationId xmlns:p14="http://schemas.microsoft.com/office/powerpoint/2010/main" val="2717920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an Acting Procedure</a:t>
            </a:r>
          </a:p>
        </p:txBody>
      </p:sp>
      <p:sp>
        <p:nvSpPr>
          <p:cNvPr id="3" name="Content Placeholder 2"/>
          <p:cNvSpPr>
            <a:spLocks noGrp="1"/>
          </p:cNvSpPr>
          <p:nvPr>
            <p:ph idx="1"/>
          </p:nvPr>
        </p:nvSpPr>
        <p:spPr>
          <a:xfrm>
            <a:off x="359625" y="1665066"/>
            <a:ext cx="5638839" cy="4240848"/>
          </a:xfrm>
        </p:spPr>
        <p:txBody>
          <a:bodyPr>
            <a:normAutofit/>
          </a:bodyPr>
          <a:lstStyle/>
          <a:p>
            <a:r>
              <a:rPr lang="en-US" dirty="0"/>
              <a:t>Suppose probabilities and costs unknown</a:t>
            </a:r>
          </a:p>
          <a:p>
            <a:r>
              <a:rPr lang="en-US" dirty="0"/>
              <a:t>Suppose you can restart your actor as many times as you want</a:t>
            </a:r>
          </a:p>
          <a:p>
            <a:r>
              <a:rPr lang="en-US" dirty="0"/>
              <a:t>Can modify UCT to be an acting procedure</a:t>
            </a:r>
          </a:p>
          <a:p>
            <a:pPr lvl="1"/>
            <a:r>
              <a:rPr lang="en-US" dirty="0"/>
              <a:t>Use it to explore the environment</a:t>
            </a:r>
          </a:p>
          <a:p>
            <a:endParaRPr lang="en-US" dirty="0"/>
          </a:p>
          <a:p>
            <a:endParaRPr lang="en-US" dirty="0"/>
          </a:p>
        </p:txBody>
      </p:sp>
      <p:sp>
        <p:nvSpPr>
          <p:cNvPr id="4" name="Date Placeholder 3">
            <a:extLst>
              <a:ext uri="{FF2B5EF4-FFF2-40B4-BE49-F238E27FC236}">
                <a16:creationId xmlns:a16="http://schemas.microsoft.com/office/drawing/2014/main" id="{93B428DD-19E1-AA4F-A613-6578D972CE59}"/>
              </a:ext>
            </a:extLst>
          </p:cNvPr>
          <p:cNvSpPr>
            <a:spLocks noGrp="1"/>
          </p:cNvSpPr>
          <p:nvPr>
            <p:ph type="dt" sz="half" idx="2"/>
          </p:nvPr>
        </p:nvSpPr>
        <p:spPr/>
        <p:txBody>
          <a:bodyPr/>
          <a:lstStyle/>
          <a:p>
            <a:r>
              <a:rPr lang="de-DE"/>
              <a:t>Decision Foundations</a:t>
            </a:r>
            <a:endParaRPr lang="de-DE" dirty="0"/>
          </a:p>
        </p:txBody>
      </p:sp>
      <p:sp>
        <p:nvSpPr>
          <p:cNvPr id="5" name="Footer Placeholder 4">
            <a:extLst>
              <a:ext uri="{FF2B5EF4-FFF2-40B4-BE49-F238E27FC236}">
                <a16:creationId xmlns:a16="http://schemas.microsoft.com/office/drawing/2014/main" id="{613C017E-5EDD-3757-9FFA-C2711FB26DEA}"/>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94</a:t>
            </a:fld>
            <a:endParaRPr lang="en-GB"/>
          </a:p>
        </p:txBody>
      </p:sp>
      <p:sp>
        <p:nvSpPr>
          <p:cNvPr id="46" name="Content Placeholder 2">
            <a:extLst>
              <a:ext uri="{FF2B5EF4-FFF2-40B4-BE49-F238E27FC236}">
                <a16:creationId xmlns:a16="http://schemas.microsoft.com/office/drawing/2014/main" id="{BA0F8958-E98C-FC40-B4F5-DBE6BF434C6E}"/>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D85DC6A-5B01-2642-A46A-00413D1A4A17}"/>
                  </a:ext>
                </a:extLst>
              </p:cNvPr>
              <p:cNvSpPr/>
              <p:nvPr/>
            </p:nvSpPr>
            <p:spPr>
              <a:xfrm>
                <a:off x="4426432" y="5281861"/>
                <a:ext cx="2243435"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perform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4" name="Rectangle 33">
                <a:extLst>
                  <a:ext uri="{FF2B5EF4-FFF2-40B4-BE49-F238E27FC236}">
                    <a16:creationId xmlns:a16="http://schemas.microsoft.com/office/drawing/2014/main" id="{9D85DC6A-5B01-2642-A46A-00413D1A4A17}"/>
                  </a:ext>
                </a:extLst>
              </p:cNvPr>
              <p:cNvSpPr>
                <a:spLocks noRot="1" noChangeAspect="1" noMove="1" noResize="1" noEditPoints="1" noAdjustHandles="1" noChangeArrowheads="1" noChangeShapeType="1" noTextEdit="1"/>
              </p:cNvSpPr>
              <p:nvPr/>
            </p:nvSpPr>
            <p:spPr>
              <a:xfrm>
                <a:off x="4426432" y="5281861"/>
                <a:ext cx="2243435"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7798ACC5-F95C-BE41-910F-0D55456C0535}"/>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chemeClr val="accent3">
                  <a:lumMod val="40000"/>
                  <a:lumOff val="60000"/>
                </a:schemeClr>
              </a:solidFill>
            </a:endParaRPr>
          </a:p>
        </p:txBody>
      </p:sp>
      <p:cxnSp>
        <p:nvCxnSpPr>
          <p:cNvPr id="13" name="Straight Arrow Connector 12">
            <a:extLst>
              <a:ext uri="{FF2B5EF4-FFF2-40B4-BE49-F238E27FC236}">
                <a16:creationId xmlns:a16="http://schemas.microsoft.com/office/drawing/2014/main" id="{7245634B-53B8-FE4D-817D-EB94B85CC076}"/>
              </a:ext>
            </a:extLst>
          </p:cNvPr>
          <p:cNvCxnSpPr>
            <a:cxnSpLocks/>
            <a:stCxn id="34" idx="3"/>
            <a:endCxn id="45" idx="1"/>
          </p:cNvCxnSpPr>
          <p:nvPr/>
        </p:nvCxnSpPr>
        <p:spPr>
          <a:xfrm flipV="1">
            <a:off x="6669867" y="4415649"/>
            <a:ext cx="13874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06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 Learning Procedure</a:t>
            </a:r>
          </a:p>
        </p:txBody>
      </p:sp>
      <p:sp>
        <p:nvSpPr>
          <p:cNvPr id="3" name="Content Placeholder 2"/>
          <p:cNvSpPr>
            <a:spLocks noGrp="1"/>
          </p:cNvSpPr>
          <p:nvPr>
            <p:ph idx="1"/>
          </p:nvPr>
        </p:nvSpPr>
        <p:spPr>
          <a:xfrm>
            <a:off x="359625" y="1665066"/>
            <a:ext cx="6528855" cy="4240848"/>
          </a:xfrm>
        </p:spPr>
        <p:txBody>
          <a:bodyPr>
            <a:normAutofit/>
          </a:bodyPr>
          <a:lstStyle/>
          <a:p>
            <a:r>
              <a:rPr lang="en-US" dirty="0"/>
              <a:t>Suppose probabilities and costs unknown</a:t>
            </a:r>
          </a:p>
          <a:p>
            <a:pPr lvl="1"/>
            <a:r>
              <a:rPr lang="en-US" dirty="0"/>
              <a:t>But you have an accurate simulator for the environment</a:t>
            </a:r>
          </a:p>
          <a:p>
            <a:r>
              <a:rPr lang="en-US" dirty="0"/>
              <a:t>Run UCT multiple times in the simulated environment</a:t>
            </a:r>
          </a:p>
          <a:p>
            <a:pPr lvl="1"/>
            <a:r>
              <a:rPr lang="en-US" dirty="0"/>
              <a:t>Learn what actions work best</a:t>
            </a:r>
          </a:p>
        </p:txBody>
      </p:sp>
      <p:sp>
        <p:nvSpPr>
          <p:cNvPr id="4" name="Date Placeholder 3">
            <a:extLst>
              <a:ext uri="{FF2B5EF4-FFF2-40B4-BE49-F238E27FC236}">
                <a16:creationId xmlns:a16="http://schemas.microsoft.com/office/drawing/2014/main" id="{23398F0C-5874-0540-93CB-05D727516F83}"/>
              </a:ext>
            </a:extLst>
          </p:cNvPr>
          <p:cNvSpPr>
            <a:spLocks noGrp="1"/>
          </p:cNvSpPr>
          <p:nvPr>
            <p:ph type="dt" sz="half" idx="2"/>
          </p:nvPr>
        </p:nvSpPr>
        <p:spPr/>
        <p:txBody>
          <a:bodyPr/>
          <a:lstStyle/>
          <a:p>
            <a:r>
              <a:rPr lang="de-DE"/>
              <a:t>Decision Foundations</a:t>
            </a:r>
            <a:endParaRPr lang="de-DE" dirty="0"/>
          </a:p>
        </p:txBody>
      </p:sp>
      <p:sp>
        <p:nvSpPr>
          <p:cNvPr id="5" name="Footer Placeholder 4">
            <a:extLst>
              <a:ext uri="{FF2B5EF4-FFF2-40B4-BE49-F238E27FC236}">
                <a16:creationId xmlns:a16="http://schemas.microsoft.com/office/drawing/2014/main" id="{7C4896DA-08A1-EE95-C9CA-6ECB43F4BE64}"/>
              </a:ext>
            </a:extLst>
          </p:cNvPr>
          <p:cNvSpPr>
            <a:spLocks noGrp="1"/>
          </p:cNvSpPr>
          <p:nvPr>
            <p:ph type="ftr" sz="quarter" idx="3"/>
          </p:nvPr>
        </p:nvSpPr>
        <p:spPr/>
        <p:txBody>
          <a:bodyPr/>
          <a:lstStyle/>
          <a:p>
            <a:r>
              <a:rPr lang="en-GB"/>
              <a:t>T. Braun - APA</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4"/>
          </p:nvPr>
        </p:nvSpPr>
        <p:spPr/>
        <p:txBody>
          <a:bodyPr/>
          <a:lstStyle/>
          <a:p>
            <a:fld id="{67C9959E-8E6B-B04C-9955-EA096F41CA7A}" type="slidenum">
              <a:rPr lang="en-GB" smtClean="0"/>
              <a:pPr/>
              <a:t>95</a:t>
            </a:fld>
            <a:endParaRPr lang="en-GB"/>
          </a:p>
        </p:txBody>
      </p:sp>
      <p:sp>
        <p:nvSpPr>
          <p:cNvPr id="46" name="Content Placeholder 2">
            <a:extLst>
              <a:ext uri="{FF2B5EF4-FFF2-40B4-BE49-F238E27FC236}">
                <a16:creationId xmlns:a16="http://schemas.microsoft.com/office/drawing/2014/main" id="{5D813381-960A-984C-840A-C54C9A587600}"/>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B8A6433-7662-EB42-826E-8B00B90A2CA4}"/>
                  </a:ext>
                </a:extLst>
              </p:cNvPr>
              <p:cNvSpPr/>
              <p:nvPr/>
            </p:nvSpPr>
            <p:spPr>
              <a:xfrm>
                <a:off x="4392564" y="5281861"/>
                <a:ext cx="2272802"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cs typeface="Times New Roman"/>
                  </a:rPr>
                  <a:t>simulate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cs typeface="Times New Roman"/>
                </a:endParaRPr>
              </a:p>
            </p:txBody>
          </p:sp>
        </mc:Choice>
        <mc:Fallback xmlns="">
          <p:sp>
            <p:nvSpPr>
              <p:cNvPr id="35" name="Rectangle 34">
                <a:extLst>
                  <a:ext uri="{FF2B5EF4-FFF2-40B4-BE49-F238E27FC236}">
                    <a16:creationId xmlns:a16="http://schemas.microsoft.com/office/drawing/2014/main" id="{9B8A6433-7662-EB42-826E-8B00B90A2CA4}"/>
                  </a:ext>
                </a:extLst>
              </p:cNvPr>
              <p:cNvSpPr>
                <a:spLocks noRot="1" noChangeAspect="1" noMove="1" noResize="1" noEditPoints="1" noAdjustHandles="1" noChangeArrowheads="1" noChangeShapeType="1" noTextEdit="1"/>
              </p:cNvSpPr>
              <p:nvPr/>
            </p:nvSpPr>
            <p:spPr>
              <a:xfrm>
                <a:off x="4392564" y="5281861"/>
                <a:ext cx="2272802"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CAE0F773-57B9-C746-81C2-8F7CB7DA77F2}"/>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chemeClr val="accent3">
                  <a:lumMod val="40000"/>
                  <a:lumOff val="60000"/>
                </a:schemeClr>
              </a:solidFill>
            </a:endParaRPr>
          </a:p>
        </p:txBody>
      </p:sp>
      <p:cxnSp>
        <p:nvCxnSpPr>
          <p:cNvPr id="49" name="Straight Arrow Connector 12">
            <a:extLst>
              <a:ext uri="{FF2B5EF4-FFF2-40B4-BE49-F238E27FC236}">
                <a16:creationId xmlns:a16="http://schemas.microsoft.com/office/drawing/2014/main" id="{37CA0CC2-BB83-4348-850A-88685D5DA95D}"/>
              </a:ext>
            </a:extLst>
          </p:cNvPr>
          <p:cNvCxnSpPr>
            <a:cxnSpLocks/>
            <a:stCxn id="35" idx="3"/>
            <a:endCxn id="45" idx="1"/>
          </p:cNvCxnSpPr>
          <p:nvPr/>
        </p:nvCxnSpPr>
        <p:spPr>
          <a:xfrm flipV="1">
            <a:off x="6665367" y="4415649"/>
            <a:ext cx="1391917" cy="1050879"/>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47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A0A-D301-844D-B39C-495DFDF596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BEA3C589-99CA-3A44-B790-03628ED610AE}"/>
              </a:ext>
            </a:extLst>
          </p:cNvPr>
          <p:cNvSpPr>
            <a:spLocks noGrp="1"/>
          </p:cNvSpPr>
          <p:nvPr>
            <p:ph idx="1"/>
          </p:nvPr>
        </p:nvSpPr>
        <p:spPr/>
        <p:txBody>
          <a:bodyPr>
            <a:normAutofit/>
          </a:bodyPr>
          <a:lstStyle/>
          <a:p>
            <a:r>
              <a:rPr lang="en-GB" dirty="0"/>
              <a:t>Passive learning</a:t>
            </a:r>
          </a:p>
          <a:p>
            <a:pPr lvl="1"/>
            <a:r>
              <a:rPr lang="en-GB" dirty="0"/>
              <a:t>DUE</a:t>
            </a:r>
          </a:p>
          <a:p>
            <a:pPr lvl="1"/>
            <a:r>
              <a:rPr lang="en-GB" dirty="0"/>
              <a:t>ADP</a:t>
            </a:r>
          </a:p>
          <a:p>
            <a:pPr lvl="1"/>
            <a:r>
              <a:rPr lang="en-GB" dirty="0"/>
              <a:t>TD</a:t>
            </a:r>
          </a:p>
          <a:p>
            <a:r>
              <a:rPr lang="en-GB" dirty="0"/>
              <a:t>Active learning</a:t>
            </a:r>
          </a:p>
          <a:p>
            <a:pPr lvl="1"/>
            <a:r>
              <a:rPr lang="en-GB" dirty="0"/>
              <a:t>Active ADP</a:t>
            </a:r>
          </a:p>
          <a:p>
            <a:pPr lvl="1"/>
            <a:r>
              <a:rPr lang="en-GB" dirty="0"/>
              <a:t>Q-learning</a:t>
            </a:r>
          </a:p>
          <a:p>
            <a:r>
              <a:rPr lang="en-US" dirty="0"/>
              <a:t>Multi-armed bandit problem</a:t>
            </a:r>
          </a:p>
          <a:p>
            <a:pPr lvl="1"/>
            <a:r>
              <a:rPr lang="en-US" dirty="0"/>
              <a:t>UCB, UCT</a:t>
            </a:r>
          </a:p>
          <a:p>
            <a:pPr lvl="1"/>
            <a:endParaRPr lang="en-GB" dirty="0"/>
          </a:p>
        </p:txBody>
      </p:sp>
      <p:sp>
        <p:nvSpPr>
          <p:cNvPr id="5" name="Date Placeholder 4">
            <a:extLst>
              <a:ext uri="{FF2B5EF4-FFF2-40B4-BE49-F238E27FC236}">
                <a16:creationId xmlns:a16="http://schemas.microsoft.com/office/drawing/2014/main" id="{4B6758CB-0610-714E-8CCE-3D2619757AE3}"/>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38327F45-8174-100E-D658-18BA630C304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AC8505A-3832-FA47-B49D-1C25D70EE6AD}"/>
              </a:ext>
            </a:extLst>
          </p:cNvPr>
          <p:cNvSpPr>
            <a:spLocks noGrp="1"/>
          </p:cNvSpPr>
          <p:nvPr>
            <p:ph type="sldNum" sz="quarter" idx="4"/>
          </p:nvPr>
        </p:nvSpPr>
        <p:spPr/>
        <p:txBody>
          <a:bodyPr/>
          <a:lstStyle/>
          <a:p>
            <a:fld id="{67C9959E-8E6B-B04C-9955-EA096F41CA7A}" type="slidenum">
              <a:rPr lang="en-GB" smtClean="0"/>
              <a:t>96</a:t>
            </a:fld>
            <a:endParaRPr lang="en-GB"/>
          </a:p>
        </p:txBody>
      </p:sp>
    </p:spTree>
    <p:extLst>
      <p:ext uri="{BB962C8B-B14F-4D97-AF65-F5344CB8AC3E}">
        <p14:creationId xmlns:p14="http://schemas.microsoft.com/office/powerpoint/2010/main" val="3933956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marL="0" indent="0" algn="ctr">
              <a:buNone/>
            </a:pPr>
            <a:r>
              <a:rPr lang="en-GB" dirty="0">
                <a:solidFill>
                  <a:schemeClr val="accent1"/>
                </a:solidFill>
              </a:rPr>
              <a:t>⟹ Next: Decision Making – Extensions</a:t>
            </a:r>
          </a:p>
          <a:p>
            <a:pPr marL="0" indent="0">
              <a:buNone/>
            </a:pPr>
            <a:endParaRPr lang="en-GB" dirty="0"/>
          </a:p>
          <a:p>
            <a:pPr lvl="1"/>
            <a:endParaRPr lang="en-GB" dirty="0"/>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2"/>
          </p:nvPr>
        </p:nvSpPr>
        <p:spPr/>
        <p:txBody>
          <a:bodyPr/>
          <a:lstStyle/>
          <a:p>
            <a:r>
              <a:rPr lang="de-DE"/>
              <a:t>Decision Foundations</a:t>
            </a:r>
            <a:endParaRPr lang="de-DE" dirty="0"/>
          </a:p>
        </p:txBody>
      </p:sp>
      <p:sp>
        <p:nvSpPr>
          <p:cNvPr id="6" name="Footer Placeholder 5">
            <a:extLst>
              <a:ext uri="{FF2B5EF4-FFF2-40B4-BE49-F238E27FC236}">
                <a16:creationId xmlns:a16="http://schemas.microsoft.com/office/drawing/2014/main" id="{05621885-3507-4117-78B3-7B3E55699D4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4"/>
          </p:nvPr>
        </p:nvSpPr>
        <p:spPr/>
        <p:txBody>
          <a:bodyPr/>
          <a:lstStyle/>
          <a:p>
            <a:fld id="{67C9959E-8E6B-B04C-9955-EA096F41CA7A}" type="slidenum">
              <a:rPr lang="en-GB" smtClean="0"/>
              <a:t>97</a:t>
            </a:fld>
            <a:endParaRPr lang="en-GB"/>
          </a:p>
        </p:txBody>
      </p:sp>
    </p:spTree>
    <p:extLst>
      <p:ext uri="{BB962C8B-B14F-4D97-AF65-F5344CB8AC3E}">
        <p14:creationId xmlns:p14="http://schemas.microsoft.com/office/powerpoint/2010/main" val="2393381249"/>
      </p:ext>
    </p:extLst>
  </p:cSld>
  <p:clrMapOvr>
    <a:masterClrMapping/>
  </p:clrMapOvr>
</p:sld>
</file>

<file path=ppt/theme/theme1.xml><?xml version="1.0" encoding="utf-8"?>
<a:theme xmlns:a="http://schemas.openxmlformats.org/drawingml/2006/main" name="UM-en-new">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M-en-new" id="{59C7D432-8138-4548-A7D7-91E264AD21C6}" vid="{0F7B2386-8E31-8B49-8677-D7DCA01AD3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9873</TotalTime>
  <Words>10493</Words>
  <Application>Microsoft Macintosh PowerPoint</Application>
  <PresentationFormat>Widescreen</PresentationFormat>
  <Paragraphs>1898</Paragraphs>
  <Slides>97</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ＭＳ Ｐゴシック</vt:lpstr>
      <vt:lpstr>Arial</vt:lpstr>
      <vt:lpstr>Calibri</vt:lpstr>
      <vt:lpstr>Cambria Math</vt:lpstr>
      <vt:lpstr>Courier New</vt:lpstr>
      <vt:lpstr>Meta Offc Pro</vt:lpstr>
      <vt:lpstr>Symbol</vt:lpstr>
      <vt:lpstr>Tahoma</vt:lpstr>
      <vt:lpstr>Times New Roman</vt:lpstr>
      <vt:lpstr>UM-en-new</vt:lpstr>
      <vt:lpstr>Automated Planning and Acting</vt:lpstr>
      <vt:lpstr>Content: Planning and Acting </vt:lpstr>
      <vt:lpstr>Literature</vt:lpstr>
      <vt:lpstr>Acknowledgements</vt:lpstr>
      <vt:lpstr>Decision Making under Uncertainty</vt:lpstr>
      <vt:lpstr>Setting</vt:lpstr>
      <vt:lpstr>Outline: Decision Making – Foundations </vt:lpstr>
      <vt:lpstr>Preferences</vt:lpstr>
      <vt:lpstr>Rational Preferences</vt:lpstr>
      <vt:lpstr>Axioms of Utility Theory</vt:lpstr>
      <vt:lpstr>And Then There Was Utility</vt:lpstr>
      <vt:lpstr>Utilities</vt:lpstr>
      <vt:lpstr>Utility Scales</vt:lpstr>
      <vt:lpstr>Money</vt:lpstr>
      <vt:lpstr>Money Versus Utility</vt:lpstr>
      <vt:lpstr>Utility Scales</vt:lpstr>
      <vt:lpstr>Multi-attribute Utility Theory</vt:lpstr>
      <vt:lpstr>Preference Structure</vt:lpstr>
      <vt:lpstr>Preference Independence</vt:lpstr>
      <vt:lpstr>Preference Independence</vt:lpstr>
      <vt:lpstr>Interim Summary</vt:lpstr>
      <vt:lpstr>Outline: Decision Making – Foundations </vt:lpstr>
      <vt:lpstr>Simple Robot Navigation Problem</vt:lpstr>
      <vt:lpstr>Markov Property</vt:lpstr>
      <vt:lpstr>Sequence of Actions</vt:lpstr>
      <vt:lpstr>Sequence of Actions</vt:lpstr>
      <vt:lpstr>Sequence of Actions</vt:lpstr>
      <vt:lpstr>Histories</vt:lpstr>
      <vt:lpstr>Probability of Reaching the Goal</vt:lpstr>
      <vt:lpstr>Utility Function</vt:lpstr>
      <vt:lpstr>Utility of an Action Sequence</vt:lpstr>
      <vt:lpstr>Reactive Agent Algorithm</vt:lpstr>
      <vt:lpstr>Policy (Reactive/Closed-loop Strategy)</vt:lpstr>
      <vt:lpstr>Markov Decision Process / Problem (MDP)</vt:lpstr>
      <vt:lpstr>Additive Utility</vt:lpstr>
      <vt:lpstr>Principle of MEU</vt:lpstr>
      <vt:lpstr>Value Iteration</vt:lpstr>
      <vt:lpstr>Value Iteration: Algorithm</vt:lpstr>
      <vt:lpstr>Evolution of Utilities</vt:lpstr>
      <vt:lpstr>Effect of Rewards</vt:lpstr>
      <vt:lpstr>Effect of Allowed Error &amp; Discount</vt:lpstr>
      <vt:lpstr>Policy Iteration</vt:lpstr>
      <vt:lpstr>Policy Iteration: Algorithm</vt:lpstr>
      <vt:lpstr>Policy Evaluation</vt:lpstr>
      <vt:lpstr>Asynchronous Policy Iteration</vt:lpstr>
      <vt:lpstr>Intermediate Summary</vt:lpstr>
      <vt:lpstr>Outline: Decision Making – Foundations </vt:lpstr>
      <vt:lpstr>Acting as Reinforcement Learning (RL)</vt:lpstr>
      <vt:lpstr>Factors That Make RL Hard</vt:lpstr>
      <vt:lpstr>Passive vs. Active Learning</vt:lpstr>
      <vt:lpstr>Model-based vs. Model-free RL</vt:lpstr>
      <vt:lpstr>Passive RL</vt:lpstr>
      <vt:lpstr>Passive RL</vt:lpstr>
      <vt:lpstr>Direct Utility Estimation (DUE)</vt:lpstr>
      <vt:lpstr>DUE: Example</vt:lpstr>
      <vt:lpstr>DUE: Convergence</vt:lpstr>
      <vt:lpstr>DUE: Problem</vt:lpstr>
      <vt:lpstr>DUE: Problem</vt:lpstr>
      <vt:lpstr>Adaptive Dynamic Programming (ADP)</vt:lpstr>
      <vt:lpstr>Recap: Policy Iteration</vt:lpstr>
      <vt:lpstr>ADP: Estimate the Utilities</vt:lpstr>
      <vt:lpstr>ADP: Learn the Model</vt:lpstr>
      <vt:lpstr>ADP: Algorithm</vt:lpstr>
      <vt:lpstr>ADP: Problem</vt:lpstr>
      <vt:lpstr>Temporal Difference Learning (TD)</vt:lpstr>
      <vt:lpstr>TD: Example</vt:lpstr>
      <vt:lpstr>Aside: Online Mean Estimation</vt:lpstr>
      <vt:lpstr>TD Update</vt:lpstr>
      <vt:lpstr>TD: Convergence</vt:lpstr>
      <vt:lpstr>Comparison between ADP and TD</vt:lpstr>
      <vt:lpstr>ADP and TD</vt:lpstr>
      <vt:lpstr>Overall comparisons</vt:lpstr>
      <vt:lpstr>Passive Learning: Disadvantage</vt:lpstr>
      <vt:lpstr>Goal of Active Learning</vt:lpstr>
      <vt:lpstr>Active ADP Agent</vt:lpstr>
      <vt:lpstr>Issues with ADP Approach</vt:lpstr>
      <vt:lpstr>Q-learning</vt:lpstr>
      <vt:lpstr>Q-learning can be model-free</vt:lpstr>
      <vt:lpstr>Q-learning</vt:lpstr>
      <vt:lpstr>Q-learning</vt:lpstr>
      <vt:lpstr>Q-learning without a Model</vt:lpstr>
      <vt:lpstr>Q-learning: Convergence</vt:lpstr>
      <vt:lpstr>Exploitation vs. Exploration</vt:lpstr>
      <vt:lpstr>Multi-Arm Bandit Problem</vt:lpstr>
      <vt:lpstr>Actions</vt:lpstr>
      <vt:lpstr>Formal Model</vt:lpstr>
      <vt:lpstr>Exploitation vs. Exploration Reprise</vt:lpstr>
      <vt:lpstr>Where Does the Loss Come from?</vt:lpstr>
      <vt:lpstr>Where Does the Loss Come from?</vt:lpstr>
      <vt:lpstr>UCB (Upper Confidence Bound) Algorithm</vt:lpstr>
      <vt:lpstr>UCB: Performance</vt:lpstr>
      <vt:lpstr>UCB: Performance</vt:lpstr>
      <vt:lpstr>UCT Algorithm for Cost-based Planning</vt:lpstr>
      <vt:lpstr>UCT as an Acting Procedure</vt:lpstr>
      <vt:lpstr>UCT as a Learning Procedure</vt:lpstr>
      <vt:lpstr>Intermediate Summary</vt:lpstr>
      <vt:lpstr>Outline: Decision Making – Foundations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 Braun</cp:lastModifiedBy>
  <cp:revision>188</cp:revision>
  <dcterms:created xsi:type="dcterms:W3CDTF">2020-02-28T12:43:09Z</dcterms:created>
  <dcterms:modified xsi:type="dcterms:W3CDTF">2026-04-07T14:21:34Z</dcterms:modified>
</cp:coreProperties>
</file>