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46"/>
  </p:notesMasterIdLst>
  <p:sldIdLst>
    <p:sldId id="256" r:id="rId2"/>
    <p:sldId id="263" r:id="rId3"/>
    <p:sldId id="264" r:id="rId4"/>
    <p:sldId id="684" r:id="rId5"/>
    <p:sldId id="776" r:id="rId6"/>
    <p:sldId id="760" r:id="rId7"/>
    <p:sldId id="685" r:id="rId8"/>
    <p:sldId id="777" r:id="rId9"/>
    <p:sldId id="592" r:id="rId10"/>
    <p:sldId id="921" r:id="rId11"/>
    <p:sldId id="596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749" r:id="rId21"/>
    <p:sldId id="750" r:id="rId22"/>
    <p:sldId id="889" r:id="rId23"/>
    <p:sldId id="689" r:id="rId24"/>
    <p:sldId id="891" r:id="rId25"/>
    <p:sldId id="892" r:id="rId26"/>
    <p:sldId id="761" r:id="rId27"/>
    <p:sldId id="896" r:id="rId28"/>
    <p:sldId id="897" r:id="rId29"/>
    <p:sldId id="898" r:id="rId30"/>
    <p:sldId id="615" r:id="rId31"/>
    <p:sldId id="903" r:id="rId32"/>
    <p:sldId id="894" r:id="rId33"/>
    <p:sldId id="713" r:id="rId34"/>
    <p:sldId id="900" r:id="rId35"/>
    <p:sldId id="774" r:id="rId36"/>
    <p:sldId id="922" r:id="rId37"/>
    <p:sldId id="924" r:id="rId38"/>
    <p:sldId id="872" r:id="rId39"/>
    <p:sldId id="899" r:id="rId40"/>
    <p:sldId id="904" r:id="rId41"/>
    <p:sldId id="895" r:id="rId42"/>
    <p:sldId id="875" r:id="rId43"/>
    <p:sldId id="901" r:id="rId44"/>
    <p:sldId id="9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26"/>
  </p:normalViewPr>
  <p:slideViewPr>
    <p:cSldViewPr snapToGrid="0" snapToObjects="1">
      <p:cViewPr varScale="1">
        <p:scale>
          <a:sx n="116" d="100"/>
          <a:sy n="116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6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d4 mapping never used, as we stop when we reach goal state</a:t>
            </a:r>
          </a:p>
        </p:txBody>
      </p:sp>
    </p:spTree>
    <p:extLst>
      <p:ext uri="{BB962C8B-B14F-4D97-AF65-F5344CB8AC3E}">
        <p14:creationId xmlns:p14="http://schemas.microsoft.com/office/powerpoint/2010/main" val="334806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09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 w="9525"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100=100+1⋅</m:t>
                    </m:r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𝑉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=100+1⋅0=100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50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 w="9525"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 b="0" i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Times New Roman"/>
                    <a:cs typeface="Times New Roman"/>
                    <a:sym typeface="Symbol" charset="0"/>
                  </a:rPr>
                  <a:t>100=100+1⋅𝑉</a:t>
                </a:r>
                <a:r>
                  <a:rPr lang="de-DE" b="0" i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/>
                    <a:sym typeface="Symbol" charset="0"/>
                  </a:rPr>
                  <a:t>(</a:t>
                </a:r>
                <a:r>
                  <a:rPr lang="de-DE" b="0" i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Times New Roman"/>
                    <a:cs typeface="Times New Roman"/>
                    <a:sym typeface="Symbol" charset="0"/>
                  </a:rPr>
                  <a:t>𝑑4)=100+1⋅0=100</a:t>
                </a:r>
                <a:r>
                  <a:rPr lang="en-US" dirty="0"/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746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Convergence criterion based on epsilon and gamma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58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52 iterations</a:t>
            </a:r>
          </a:p>
          <a:p>
            <a:endParaRPr lang="en-GB" dirty="0"/>
          </a:p>
          <a:p>
            <a:r>
              <a:rPr lang="en-GB" dirty="0"/>
              <a:t>7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00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Envelope: set of states that have been generated at some point (goal states, fringe states – successor states unknown, interior states – successor states in envelope)</a:t>
            </a:r>
          </a:p>
          <a:p>
            <a:endParaRPr lang="en-GB" dirty="0"/>
          </a:p>
          <a:p>
            <a:r>
              <a:rPr lang="en-GB" dirty="0"/>
              <a:t>AO-update: bottom-up stage by stage update of state s back to the initial starting state (not possible for cyclic domains)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6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LAO update: Update the states on which the expansion of s may have an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73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44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7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Same as MDPs</a:t>
            </a:r>
          </a:p>
          <a:p>
            <a:r>
              <a:rPr lang="en-US" dirty="0"/>
              <a:t>Markov property!</a:t>
            </a:r>
          </a:p>
        </p:txBody>
      </p:sp>
    </p:spTree>
    <p:extLst>
      <p:ext uri="{BB962C8B-B14F-4D97-AF65-F5344CB8AC3E}">
        <p14:creationId xmlns:p14="http://schemas.microsoft.com/office/powerpoint/2010/main" val="52868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Same as MDPs</a:t>
            </a:r>
          </a:p>
          <a:p>
            <a:r>
              <a:rPr lang="en-US" dirty="0"/>
              <a:t>Markov property!</a:t>
            </a:r>
          </a:p>
        </p:txBody>
      </p:sp>
    </p:spTree>
    <p:extLst>
      <p:ext uri="{BB962C8B-B14F-4D97-AF65-F5344CB8AC3E}">
        <p14:creationId xmlns:p14="http://schemas.microsoft.com/office/powerpoint/2010/main" val="424791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6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823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106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6530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2960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5799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51566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551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25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5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3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222632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6107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Probabilistic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/>
              <a:t>Research Group Data Science, Computer Science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F2FD-5266-AC44-9515-8FB00354F3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20A9-F48B-0145-A6D4-908C51551B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BCCE29-CC75-374A-A400-7FDA544479B7}"/>
              </a:ext>
            </a:extLst>
          </p:cNvPr>
          <p:cNvGrpSpPr/>
          <p:nvPr/>
        </p:nvGrpSpPr>
        <p:grpSpPr>
          <a:xfrm>
            <a:off x="7669598" y="1260803"/>
            <a:ext cx="4042183" cy="2679043"/>
            <a:chOff x="3465723" y="2765018"/>
            <a:chExt cx="5318276" cy="353694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C54B008-ABC2-FE4A-86FD-836FF300E2F2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536947"/>
              <a:chOff x="3740948" y="2738359"/>
              <a:chExt cx="5318276" cy="353694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3467C66-0591-F94F-8506-821428846E9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536947"/>
                <a:chOff x="282974" y="1518047"/>
                <a:chExt cx="4839138" cy="3218294"/>
              </a:xfrm>
            </p:grpSpPr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311620D6-A760-CF45-AAC0-FE67C4EC3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0317885-15A9-9146-86AB-E52A6B68FEE1}"/>
                    </a:ext>
                  </a:extLst>
                </p:cNvPr>
                <p:cNvSpPr/>
                <p:nvPr/>
              </p:nvSpPr>
              <p:spPr>
                <a:xfrm>
                  <a:off x="4066665" y="2252723"/>
                  <a:ext cx="78" cy="2218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BC52E3B-E650-FB4C-BE7F-C351A3F95709}"/>
                    </a:ext>
                  </a:extLst>
                </p:cNvPr>
                <p:cNvSpPr/>
                <p:nvPr/>
              </p:nvSpPr>
              <p:spPr>
                <a:xfrm>
                  <a:off x="4414822" y="4403586"/>
                  <a:ext cx="221152" cy="332755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1F5EA43-BF23-394E-B111-C258E8AFBEE8}"/>
                    </a:ext>
                  </a:extLst>
                </p:cNvPr>
                <p:cNvSpPr/>
                <p:nvPr/>
              </p:nvSpPr>
              <p:spPr>
                <a:xfrm>
                  <a:off x="1148984" y="4506767"/>
                  <a:ext cx="78" cy="2218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200" dirty="0"/>
                </a:p>
              </p:txBody>
            </p:sp>
            <p:sp>
              <p:nvSpPr>
                <p:cNvPr id="63" name="Text Box 13">
                  <a:extLst>
                    <a:ext uri="{FF2B5EF4-FFF2-40B4-BE49-F238E27FC236}">
                      <a16:creationId xmlns:a16="http://schemas.microsoft.com/office/drawing/2014/main" id="{B7BB99E3-B957-7E40-8492-4EBE90AD9F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443673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2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2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F6E041F-30DA-D448-8BB3-710486586FE0}"/>
                    </a:ext>
                  </a:extLst>
                </p:cNvPr>
                <p:cNvSpPr/>
                <p:nvPr/>
              </p:nvSpPr>
              <p:spPr>
                <a:xfrm>
                  <a:off x="1028120" y="2019635"/>
                  <a:ext cx="78" cy="221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1F970227-598C-5745-9D0B-43B8BD9FF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Text Box 11">
                  <a:extLst>
                    <a:ext uri="{FF2B5EF4-FFF2-40B4-BE49-F238E27FC236}">
                      <a16:creationId xmlns:a16="http://schemas.microsoft.com/office/drawing/2014/main" id="{92F0664B-88C0-C24C-B0D4-EABF301351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585310" cy="443673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2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2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2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2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Freeform 37">
                  <a:extLst>
                    <a:ext uri="{FF2B5EF4-FFF2-40B4-BE49-F238E27FC236}">
                      <a16:creationId xmlns:a16="http://schemas.microsoft.com/office/drawing/2014/main" id="{01DE62E6-11A7-8C46-BBB9-D9E024DD5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Freeform 38">
                  <a:extLst>
                    <a:ext uri="{FF2B5EF4-FFF2-40B4-BE49-F238E27FC236}">
                      <a16:creationId xmlns:a16="http://schemas.microsoft.com/office/drawing/2014/main" id="{ED1164E4-8059-B846-A4C7-03F4BED56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75631521-2274-654D-A1BF-0163C788A9DB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0" name="Freeform 40">
                  <a:extLst>
                    <a:ext uri="{FF2B5EF4-FFF2-40B4-BE49-F238E27FC236}">
                      <a16:creationId xmlns:a16="http://schemas.microsoft.com/office/drawing/2014/main" id="{85183C74-9E69-1944-956D-8FE66E35B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1" name="Freeform 6">
                  <a:extLst>
                    <a:ext uri="{FF2B5EF4-FFF2-40B4-BE49-F238E27FC236}">
                      <a16:creationId xmlns:a16="http://schemas.microsoft.com/office/drawing/2014/main" id="{98C116B4-08EB-D442-84C3-B2B816239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2" name="Oval 11">
                  <a:extLst>
                    <a:ext uri="{FF2B5EF4-FFF2-40B4-BE49-F238E27FC236}">
                      <a16:creationId xmlns:a16="http://schemas.microsoft.com/office/drawing/2014/main" id="{24323BF5-99E4-A74D-8062-4F4D07EAA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2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21333007-2A80-754B-86EC-DB2314FAD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4" name="Oval 11">
                  <a:extLst>
                    <a:ext uri="{FF2B5EF4-FFF2-40B4-BE49-F238E27FC236}">
                      <a16:creationId xmlns:a16="http://schemas.microsoft.com/office/drawing/2014/main" id="{A38A9221-DBF2-7C44-9613-499B10E3E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75" name="Text Box 11">
                  <a:extLst>
                    <a:ext uri="{FF2B5EF4-FFF2-40B4-BE49-F238E27FC236}">
                      <a16:creationId xmlns:a16="http://schemas.microsoft.com/office/drawing/2014/main" id="{5DBA250E-9758-1F40-B735-9850545490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2" y="2064371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76" name="Text Box 11">
                  <a:extLst>
                    <a:ext uri="{FF2B5EF4-FFF2-40B4-BE49-F238E27FC236}">
                      <a16:creationId xmlns:a16="http://schemas.microsoft.com/office/drawing/2014/main" id="{23701D8B-A712-774A-AB1C-49C9CDA23C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2" y="2505406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77" name="Text Box 11">
                  <a:extLst>
                    <a:ext uri="{FF2B5EF4-FFF2-40B4-BE49-F238E27FC236}">
                      <a16:creationId xmlns:a16="http://schemas.microsoft.com/office/drawing/2014/main" id="{8F5375C5-DCB4-7042-BA04-2D5D697FB4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8" name="Text Box 11">
                  <a:extLst>
                    <a:ext uri="{FF2B5EF4-FFF2-40B4-BE49-F238E27FC236}">
                      <a16:creationId xmlns:a16="http://schemas.microsoft.com/office/drawing/2014/main" id="{5D375F15-A314-3C4B-9C90-ED50309056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9" name="Oval 12">
                  <a:extLst>
                    <a:ext uri="{FF2B5EF4-FFF2-40B4-BE49-F238E27FC236}">
                      <a16:creationId xmlns:a16="http://schemas.microsoft.com/office/drawing/2014/main" id="{36F7A7F3-A726-C24A-BD87-900C094C1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039AC83A-CE00-7D48-8DC1-5F935BFA5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81" name="Curved Connector 80">
                  <a:extLst>
                    <a:ext uri="{FF2B5EF4-FFF2-40B4-BE49-F238E27FC236}">
                      <a16:creationId xmlns:a16="http://schemas.microsoft.com/office/drawing/2014/main" id="{8B504585-DC1C-F042-BE2D-6A71BBD0D755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3889B0E4-CC33-0E4A-B76E-10778DF4F01D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18">
                  <a:extLst>
                    <a:ext uri="{FF2B5EF4-FFF2-40B4-BE49-F238E27FC236}">
                      <a16:creationId xmlns:a16="http://schemas.microsoft.com/office/drawing/2014/main" id="{2DC99157-EDC4-004B-9399-671C60D79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:a16="http://schemas.microsoft.com/office/drawing/2014/main" id="{B45E5309-DBB4-8D44-8125-B363C3256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0">
                  <a:extLst>
                    <a:ext uri="{FF2B5EF4-FFF2-40B4-BE49-F238E27FC236}">
                      <a16:creationId xmlns:a16="http://schemas.microsoft.com/office/drawing/2014/main" id="{60678AA4-4FAC-C44A-A6DF-D2FB7AE00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Oval 11">
                  <a:extLst>
                    <a:ext uri="{FF2B5EF4-FFF2-40B4-BE49-F238E27FC236}">
                      <a16:creationId xmlns:a16="http://schemas.microsoft.com/office/drawing/2014/main" id="{639E583E-1A33-4740-8EF7-FC400B85A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87" name="Oval 12">
                  <a:extLst>
                    <a:ext uri="{FF2B5EF4-FFF2-40B4-BE49-F238E27FC236}">
                      <a16:creationId xmlns:a16="http://schemas.microsoft.com/office/drawing/2014/main" id="{3FF6A179-FADC-CE47-BC92-BF5530F42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2BE09A2-9601-C04E-9DC1-4199F6257B43}"/>
                    </a:ext>
                  </a:extLst>
                </p:cNvPr>
                <p:cNvSpPr/>
                <p:nvPr/>
              </p:nvSpPr>
              <p:spPr>
                <a:xfrm>
                  <a:off x="4486631" y="1518047"/>
                  <a:ext cx="78" cy="221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FBCAB29A-14F4-3847-9EF5-4C32768B5EA1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ED10D5B4-4C42-F74E-8164-D0E43AF71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60"/>
              <a:ext cx="383850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9705B414-494E-274C-902F-5901CFE1F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590537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F7BB67C9-367B-AD48-9776-5AF0FB007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590537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E4C72B3D-18C1-7E43-B35F-60BFFEE61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383850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9625" y="1665066"/>
                <a:ext cx="6509337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|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ym typeface="Symbol" charset="0"/>
                  </a:rPr>
                  <a:t>Thus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ym typeface="Symbol" charset="0"/>
                  </a:rPr>
                  <a:t>Probability of reaching a goal: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509337" cy="4240848"/>
              </a:xfrm>
              <a:blipFill>
                <a:blip r:embed="rId3"/>
                <a:stretch>
                  <a:fillRect l="-2729" t="-25373" b="-25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A952C-ACAD-4F47-ABFB-D27FFB9A8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580F7D6D-FE96-D689-C9B6-46B502E8B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CCD11-DE38-4B4C-8EB1-A69136F0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B101AC0-AAEF-4C4D-BBEC-BDB4E30FB20D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D0D5219-7CF3-3D43-939E-3270138293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21" name="Freeform 31">
                <a:extLst>
                  <a:ext uri="{FF2B5EF4-FFF2-40B4-BE49-F238E27FC236}">
                    <a16:creationId xmlns:a16="http://schemas.microsoft.com/office/drawing/2014/main" id="{47C53AFD-9869-9F4E-8A1D-8FE1DB0C855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55377AC-0BFE-7D48-924E-F9243F48BE3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C98634-61CA-0A4D-A0AA-0ED8132496B8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9EDE98D-9A09-A44C-BB90-508CF7DC7981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25" name="Text Box 13">
                <a:extLst>
                  <a:ext uri="{FF2B5EF4-FFF2-40B4-BE49-F238E27FC236}">
                    <a16:creationId xmlns:a16="http://schemas.microsoft.com/office/drawing/2014/main" id="{5DABA75F-5185-6840-8086-C836B2E2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C53F86E-1F98-3E49-8B33-981A0EF979ED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5A15FFED-A119-E44D-85A4-CC8A85506EDB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8" name="Text Box 11">
                <a:extLst>
                  <a:ext uri="{FF2B5EF4-FFF2-40B4-BE49-F238E27FC236}">
                    <a16:creationId xmlns:a16="http://schemas.microsoft.com/office/drawing/2014/main" id="{412AA087-E23D-2049-9A89-9F447FCCD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29" name="Freeform 37">
                <a:extLst>
                  <a:ext uri="{FF2B5EF4-FFF2-40B4-BE49-F238E27FC236}">
                    <a16:creationId xmlns:a16="http://schemas.microsoft.com/office/drawing/2014/main" id="{C288F1EB-8893-9041-BF69-18ED577C0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id="{460EB0C0-AF43-6246-A961-1F53F089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174BA2EF-A22E-9A4E-B1D7-D843DB8D8CA7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2" name="Freeform 40">
                <a:extLst>
                  <a:ext uri="{FF2B5EF4-FFF2-40B4-BE49-F238E27FC236}">
                    <a16:creationId xmlns:a16="http://schemas.microsoft.com/office/drawing/2014/main" id="{31930801-D8C0-CD43-B5B1-1C4C57EBF1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8F4D6C13-71EB-2A48-B748-E458D4B8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Oval 11">
                <a:extLst>
                  <a:ext uri="{FF2B5EF4-FFF2-40B4-BE49-F238E27FC236}">
                    <a16:creationId xmlns:a16="http://schemas.microsoft.com/office/drawing/2014/main" id="{AC27C4CD-A6D3-8A40-AF3F-CA491A72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5" name="Freeform 18">
                <a:extLst>
                  <a:ext uri="{FF2B5EF4-FFF2-40B4-BE49-F238E27FC236}">
                    <a16:creationId xmlns:a16="http://schemas.microsoft.com/office/drawing/2014/main" id="{152FAC51-A08B-714F-8AA6-8BFFFA1FFBCB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6" name="Oval 11">
                <a:extLst>
                  <a:ext uri="{FF2B5EF4-FFF2-40B4-BE49-F238E27FC236}">
                    <a16:creationId xmlns:a16="http://schemas.microsoft.com/office/drawing/2014/main" id="{23784E83-83AE-EE4E-AC24-CA54314DA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37" name="Text Box 11">
                <a:extLst>
                  <a:ext uri="{FF2B5EF4-FFF2-40B4-BE49-F238E27FC236}">
                    <a16:creationId xmlns:a16="http://schemas.microsoft.com/office/drawing/2014/main" id="{72357151-83F6-D246-9433-D228D6E03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38" name="Text Box 11">
                <a:extLst>
                  <a:ext uri="{FF2B5EF4-FFF2-40B4-BE49-F238E27FC236}">
                    <a16:creationId xmlns:a16="http://schemas.microsoft.com/office/drawing/2014/main" id="{654C1452-8EC6-9C4E-A6F5-93CA7F0CA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39" name="Text Box 11">
                <a:extLst>
                  <a:ext uri="{FF2B5EF4-FFF2-40B4-BE49-F238E27FC236}">
                    <a16:creationId xmlns:a16="http://schemas.microsoft.com/office/drawing/2014/main" id="{5A64A448-9A8D-4749-83E5-6C0A0C69E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40" name="Text Box 11">
                <a:extLst>
                  <a:ext uri="{FF2B5EF4-FFF2-40B4-BE49-F238E27FC236}">
                    <a16:creationId xmlns:a16="http://schemas.microsoft.com/office/drawing/2014/main" id="{E6A2D23C-3BE1-6C42-B931-91A0E7413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41" name="Oval 12">
                <a:extLst>
                  <a:ext uri="{FF2B5EF4-FFF2-40B4-BE49-F238E27FC236}">
                    <a16:creationId xmlns:a16="http://schemas.microsoft.com/office/drawing/2014/main" id="{53242FFB-CE92-7949-91A4-C2601BD4B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id="{2BDC4BFC-411B-1C41-B4F0-3E43A4F517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5182EB1E-F49A-3B48-96BF-835F0D924DE7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Arc 143">
                <a:extLst>
                  <a:ext uri="{FF2B5EF4-FFF2-40B4-BE49-F238E27FC236}">
                    <a16:creationId xmlns:a16="http://schemas.microsoft.com/office/drawing/2014/main" id="{3483F407-A25D-B14F-88BC-FFDED3532975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4A110746-BAD2-7F4C-B422-210209F240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F092BB42-FA28-7749-91F1-71FAD66526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7" name="Freeform 40">
                <a:extLst>
                  <a:ext uri="{FF2B5EF4-FFF2-40B4-BE49-F238E27FC236}">
                    <a16:creationId xmlns:a16="http://schemas.microsoft.com/office/drawing/2014/main" id="{CEBAE186-DABC-9D4F-A6D9-1C5C6457C1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8" name="Oval 11">
                <a:extLst>
                  <a:ext uri="{FF2B5EF4-FFF2-40B4-BE49-F238E27FC236}">
                    <a16:creationId xmlns:a16="http://schemas.microsoft.com/office/drawing/2014/main" id="{3EA69C48-C37D-2C4A-B74B-80AB2EC44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49" name="Oval 12">
                <a:extLst>
                  <a:ext uri="{FF2B5EF4-FFF2-40B4-BE49-F238E27FC236}">
                    <a16:creationId xmlns:a16="http://schemas.microsoft.com/office/drawing/2014/main" id="{19EEACE9-808D-8C47-A82D-ED813655A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A5ADB41-C3D3-FC41-B136-6129FE7BEA5C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BBC2A4A-F69E-F84E-A164-98E528DB9B27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CE2EE81-9629-DA4B-8805-66A1C2744478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2A1DA67-7A5B-904F-9125-62E50D210441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6DA5BE61-E278-3749-A40A-23C6B61E3EC1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DC6FC59-A13D-394F-817D-E25FA488E31A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588B64E-DE9D-6946-ABD1-02687A45ED66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94121D1-085F-8D49-A4D4-F2FAD727FF31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403B0AB-24CD-8348-AF34-892E5AC20633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A1B9EA8-2CB4-7049-BF57-3C355D85E9A1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455676B-67FC-1847-AD26-953D04292900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67978AB3-482E-3949-AC5A-C9DB5E6E6D91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E9A68BA-DA8A-AE4E-ACF4-92D0DA3CE0EA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9DC36-06BC-854E-80F4-0FD99EE5E13E}"/>
                  </a:ext>
                </a:extLst>
              </p:cNvPr>
              <p:cNvSpPr/>
              <p:nvPr/>
            </p:nvSpPr>
            <p:spPr>
              <a:xfrm>
                <a:off x="2930099" y="5118446"/>
                <a:ext cx="1598002" cy="3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ends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at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9DC36-06BC-854E-80F4-0FD99EE5E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099" y="5118446"/>
                <a:ext cx="1598002" cy="358560"/>
              </a:xfrm>
              <a:prstGeom prst="rect">
                <a:avLst/>
              </a:prstGeom>
              <a:blipFill>
                <a:blip r:embed="rId4"/>
                <a:stretch>
                  <a:fillRect t="-3448" b="-103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28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2E13E-17D8-F64E-8995-E876DCA28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D14F5F7-F6A5-E9B7-722B-7AB197B49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CF12D8-469E-8243-BDF0-5BBADD7E8097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1386C-C254-AB47-A88C-F50B58C405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D86CDE4B-F58C-5F40-AEF7-BB65489F50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A5026-E0F7-EE4A-B5B2-0B1B07859EA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4E2F40-2004-1E48-A06D-EE83A0356B4F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87EF973-D334-7C47-A466-8B3C9F18AE44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46" name="Text Box 13">
                <a:extLst>
                  <a:ext uri="{FF2B5EF4-FFF2-40B4-BE49-F238E27FC236}">
                    <a16:creationId xmlns:a16="http://schemas.microsoft.com/office/drawing/2014/main" id="{ACA4EEB4-4672-984A-9D76-953789F2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A0A93F-6713-FF41-A1E1-95DA4FFDC8C0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005684F2-019F-0240-863A-98D283BCB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9768D186-8134-A94E-BAFC-1E6FC7DBD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42FD9E6C-1254-274C-A3B8-B5EB2526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E3C3FD63-8BC9-6343-8CB6-590E1FBB3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2DBE89F-0ABC-5142-87D1-03CB72244BD9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4C849717-B0E6-4843-93C9-8FB4F438A9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E99CCDC3-6140-3E42-8FFB-57D744308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113C9C26-8C6B-5C44-AD5E-AE1CA3C8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564DB1DE-1828-924F-9559-2D5354EC526E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04B9729A-CF78-6943-8922-02370F976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0605A3A2-C12D-0248-825F-B815FD96B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A886A9EF-CAE3-0143-AAF1-2222AD344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A481E23F-9B74-4E4C-AFC8-32EE3692B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Text Box 11">
                <a:extLst>
                  <a:ext uri="{FF2B5EF4-FFF2-40B4-BE49-F238E27FC236}">
                    <a16:creationId xmlns:a16="http://schemas.microsoft.com/office/drawing/2014/main" id="{391AC037-957D-0649-B869-944B320A6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2AB8228F-EC56-B741-A604-A0F92DCD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2C6657BC-390E-C049-818B-F2944B87AD4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22EB364E-A58C-D64D-9261-F7DCB89EBE55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B923A1B7-976D-C845-BA65-37843519CCC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FA0D06AA-AC09-DC46-AAB6-2F641C968C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817FC003-B06A-184B-8B0D-0F90460318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14C78F57-D40A-984F-8A76-201782F124D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50D051F6-2032-7246-9683-D05206607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70" name="Oval 12">
                <a:extLst>
                  <a:ext uri="{FF2B5EF4-FFF2-40B4-BE49-F238E27FC236}">
                    <a16:creationId xmlns:a16="http://schemas.microsoft.com/office/drawing/2014/main" id="{64A3A857-5720-804B-93B9-49ACBC6B3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8E8DD7E-D08C-0245-ADDA-D888BBF677A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C101A9A-2210-8348-AF96-27A90B9CF39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07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5, 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56</m:t>
                        </m:r>
                      </m:e>
                    </m:d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</m:oMath>
                </a14:m>
                <a:r>
                  <a:rPr lang="de-DE" b="0" i="1" dirty="0">
                    <a:solidFill>
                      <a:schemeClr val="accent6"/>
                    </a:solidFill>
                    <a:latin typeface="Cambria Math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6, 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6,…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9F251-D226-014A-8FED-BDA00F902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E8410-A53A-05D6-24C6-6041CD44C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2" name="Oval 30">
            <a:extLst>
              <a:ext uri="{FF2B5EF4-FFF2-40B4-BE49-F238E27FC236}">
                <a16:creationId xmlns:a16="http://schemas.microsoft.com/office/drawing/2014/main" id="{0819B202-E1F1-4544-B92E-DC9DEAF7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1721" y="1783309"/>
            <a:ext cx="504000" cy="504000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d6</a:t>
            </a: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ACC1BF5B-8971-DC4E-BEAF-A87327CC1C3C}"/>
              </a:ext>
            </a:extLst>
          </p:cNvPr>
          <p:cNvSpPr>
            <a:spLocks/>
          </p:cNvSpPr>
          <p:nvPr/>
        </p:nvSpPr>
        <p:spPr bwMode="auto">
          <a:xfrm>
            <a:off x="11161402" y="2254979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295EC0B8-92A8-B34D-BE12-AD696503115E}"/>
              </a:ext>
            </a:extLst>
          </p:cNvPr>
          <p:cNvSpPr>
            <a:spLocks/>
          </p:cNvSpPr>
          <p:nvPr/>
        </p:nvSpPr>
        <p:spPr bwMode="auto">
          <a:xfrm rot="11329751">
            <a:off x="11419915" y="2269494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06E522E-A466-D84A-A5B9-955869CFD32D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FA40A88-4FAE-9249-B0CE-BA71C7BD31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169" name="Freeform 31">
                <a:extLst>
                  <a:ext uri="{FF2B5EF4-FFF2-40B4-BE49-F238E27FC236}">
                    <a16:creationId xmlns:a16="http://schemas.microsoft.com/office/drawing/2014/main" id="{43E23B74-C322-1949-9198-1E66176B7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FEF1A07-8561-A44B-ACC4-A5CF29A44281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FFA46FA-9528-8049-9015-FC369C8D4329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8E240F2-F194-5C46-9A7A-B0C5CC4FC16A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73" name="Text Box 13">
                <a:extLst>
                  <a:ext uri="{FF2B5EF4-FFF2-40B4-BE49-F238E27FC236}">
                    <a16:creationId xmlns:a16="http://schemas.microsoft.com/office/drawing/2014/main" id="{17BC36CA-61D8-4640-B159-5321AE40C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649F1DE-0A35-764F-A44E-0FCB4C670F0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 31">
                <a:extLst>
                  <a:ext uri="{FF2B5EF4-FFF2-40B4-BE49-F238E27FC236}">
                    <a16:creationId xmlns:a16="http://schemas.microsoft.com/office/drawing/2014/main" id="{06C41348-F17B-B643-BAD5-79C4F18B92F2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6" name="Text Box 11">
                <a:extLst>
                  <a:ext uri="{FF2B5EF4-FFF2-40B4-BE49-F238E27FC236}">
                    <a16:creationId xmlns:a16="http://schemas.microsoft.com/office/drawing/2014/main" id="{3E670BDF-428A-9C4E-B393-112983B16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77" name="Freeform 37">
                <a:extLst>
                  <a:ext uri="{FF2B5EF4-FFF2-40B4-BE49-F238E27FC236}">
                    <a16:creationId xmlns:a16="http://schemas.microsoft.com/office/drawing/2014/main" id="{712ADD66-C674-0243-BDA5-01BFC88C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8" name="Freeform 38">
                <a:extLst>
                  <a:ext uri="{FF2B5EF4-FFF2-40B4-BE49-F238E27FC236}">
                    <a16:creationId xmlns:a16="http://schemas.microsoft.com/office/drawing/2014/main" id="{8EDB2584-11F1-B24E-8B52-262923BA3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2EF546DC-6A76-4C46-9B0F-AE574355FC81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0" name="Freeform 40">
                <a:extLst>
                  <a:ext uri="{FF2B5EF4-FFF2-40B4-BE49-F238E27FC236}">
                    <a16:creationId xmlns:a16="http://schemas.microsoft.com/office/drawing/2014/main" id="{50FC258B-7479-264C-9074-D8DE155BC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1" name="Freeform 6">
                <a:extLst>
                  <a:ext uri="{FF2B5EF4-FFF2-40B4-BE49-F238E27FC236}">
                    <a16:creationId xmlns:a16="http://schemas.microsoft.com/office/drawing/2014/main" id="{029F0B76-5F15-1042-B0CF-6A8AD7DA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2" name="Oval 11">
                <a:extLst>
                  <a:ext uri="{FF2B5EF4-FFF2-40B4-BE49-F238E27FC236}">
                    <a16:creationId xmlns:a16="http://schemas.microsoft.com/office/drawing/2014/main" id="{DDAB8369-DB92-1E43-B322-6702829AB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3" name="Freeform 18">
                <a:extLst>
                  <a:ext uri="{FF2B5EF4-FFF2-40B4-BE49-F238E27FC236}">
                    <a16:creationId xmlns:a16="http://schemas.microsoft.com/office/drawing/2014/main" id="{552E01F6-9F97-BE4B-8A75-EC56DD16C80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4" name="Oval 11">
                <a:extLst>
                  <a:ext uri="{FF2B5EF4-FFF2-40B4-BE49-F238E27FC236}">
                    <a16:creationId xmlns:a16="http://schemas.microsoft.com/office/drawing/2014/main" id="{22575311-B953-5049-B897-0128C6E2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85" name="Text Box 11">
                <a:extLst>
                  <a:ext uri="{FF2B5EF4-FFF2-40B4-BE49-F238E27FC236}">
                    <a16:creationId xmlns:a16="http://schemas.microsoft.com/office/drawing/2014/main" id="{121BEC73-3326-C043-B10B-FD89B7E12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86" name="Text Box 11">
                <a:extLst>
                  <a:ext uri="{FF2B5EF4-FFF2-40B4-BE49-F238E27FC236}">
                    <a16:creationId xmlns:a16="http://schemas.microsoft.com/office/drawing/2014/main" id="{A18E38BA-374D-B44F-9CFC-73821F0AA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87" name="Text Box 11">
                <a:extLst>
                  <a:ext uri="{FF2B5EF4-FFF2-40B4-BE49-F238E27FC236}">
                    <a16:creationId xmlns:a16="http://schemas.microsoft.com/office/drawing/2014/main" id="{75A98880-F5B0-5946-9C86-B6835B1F0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8" name="Text Box 11">
                <a:extLst>
                  <a:ext uri="{FF2B5EF4-FFF2-40B4-BE49-F238E27FC236}">
                    <a16:creationId xmlns:a16="http://schemas.microsoft.com/office/drawing/2014/main" id="{07EAAA7B-E9FE-8F4C-BD3C-2B998AC95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9" name="Oval 12">
                <a:extLst>
                  <a:ext uri="{FF2B5EF4-FFF2-40B4-BE49-F238E27FC236}">
                    <a16:creationId xmlns:a16="http://schemas.microsoft.com/office/drawing/2014/main" id="{294E0D8B-F9CF-754F-A1B4-FB381EC3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90" name="Freeform 6">
                <a:extLst>
                  <a:ext uri="{FF2B5EF4-FFF2-40B4-BE49-F238E27FC236}">
                    <a16:creationId xmlns:a16="http://schemas.microsoft.com/office/drawing/2014/main" id="{5A4221CE-5F15-A343-BF72-769D326A262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91" name="Curved Connector 190">
                <a:extLst>
                  <a:ext uri="{FF2B5EF4-FFF2-40B4-BE49-F238E27FC236}">
                    <a16:creationId xmlns:a16="http://schemas.microsoft.com/office/drawing/2014/main" id="{4409E3B8-7764-E142-AAD5-E6671F4465EF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1DBD085F-748F-1A47-98D6-BF94E1B0CA3A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3" name="Freeform 18">
                <a:extLst>
                  <a:ext uri="{FF2B5EF4-FFF2-40B4-BE49-F238E27FC236}">
                    <a16:creationId xmlns:a16="http://schemas.microsoft.com/office/drawing/2014/main" id="{3CADD966-B322-9A43-A30A-A043D19701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4" name="Freeform 31">
                <a:extLst>
                  <a:ext uri="{FF2B5EF4-FFF2-40B4-BE49-F238E27FC236}">
                    <a16:creationId xmlns:a16="http://schemas.microsoft.com/office/drawing/2014/main" id="{06F4F251-D084-394A-8BF9-723D719FDA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5" name="Freeform 40">
                <a:extLst>
                  <a:ext uri="{FF2B5EF4-FFF2-40B4-BE49-F238E27FC236}">
                    <a16:creationId xmlns:a16="http://schemas.microsoft.com/office/drawing/2014/main" id="{1E256AA6-C1D2-044E-8E69-754C72617D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6" name="Oval 11">
                <a:extLst>
                  <a:ext uri="{FF2B5EF4-FFF2-40B4-BE49-F238E27FC236}">
                    <a16:creationId xmlns:a16="http://schemas.microsoft.com/office/drawing/2014/main" id="{3894AB0C-EC90-D94F-83A4-BE91138CB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97" name="Oval 12">
                <a:extLst>
                  <a:ext uri="{FF2B5EF4-FFF2-40B4-BE49-F238E27FC236}">
                    <a16:creationId xmlns:a16="http://schemas.microsoft.com/office/drawing/2014/main" id="{F229966B-8C2D-8D48-9629-A7D1BD38E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2BF0CBD-8808-7340-A63F-2BF1012007BF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B092C72D-59F2-B549-B7E6-53E7DB6905A0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70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 acyclic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149BC-9404-A74C-B698-74D4223CA8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EB833-9A9C-1B33-A578-CB8F3B46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B21BD0-2C3D-F94B-BB2E-796D03FD7278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8D94D4-8012-B848-944F-1ECC4A6092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A447223A-B1ED-4446-B8D1-2665A30F92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A042C5-68E8-F64A-B2CD-249A4F4C7A28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6B2C89-7F51-0442-BDB8-65473D2CE198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82C89E8-A14E-1747-98FB-2819B8F2B3B7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BEAA8E11-FBB0-BB4E-8DA9-809871127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996E68-7B66-3F43-9F1D-654561897968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3B95E35-653A-7247-8CC8-1732AC39124B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140F843E-ABD5-3845-921D-5B7EC8FB2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83522F24-88A1-0749-96D3-FBD3FD579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CBEDE41F-AA85-414C-90D1-FC73DDCC8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2C3B530A-D649-3F4A-B5B9-4E6705E71DD4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1974C707-34C9-1A4F-B342-5F006A601D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D1A9D1D8-0111-E343-9A48-46FE6128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B7D35E4C-6FD6-C845-838B-783ABE230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00F42E22-4509-3A4C-88ED-E42667129F08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BCB94D0C-2673-B847-B869-8834E7CB9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E82AACBB-AAC7-0547-A82D-F6C8EA6E0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0A7D0E52-FEC4-1E48-9EF0-D41F31911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1F77D5F8-11BB-0146-B4FF-4CD59AD0B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82488F05-F4A6-B84D-A58E-BFDAF0F53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E9BCF1D6-6216-CC44-83EE-63D3C5B5B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94EDD368-A9F6-B640-BCA8-95A3AC8733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40437C6C-8076-F74F-B18B-40B7BE699F45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B858AF19-F3AD-7248-A7C4-DBF65B4E71FE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09653341-059C-1F41-B143-119DC03A29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F7186A28-C3E7-D442-8708-F35120EA1BE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0BEA16EA-3933-5948-B58E-4C31ECC391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FF5811A9-28C5-344B-8FD1-E18FA1D06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C7ED1895-66A4-0E49-988E-2679AE520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7C5940-668E-5F4A-BE69-02DEC8DDC51C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F7DA88AF-C1AF-544C-9495-EE509879B9FD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54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infinitely many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CDAC6-6DBB-344A-9A70-0B83A4113C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42A57-E355-338D-0BD0-48DDCB00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E8DAC65-CD57-2548-8C47-46B8B4B3A962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F599343-BAE5-4842-A145-8FA0FE7B32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88C30FAC-C4CC-BB41-9E50-31E86D45CA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9A0B636-7D8D-3041-AF5E-544FD5F04C9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C6114BA-6C79-754F-BEC1-CEB7F209B153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C404BF-A0F7-004E-8A83-177D9055C96A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79" name="Text Box 13">
                <a:extLst>
                  <a:ext uri="{FF2B5EF4-FFF2-40B4-BE49-F238E27FC236}">
                    <a16:creationId xmlns:a16="http://schemas.microsoft.com/office/drawing/2014/main" id="{D9479E01-892A-9542-A3B8-CC9471172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5B89112-E41D-8745-B1B8-D86A0BE8F9C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 31">
                <a:extLst>
                  <a:ext uri="{FF2B5EF4-FFF2-40B4-BE49-F238E27FC236}">
                    <a16:creationId xmlns:a16="http://schemas.microsoft.com/office/drawing/2014/main" id="{749A371F-8E83-D34C-BC94-24E303603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2" name="Text Box 11">
                <a:extLst>
                  <a:ext uri="{FF2B5EF4-FFF2-40B4-BE49-F238E27FC236}">
                    <a16:creationId xmlns:a16="http://schemas.microsoft.com/office/drawing/2014/main" id="{7E9DE776-EB84-9241-81D9-4F3D1635F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B6784323-E524-C34C-900D-CEEA6BE6C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72EDC70E-0202-2443-A74B-0B48A1612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31B081F6-2CCA-D348-B964-DFBA35F118A2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E1E99E4A-B8A2-2C45-B8FE-E927F8B905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0B151B5D-31FF-8049-AE01-C8ACB1EB6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8" name="Oval 11">
                <a:extLst>
                  <a:ext uri="{FF2B5EF4-FFF2-40B4-BE49-F238E27FC236}">
                    <a16:creationId xmlns:a16="http://schemas.microsoft.com/office/drawing/2014/main" id="{DB830E8E-E225-AD44-9D66-6E9393876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32CDB9C5-EEB3-FA41-882F-75B0711F5F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Oval 11">
                <a:extLst>
                  <a:ext uri="{FF2B5EF4-FFF2-40B4-BE49-F238E27FC236}">
                    <a16:creationId xmlns:a16="http://schemas.microsoft.com/office/drawing/2014/main" id="{3DC8235B-492D-304E-B707-FB0277E1F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91" name="Text Box 11">
                <a:extLst>
                  <a:ext uri="{FF2B5EF4-FFF2-40B4-BE49-F238E27FC236}">
                    <a16:creationId xmlns:a16="http://schemas.microsoft.com/office/drawing/2014/main" id="{BCD8EF8C-4ECA-B64B-8450-5080CD08B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25" name="Text Box 11">
                <a:extLst>
                  <a:ext uri="{FF2B5EF4-FFF2-40B4-BE49-F238E27FC236}">
                    <a16:creationId xmlns:a16="http://schemas.microsoft.com/office/drawing/2014/main" id="{BA2D969D-911F-2F45-ACDC-476EB3E24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26" name="Text Box 11">
                <a:extLst>
                  <a:ext uri="{FF2B5EF4-FFF2-40B4-BE49-F238E27FC236}">
                    <a16:creationId xmlns:a16="http://schemas.microsoft.com/office/drawing/2014/main" id="{5DA3DA86-A227-A949-9CF7-DEB8F8612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27" name="Text Box 11">
                <a:extLst>
                  <a:ext uri="{FF2B5EF4-FFF2-40B4-BE49-F238E27FC236}">
                    <a16:creationId xmlns:a16="http://schemas.microsoft.com/office/drawing/2014/main" id="{51DEAB57-6314-4E4F-8390-9BEE0D1FE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28" name="Oval 12">
                <a:extLst>
                  <a:ext uri="{FF2B5EF4-FFF2-40B4-BE49-F238E27FC236}">
                    <a16:creationId xmlns:a16="http://schemas.microsoft.com/office/drawing/2014/main" id="{FDCAAEA0-B39E-8942-8F0E-1D768B10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8913E0E1-E87E-2542-BEB9-20B74EEA94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0" name="Curved Connector 129">
                <a:extLst>
                  <a:ext uri="{FF2B5EF4-FFF2-40B4-BE49-F238E27FC236}">
                    <a16:creationId xmlns:a16="http://schemas.microsoft.com/office/drawing/2014/main" id="{1AE32F3D-5796-6D49-B752-721CE4850CC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61E420B2-CC04-3241-97D7-1897D7593CC0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D3900F70-90E0-1340-8498-753B051ED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3" name="Freeform 31">
                <a:extLst>
                  <a:ext uri="{FF2B5EF4-FFF2-40B4-BE49-F238E27FC236}">
                    <a16:creationId xmlns:a16="http://schemas.microsoft.com/office/drawing/2014/main" id="{94437799-D3F3-EE48-AF7C-51E32C677A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Freeform 40">
                <a:extLst>
                  <a:ext uri="{FF2B5EF4-FFF2-40B4-BE49-F238E27FC236}">
                    <a16:creationId xmlns:a16="http://schemas.microsoft.com/office/drawing/2014/main" id="{F170909A-BD1C-0844-9A88-FFF5367D04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5" name="Oval 11">
                <a:extLst>
                  <a:ext uri="{FF2B5EF4-FFF2-40B4-BE49-F238E27FC236}">
                    <a16:creationId xmlns:a16="http://schemas.microsoft.com/office/drawing/2014/main" id="{F707D789-0855-8C47-AC1B-5F516819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36" name="Oval 12">
                <a:extLst>
                  <a:ext uri="{FF2B5EF4-FFF2-40B4-BE49-F238E27FC236}">
                    <a16:creationId xmlns:a16="http://schemas.microsoft.com/office/drawing/2014/main" id="{2BC9E9B3-EABE-294A-9368-BF1D75177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2B2149-3831-6248-BFD7-9914CBC643A4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B158F709-EAA1-4840-A0A9-C4015A7778C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6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latin typeface="+mn-lt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86675-EA88-0D4F-989D-7160B31916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958FB-7C13-460D-619D-D0646A019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CE2CFB-77B2-FE41-9CFB-04A092659D4C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C12CB8-413F-2F45-9D57-0607BB21EB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76F32B7C-1FDF-584B-8941-1B0D126BA4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CED0BA-EA34-BE48-9430-668201627759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0FF924C-25F8-E445-9AE5-5081B5B797F4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7EA739-0F6F-284F-8078-BAAC9036AD10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691A5455-AF1D-4C4F-9886-A76A281A3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EEB733-1AFF-A44D-B27C-4193C8638364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6A12A7A-E550-D246-93FF-8CA1A1F0D908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FF0F8C8D-24A0-6041-B8F3-534FE39A9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74D743B0-DC8F-204D-9B19-25D6D35B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2EC28DDD-B785-FA43-B5CA-8EDFA466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38F0B98E-F53E-BF45-A99F-CD975863736B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B8CD83FE-210C-6345-920E-404A1BDAD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B986B8BD-3D76-214E-AAAD-07A8F85E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7DF5540F-20AA-2E4C-9DC3-718E1FD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E1AC3331-7ECE-8F4B-B660-AA53FA2C7D1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5E77F3D1-7DB8-8746-B9F4-CBFBC7851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0159813A-C69F-284F-98C4-6D8672967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96B87CF-19B8-0C4B-84CF-31029D6BF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C82E37B8-7B24-D442-9184-12F7A260C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7A1F2308-D820-8F41-90AC-0A9545565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B21BFD35-93F0-7449-890A-644E8C00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14B98C1C-6247-9344-900C-2F57E6B477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FD8918EA-529F-D546-B1A6-3179432EB260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B2A95CDD-9786-5047-8291-63355274B8A8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D9BD431C-A3D9-8841-995A-4CCC2096A2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E32475F5-F60B-F843-B003-9EE01B311C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C81A0CA7-F699-2A42-B419-D9B7A7BB65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5894AFCB-AE23-1549-93F4-2C3114FF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14098462-96A9-AF46-B0DF-7E6F1FCC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A3ED7E1-5AD8-5743-A6C5-4FD90AAC7932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96D52D6-9F19-C049-B3C9-8EA0F7A7724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0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cost of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Each “horizontal” action costs 1</a:t>
                </a:r>
              </a:p>
              <a:p>
                <a:pPr lvl="2"/>
                <a:r>
                  <a:rPr lang="en-US" dirty="0"/>
                  <a:t>Each “vertical” action costs 100</a:t>
                </a:r>
              </a:p>
              <a:p>
                <a:r>
                  <a:rPr lang="en-US" dirty="0"/>
                  <a:t>Costs of a history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𝜎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|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b="-44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D95C9-0E95-2247-8C4B-0243071E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7A562-E45A-4F21-EAD9-63E592AE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B166D5-D3F6-E848-9C07-1F081146F4B6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862DC0-8927-F14B-84FE-D6E0A30FC7EE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3A7A7F3-1958-624E-9601-DDF68994EB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07C10FB9-2F34-F843-AC61-0C6274E9D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739B437-A304-5542-A411-AB7308235BB2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DF1CF24-1379-7246-BCD9-E041007E6BC4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4E08F50-D474-0240-B4F4-7405B9CF9A5B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2" name="Text Box 13">
                  <a:extLst>
                    <a:ext uri="{FF2B5EF4-FFF2-40B4-BE49-F238E27FC236}">
                      <a16:creationId xmlns:a16="http://schemas.microsoft.com/office/drawing/2014/main" id="{C99A9CB3-DF17-954F-8F89-E7F2CA1488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F272050-72AD-2C4C-AC2D-DB19F277DF87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7AC94182-6A8B-D94E-A817-63A00482B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EFEB521E-A250-D44F-84ED-4C69C3E664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37">
                  <a:extLst>
                    <a:ext uri="{FF2B5EF4-FFF2-40B4-BE49-F238E27FC236}">
                      <a16:creationId xmlns:a16="http://schemas.microsoft.com/office/drawing/2014/main" id="{CCC393B0-25EB-6448-B234-594FF5E7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38">
                  <a:extLst>
                    <a:ext uri="{FF2B5EF4-FFF2-40B4-BE49-F238E27FC236}">
                      <a16:creationId xmlns:a16="http://schemas.microsoft.com/office/drawing/2014/main" id="{23920FA2-E55E-6E4F-9DA6-CF8184D7C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B516702D-0A55-CE4E-B235-D8A70A6AB57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6" name="Freeform 40">
                  <a:extLst>
                    <a:ext uri="{FF2B5EF4-FFF2-40B4-BE49-F238E27FC236}">
                      <a16:creationId xmlns:a16="http://schemas.microsoft.com/office/drawing/2014/main" id="{59CF245B-4525-EC4E-8E83-3F1C5C4EF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7" name="Freeform 6">
                  <a:extLst>
                    <a:ext uri="{FF2B5EF4-FFF2-40B4-BE49-F238E27FC236}">
                      <a16:creationId xmlns:a16="http://schemas.microsoft.com/office/drawing/2014/main" id="{7C7A2EB5-0901-0D4D-8884-DE76943B1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8" name="Oval 11">
                  <a:extLst>
                    <a:ext uri="{FF2B5EF4-FFF2-40B4-BE49-F238E27FC236}">
                      <a16:creationId xmlns:a16="http://schemas.microsoft.com/office/drawing/2014/main" id="{C93A3BB5-AE01-ED49-9CE0-AFF70ECD1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2E03F625-F134-984D-95A8-31D59ECCC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0" name="Oval 11">
                  <a:extLst>
                    <a:ext uri="{FF2B5EF4-FFF2-40B4-BE49-F238E27FC236}">
                      <a16:creationId xmlns:a16="http://schemas.microsoft.com/office/drawing/2014/main" id="{B639CBCC-3531-9E44-9CD4-90BEC270E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01" name="Text Box 11">
                  <a:extLst>
                    <a:ext uri="{FF2B5EF4-FFF2-40B4-BE49-F238E27FC236}">
                      <a16:creationId xmlns:a16="http://schemas.microsoft.com/office/drawing/2014/main" id="{4508A6CB-6E95-704D-B9E1-52E461F7B4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02" name="Text Box 11">
                  <a:extLst>
                    <a:ext uri="{FF2B5EF4-FFF2-40B4-BE49-F238E27FC236}">
                      <a16:creationId xmlns:a16="http://schemas.microsoft.com/office/drawing/2014/main" id="{2F3498A5-DD58-7446-B209-DBB62C6743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03" name="Text Box 11">
                  <a:extLst>
                    <a:ext uri="{FF2B5EF4-FFF2-40B4-BE49-F238E27FC236}">
                      <a16:creationId xmlns:a16="http://schemas.microsoft.com/office/drawing/2014/main" id="{F41D6CAD-7D0A-EF4F-B14A-A199948A96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04" name="Text Box 11">
                  <a:extLst>
                    <a:ext uri="{FF2B5EF4-FFF2-40B4-BE49-F238E27FC236}">
                      <a16:creationId xmlns:a16="http://schemas.microsoft.com/office/drawing/2014/main" id="{50CCD78F-6024-4448-B647-165F9E2C76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05" name="Oval 12">
                  <a:extLst>
                    <a:ext uri="{FF2B5EF4-FFF2-40B4-BE49-F238E27FC236}">
                      <a16:creationId xmlns:a16="http://schemas.microsoft.com/office/drawing/2014/main" id="{9CB6B9D7-6F36-E349-BCF8-15A6BB836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06" name="Freeform 6">
                  <a:extLst>
                    <a:ext uri="{FF2B5EF4-FFF2-40B4-BE49-F238E27FC236}">
                      <a16:creationId xmlns:a16="http://schemas.microsoft.com/office/drawing/2014/main" id="{9BCAA18E-487A-C74A-8FD6-F0506B11B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07" name="Curved Connector 106">
                  <a:extLst>
                    <a:ext uri="{FF2B5EF4-FFF2-40B4-BE49-F238E27FC236}">
                      <a16:creationId xmlns:a16="http://schemas.microsoft.com/office/drawing/2014/main" id="{38D4C36C-DCF5-0649-AEF8-50CA658CB85B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Arc 107">
                  <a:extLst>
                    <a:ext uri="{FF2B5EF4-FFF2-40B4-BE49-F238E27FC236}">
                      <a16:creationId xmlns:a16="http://schemas.microsoft.com/office/drawing/2014/main" id="{BF66568A-4335-3E4C-BFF7-D8B4BC1B444A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5304C48C-D814-EE4B-9B7D-E057F5090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C8D21117-1B50-4740-9273-7B394550D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1" name="Freeform 40">
                  <a:extLst>
                    <a:ext uri="{FF2B5EF4-FFF2-40B4-BE49-F238E27FC236}">
                      <a16:creationId xmlns:a16="http://schemas.microsoft.com/office/drawing/2014/main" id="{796C2D39-16DF-E941-A7F1-3564BB508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Oval 11">
                  <a:extLst>
                    <a:ext uri="{FF2B5EF4-FFF2-40B4-BE49-F238E27FC236}">
                      <a16:creationId xmlns:a16="http://schemas.microsoft.com/office/drawing/2014/main" id="{D6A30B01-A0BB-2F43-A07F-4242E85BD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3" name="Oval 12">
                  <a:extLst>
                    <a:ext uri="{FF2B5EF4-FFF2-40B4-BE49-F238E27FC236}">
                      <a16:creationId xmlns:a16="http://schemas.microsoft.com/office/drawing/2014/main" id="{1E2AA3AC-0448-3843-968C-097F2CCF0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01F837E-3C9F-C048-8F4F-409074BBA37F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F4A935F6-DE5F-6D4D-AA0F-EDC3F955FAF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25" name="Text Box 11">
              <a:extLst>
                <a:ext uri="{FF2B5EF4-FFF2-40B4-BE49-F238E27FC236}">
                  <a16:creationId xmlns:a16="http://schemas.microsoft.com/office/drawing/2014/main" id="{95BA24BD-3176-F442-BA74-F9DF91567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26" name="Text Box 11">
              <a:extLst>
                <a:ext uri="{FF2B5EF4-FFF2-40B4-BE49-F238E27FC236}">
                  <a16:creationId xmlns:a16="http://schemas.microsoft.com/office/drawing/2014/main" id="{33966FAB-DDBB-C444-A5A8-FED24F3E9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7" name="Text Box 11">
              <a:extLst>
                <a:ext uri="{FF2B5EF4-FFF2-40B4-BE49-F238E27FC236}">
                  <a16:creationId xmlns:a16="http://schemas.microsoft.com/office/drawing/2014/main" id="{1B564DC9-E395-9049-8F11-37DE87186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63E0D3B7-03F9-0C41-BC77-23534BE4D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4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be a safe solution </a:t>
                </a:r>
              </a:p>
              <a:p>
                <a:r>
                  <a:rPr lang="en-US" dirty="0">
                    <a:ea typeface="Times New Roman"/>
                  </a:rPr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ea typeface="Times New Roman"/>
                  </a:rPr>
                  <a:t>, expected cost of following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to goal:</a:t>
                </a:r>
                <a:endParaRPr lang="en-US" baseline="-25000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Weighted sum of history costs: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=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m:rPr>
                                  <m:lit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\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s</m:t>
                                  </m:r>
                                </m:e>
                              </m:d>
                            </m:e>
                          </m:eqAr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funcPr>
                            <m:fNam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Recursive formulation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cs typeface="Symbol" charset="2"/>
                                      </a:rPr>
                                      <m:t>∈</m:t>
                                    </m:r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ymbol" charset="2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sub>
                                  <m:sup/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|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5373" b="-259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D0D9-6E6B-F942-86A0-702A91FF2D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0740-11DB-2AA8-0290-0FDDEA159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4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=0.8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+0.2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=201</m:t>
                    </m:r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Recursive equation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=100+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</m:e>
                    </m:d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0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.2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5</m:t>
                        </m:r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+0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.2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100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=201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1D3F7-0613-4243-8349-CB495A8A4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9A849-C11E-8D01-71E8-27EF7010F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B22A5E-B1EE-B344-ACF6-189EDEF31626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E887FA-0597-6440-B84A-230E350CA525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5017213-B05C-4A45-A46E-45C08DA001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5425FB68-F116-C744-B208-9372E3B06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7FE46BC-A85E-FD4E-AEF4-1B698E1915EE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BF38ED0-670F-7D43-A220-1864A0A28AB6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36D15A-7D0A-D44B-B564-6B27CD93FD53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93" name="Text Box 13">
                  <a:extLst>
                    <a:ext uri="{FF2B5EF4-FFF2-40B4-BE49-F238E27FC236}">
                      <a16:creationId xmlns:a16="http://schemas.microsoft.com/office/drawing/2014/main" id="{C70045C7-EA99-2F48-963B-2ACEC0FD76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D717CDB-09E8-AF49-9851-2C68BCAD7B9C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9B9708E3-4A6D-0B4F-9A13-2DED85223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3" name="Text Box 11">
                  <a:extLst>
                    <a:ext uri="{FF2B5EF4-FFF2-40B4-BE49-F238E27FC236}">
                      <a16:creationId xmlns:a16="http://schemas.microsoft.com/office/drawing/2014/main" id="{E6D6029E-D15A-E040-ADCF-7ABBB949B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9CEC5B5D-6AD8-5949-A7FB-98CE6D8AC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9997DA21-5383-7148-B433-56874F693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B62F0EB4-5529-324E-9318-ABFC273DDD7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131C8A34-A0F0-754B-B3BC-BE4EAD05C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8" name="Freeform 6">
                  <a:extLst>
                    <a:ext uri="{FF2B5EF4-FFF2-40B4-BE49-F238E27FC236}">
                      <a16:creationId xmlns:a16="http://schemas.microsoft.com/office/drawing/2014/main" id="{40C73809-C8C4-4040-841A-88A44979E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9" name="Oval 11">
                  <a:extLst>
                    <a:ext uri="{FF2B5EF4-FFF2-40B4-BE49-F238E27FC236}">
                      <a16:creationId xmlns:a16="http://schemas.microsoft.com/office/drawing/2014/main" id="{FA074D19-DDA8-4C4C-9C45-33E62645A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0" name="Freeform 18">
                  <a:extLst>
                    <a:ext uri="{FF2B5EF4-FFF2-40B4-BE49-F238E27FC236}">
                      <a16:creationId xmlns:a16="http://schemas.microsoft.com/office/drawing/2014/main" id="{AC054C54-EF11-3B41-8248-51C0E2EF4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1" name="Oval 11">
                  <a:extLst>
                    <a:ext uri="{FF2B5EF4-FFF2-40B4-BE49-F238E27FC236}">
                      <a16:creationId xmlns:a16="http://schemas.microsoft.com/office/drawing/2014/main" id="{8CED2F1E-73F5-DE41-BFF2-C06540B2D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42" name="Text Box 11">
                  <a:extLst>
                    <a:ext uri="{FF2B5EF4-FFF2-40B4-BE49-F238E27FC236}">
                      <a16:creationId xmlns:a16="http://schemas.microsoft.com/office/drawing/2014/main" id="{6481CE5E-FF43-5241-98E0-76B0FC2909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43" name="Text Box 11">
                  <a:extLst>
                    <a:ext uri="{FF2B5EF4-FFF2-40B4-BE49-F238E27FC236}">
                      <a16:creationId xmlns:a16="http://schemas.microsoft.com/office/drawing/2014/main" id="{463534F9-1D28-BA49-A853-ED7940886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44" name="Text Box 11">
                  <a:extLst>
                    <a:ext uri="{FF2B5EF4-FFF2-40B4-BE49-F238E27FC236}">
                      <a16:creationId xmlns:a16="http://schemas.microsoft.com/office/drawing/2014/main" id="{40FE960E-0C7C-8A4F-BA51-82EFE0D9F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45" name="Text Box 11">
                  <a:extLst>
                    <a:ext uri="{FF2B5EF4-FFF2-40B4-BE49-F238E27FC236}">
                      <a16:creationId xmlns:a16="http://schemas.microsoft.com/office/drawing/2014/main" id="{9AB6174D-CE8C-A147-B0E9-0DD28EE224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46" name="Oval 12">
                  <a:extLst>
                    <a:ext uri="{FF2B5EF4-FFF2-40B4-BE49-F238E27FC236}">
                      <a16:creationId xmlns:a16="http://schemas.microsoft.com/office/drawing/2014/main" id="{FE40363E-4527-5649-84FC-5B5E16DC9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47" name="Freeform 6">
                  <a:extLst>
                    <a:ext uri="{FF2B5EF4-FFF2-40B4-BE49-F238E27FC236}">
                      <a16:creationId xmlns:a16="http://schemas.microsoft.com/office/drawing/2014/main" id="{8F9BF909-533C-3E42-8C2D-373E0328B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48" name="Curved Connector 147">
                  <a:extLst>
                    <a:ext uri="{FF2B5EF4-FFF2-40B4-BE49-F238E27FC236}">
                      <a16:creationId xmlns:a16="http://schemas.microsoft.com/office/drawing/2014/main" id="{C5A31EA8-3A6E-8343-A419-89AA6E18C11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Arc 148">
                  <a:extLst>
                    <a:ext uri="{FF2B5EF4-FFF2-40B4-BE49-F238E27FC236}">
                      <a16:creationId xmlns:a16="http://schemas.microsoft.com/office/drawing/2014/main" id="{6D724A50-4511-7944-81C2-6F8E50B2899F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0" name="Freeform 18">
                  <a:extLst>
                    <a:ext uri="{FF2B5EF4-FFF2-40B4-BE49-F238E27FC236}">
                      <a16:creationId xmlns:a16="http://schemas.microsoft.com/office/drawing/2014/main" id="{DC955919-2851-1349-A39E-F30904A8F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1" name="Freeform 31">
                  <a:extLst>
                    <a:ext uri="{FF2B5EF4-FFF2-40B4-BE49-F238E27FC236}">
                      <a16:creationId xmlns:a16="http://schemas.microsoft.com/office/drawing/2014/main" id="{FF3C901F-EABE-1348-9EF4-BD23100E5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40">
                  <a:extLst>
                    <a:ext uri="{FF2B5EF4-FFF2-40B4-BE49-F238E27FC236}">
                      <a16:creationId xmlns:a16="http://schemas.microsoft.com/office/drawing/2014/main" id="{2AC8580D-ED5A-BD41-934C-36CCAAB86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3" name="Oval 11">
                  <a:extLst>
                    <a:ext uri="{FF2B5EF4-FFF2-40B4-BE49-F238E27FC236}">
                      <a16:creationId xmlns:a16="http://schemas.microsoft.com/office/drawing/2014/main" id="{1671E708-9065-D94E-98DE-1E1CAC216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54" name="Oval 12">
                  <a:extLst>
                    <a:ext uri="{FF2B5EF4-FFF2-40B4-BE49-F238E27FC236}">
                      <a16:creationId xmlns:a16="http://schemas.microsoft.com/office/drawing/2014/main" id="{E006F9F1-1EA9-5B48-9244-5E49902A8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64664B99-7D3C-E444-B7FE-CC08720A1DD9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2617ED1A-76A3-FE43-85CC-52229A6C81C2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83" name="Text Box 11">
              <a:extLst>
                <a:ext uri="{FF2B5EF4-FFF2-40B4-BE49-F238E27FC236}">
                  <a16:creationId xmlns:a16="http://schemas.microsoft.com/office/drawing/2014/main" id="{1B103EAE-1406-5E4E-BAC6-D95B193B2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4" name="Text Box 11">
              <a:extLst>
                <a:ext uri="{FF2B5EF4-FFF2-40B4-BE49-F238E27FC236}">
                  <a16:creationId xmlns:a16="http://schemas.microsoft.com/office/drawing/2014/main" id="{7500DBFA-8563-C044-8C41-0A60553B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B67D8CA0-823F-4F45-A320-7B06C0F73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C3C44132-7D8D-5D46-8796-C33B009B0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2F352-5673-8BF9-0BBC-604E0A47EAE9}"/>
                  </a:ext>
                </a:extLst>
              </p:cNvPr>
              <p:cNvSpPr txBox="1"/>
              <p:nvPr/>
            </p:nvSpPr>
            <p:spPr>
              <a:xfrm>
                <a:off x="6633051" y="1587984"/>
                <a:ext cx="518129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0"/>
                  <a:t>Example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2F352-5673-8BF9-0BBC-604E0A47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51" y="1587984"/>
                <a:ext cx="5181290" cy="646331"/>
              </a:xfrm>
              <a:prstGeom prst="rect">
                <a:avLst/>
              </a:prstGeom>
              <a:blipFill>
                <a:blip r:embed="rId4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75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de-DE" b="0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+mn-lt"/>
                  </a:rPr>
                  <a:t>…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Recursive equation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0.5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0.5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𝑑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Wingdings"/>
                      </a:rPr>
                      <m:t>⇔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0.5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Wingdings"/>
                      </a:rPr>
                      <m:t>⇔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</m:oMath>
                </a14:m>
                <a:r>
                  <a:rPr lang="en-US" dirty="0">
                    <a:latin typeface="Times New Roman" charset="0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35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E11F-4DB3-1149-A3A2-6E34E648F3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B19B-2AA9-1C33-23DF-6301407B3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349F1C-F8C3-BE47-A77B-FE054C5FC021}"/>
              </a:ext>
            </a:extLst>
          </p:cNvPr>
          <p:cNvGrpSpPr/>
          <p:nvPr/>
        </p:nvGrpSpPr>
        <p:grpSpPr>
          <a:xfrm>
            <a:off x="6513398" y="234210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F6043FF-0949-7C4D-B550-31BCBB612931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4E0451B-9B3A-A649-889B-C23AC454D6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21F4DF34-29B7-DA4A-A7E0-2547357A1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4FFCD84-E060-DB4D-AA70-962F9E668CD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CF613A4-EDE3-D24F-B765-634DCB30A94C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81E161A-126F-0240-B3BA-329392A8EAB3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5" name="Text Box 13">
                  <a:extLst>
                    <a:ext uri="{FF2B5EF4-FFF2-40B4-BE49-F238E27FC236}">
                      <a16:creationId xmlns:a16="http://schemas.microsoft.com/office/drawing/2014/main" id="{9DB3EF46-6FA4-B44C-BCAA-1A37E105EA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FCC5974-5E22-4040-9814-6708C71951CA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A880F541-F180-BD49-B8C8-9EBCC1C55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Text Box 11">
                  <a:extLst>
                    <a:ext uri="{FF2B5EF4-FFF2-40B4-BE49-F238E27FC236}">
                      <a16:creationId xmlns:a16="http://schemas.microsoft.com/office/drawing/2014/main" id="{0B6E1999-AC2E-0649-942B-39048CDBC0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D4A83480-21DD-7344-9D78-F796D1D7E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id="{7AA01D4F-7A0D-C243-B4B7-7658EE304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40F3AA9D-0626-344A-BF5D-6A9FEC3084B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id="{10135BD5-7E0D-4E4A-B02E-135356F89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Freeform 6">
                  <a:extLst>
                    <a:ext uri="{FF2B5EF4-FFF2-40B4-BE49-F238E27FC236}">
                      <a16:creationId xmlns:a16="http://schemas.microsoft.com/office/drawing/2014/main" id="{3742A1D9-518B-694C-905D-FF09B565B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Oval 11">
                  <a:extLst>
                    <a:ext uri="{FF2B5EF4-FFF2-40B4-BE49-F238E27FC236}">
                      <a16:creationId xmlns:a16="http://schemas.microsoft.com/office/drawing/2014/main" id="{165D1452-1E87-764E-BB65-CB4F18836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0231E0C2-E1B4-0246-BC61-895A8C382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801DBE2F-F5F8-864B-B1A8-7EE25CAFC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7" name="Text Box 11">
                  <a:extLst>
                    <a:ext uri="{FF2B5EF4-FFF2-40B4-BE49-F238E27FC236}">
                      <a16:creationId xmlns:a16="http://schemas.microsoft.com/office/drawing/2014/main" id="{D97FC215-4112-ED42-A725-D94AA174CC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8" name="Text Box 11">
                  <a:extLst>
                    <a:ext uri="{FF2B5EF4-FFF2-40B4-BE49-F238E27FC236}">
                      <a16:creationId xmlns:a16="http://schemas.microsoft.com/office/drawing/2014/main" id="{44F34F01-D116-C749-ADC3-D833DDBDF1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FEC4CAAD-B0B3-9C48-8421-F43B2F1202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E0D77C5E-A13E-9F46-8EE2-32D28CFC27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30051A5A-58C3-5A41-9A7D-C3364C544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613908D0-DBE3-C64D-9609-1E386FED5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1046B619-B9E9-8F4A-9175-DBBD7BDA7497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12090A85-3793-234E-8EBA-CAC6AB8B1FAB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18">
                  <a:extLst>
                    <a:ext uri="{FF2B5EF4-FFF2-40B4-BE49-F238E27FC236}">
                      <a16:creationId xmlns:a16="http://schemas.microsoft.com/office/drawing/2014/main" id="{7F67CCFF-4BC9-464F-876E-9945531B3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9927CFF1-3045-6D4D-8D5C-C33189922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40">
                  <a:extLst>
                    <a:ext uri="{FF2B5EF4-FFF2-40B4-BE49-F238E27FC236}">
                      <a16:creationId xmlns:a16="http://schemas.microsoft.com/office/drawing/2014/main" id="{2F79BAF5-EDB9-B444-A0B3-4BC662FCA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8" name="Oval 11">
                  <a:extLst>
                    <a:ext uri="{FF2B5EF4-FFF2-40B4-BE49-F238E27FC236}">
                      <a16:creationId xmlns:a16="http://schemas.microsoft.com/office/drawing/2014/main" id="{628CD297-D744-A943-86CE-A0CC63BE4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79" name="Oval 12">
                  <a:extLst>
                    <a:ext uri="{FF2B5EF4-FFF2-40B4-BE49-F238E27FC236}">
                      <a16:creationId xmlns:a16="http://schemas.microsoft.com/office/drawing/2014/main" id="{E397AB2C-732D-6749-B19B-B3BB55796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D1989AB-296A-7549-A4CA-10F71347C1BE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3F3B6698-81FA-434B-9EF5-5C92531443C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5" name="Text Box 11">
              <a:extLst>
                <a:ext uri="{FF2B5EF4-FFF2-40B4-BE49-F238E27FC236}">
                  <a16:creationId xmlns:a16="http://schemas.microsoft.com/office/drawing/2014/main" id="{DCDAB4A2-CC1F-C54C-961A-CC1CFD38B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1D06396B-FDEB-554B-B593-3C3E10CB3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9EB9E661-2CDF-244E-824B-EC1CF196D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E1A4FA38-3F32-9745-82A4-7C4E670A2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2FED46-E930-2A79-24C6-0797E2B8D3E8}"/>
                  </a:ext>
                </a:extLst>
              </p:cNvPr>
              <p:cNvSpPr txBox="1"/>
              <p:nvPr/>
            </p:nvSpPr>
            <p:spPr>
              <a:xfrm>
                <a:off x="8247723" y="1587984"/>
                <a:ext cx="1951945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0" dirty="0"/>
                  <a:t>Example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is-I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s-IS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2FED46-E930-2A79-24C6-0797E2B8D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723" y="1587984"/>
                <a:ext cx="1951945" cy="646331"/>
              </a:xfrm>
              <a:prstGeom prst="rect">
                <a:avLst/>
              </a:prstGeom>
              <a:blipFill>
                <a:blip r:embed="rId4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Probabilistic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Stochastic Shortest-Path Problems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Heuristic Search Algorithms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Probabilistic Planning</a:t>
            </a: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401638" indent="-401638">
              <a:buFont typeface="+mj-lt"/>
              <a:buAutoNum type="arabicPeriod"/>
            </a:pPr>
            <a:endParaRPr lang="en-GB" dirty="0"/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F58C-8F5F-4345-B654-570F60762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C71A9-5F6E-A891-4E74-8FDCB6E60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Planning as Optimisation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>
                    <a:cs typeface="Times New Roman"/>
                  </a:rPr>
                  <a:t>be safe solutions</a:t>
                </a:r>
                <a:endParaRPr lang="en-GB" altLang="ja-JP" i="1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dominates</a:t>
                </a:r>
                <a:r>
                  <a:rPr lang="en-GB" i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if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∀</m:t>
                    </m:r>
                    <m:r>
                      <a:rPr lang="en-GB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𝑠</m:t>
                    </m:r>
                    <m:r>
                      <a:rPr lang="en-GB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: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≤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is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optimal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i="1" dirty="0">
                    <a:cs typeface="Times New Roman"/>
                  </a:rPr>
                  <a:t> </a:t>
                </a:r>
                <a:r>
                  <a:rPr lang="en-GB" altLang="ja-JP" dirty="0">
                    <a:cs typeface="Times New Roman"/>
                  </a:rPr>
                  <a:t>dominates</a:t>
                </a:r>
                <a:r>
                  <a:rPr lang="en-GB" altLang="ja-JP" i="1" dirty="0">
                    <a:cs typeface="Times New Roman"/>
                  </a:rPr>
                  <a:t> </a:t>
                </a:r>
                <a:r>
                  <a:rPr lang="en-GB" i="1" dirty="0">
                    <a:cs typeface="Times New Roman"/>
                  </a:rPr>
                  <a:t>every </a:t>
                </a:r>
                <a:r>
                  <a:rPr lang="en-GB" dirty="0">
                    <a:cs typeface="Times New Roman"/>
                  </a:rPr>
                  <a:t>safe solution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are both optimal,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ea typeface="Times New Roman"/>
                    <a:cs typeface="Times New Roman"/>
                    <a:sym typeface="Symbol" charset="0"/>
                  </a:rPr>
                  <a:t> </a:t>
                </a:r>
                <a:br>
                  <a:rPr lang="en-GB" dirty="0">
                    <a:ea typeface="Times New Roman"/>
                    <a:cs typeface="Times New Roman"/>
                    <a:sym typeface="Symbol" charset="0"/>
                  </a:rPr>
                </a:br>
                <a:r>
                  <a:rPr lang="en-GB" dirty="0">
                    <a:ea typeface="Times New Roman"/>
                    <a:cs typeface="Times New Roman"/>
                    <a:sym typeface="Symbol" charset="0"/>
                  </a:rPr>
                  <a:t>at every state where they are both defined</a:t>
                </a:r>
                <a:endParaRPr lang="en-GB" baseline="-25000" dirty="0">
                  <a:cs typeface="Times New Roman"/>
                  <a:sym typeface="Symbol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= expected cost of getting to the goal using an optimal safe solution</a:t>
                </a:r>
                <a:endParaRPr lang="en-GB" dirty="0">
                  <a:ea typeface="Times New Roman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Times New Roman"/>
                  </a:rPr>
                  <a:t>Optimality principle</a:t>
                </a:r>
                <a:r>
                  <a:rPr lang="en-GB" i="1" dirty="0">
                    <a:ea typeface="Times New Roman"/>
                  </a:rPr>
                  <a:t> </a:t>
                </a:r>
                <a:r>
                  <a:rPr lang="en-GB" dirty="0">
                    <a:ea typeface="Times New Roman"/>
                  </a:rPr>
                  <a:t>(Bellman’s theorem):</a:t>
                </a:r>
              </a:p>
              <a:p>
                <a:endParaRPr lang="en-GB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marL="7938" lvl="1" indent="0">
                  <a:buNone/>
                  <a:tabLst>
                    <a:tab pos="1304925" algn="l"/>
                    <a:tab pos="4622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GB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𝐴𝑝𝑝𝑙𝑖𝑐𝑎𝑏𝑙𝑒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𝑐𝑜𝑠𝑡</m:t>
                                        </m:r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+</m:t>
                                        </m:r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cs typeface="Symbol" charset="2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Symbol" charset="2"/>
                                              </a:rPr>
                                              <m:t>𝛾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de-DE" b="0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de-DE" b="0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  <m:sSup>
                                              <m:sSup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44" t="-2985" b="-976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464FE-3032-6E4E-BE81-E9CE6DCA49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8237A-DEDC-029C-EC73-BF8E53EEF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A2185-527B-6B43-BCBD-D9F8584E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8930A8-87B3-7F33-240E-F1A8E80492E1}"/>
              </a:ext>
            </a:extLst>
          </p:cNvPr>
          <p:cNvGrpSpPr/>
          <p:nvPr/>
        </p:nvGrpSpPr>
        <p:grpSpPr>
          <a:xfrm>
            <a:off x="10158133" y="1665066"/>
            <a:ext cx="1673542" cy="2159913"/>
            <a:chOff x="8368739" y="1158240"/>
            <a:chExt cx="1673542" cy="2159913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8368739" y="2010728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i="1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 </a:t>
              </a:r>
              <a:endParaRPr lang="en-GB" sz="2000" i="1">
                <a:solidFill>
                  <a:schemeClr val="bg1"/>
                </a:solidFill>
                <a:ea typeface="Times New Roman"/>
                <a:cs typeface="Times New Roman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630801" y="1158240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9630801" y="172815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2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9630801" y="2352272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3</a:t>
              </a:r>
            </a:p>
          </p:txBody>
        </p:sp>
        <p:cxnSp>
          <p:nvCxnSpPr>
            <p:cNvPr id="22" name="Curved Connector 8"/>
            <p:cNvCxnSpPr>
              <a:cxnSpLocks noChangeShapeType="1"/>
            </p:cNvCxnSpPr>
            <p:nvPr/>
          </p:nvCxnSpPr>
          <p:spPr bwMode="auto">
            <a:xfrm flipV="1">
              <a:off x="8780219" y="1363980"/>
              <a:ext cx="850582" cy="8524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Curved Connector 11"/>
            <p:cNvCxnSpPr>
              <a:cxnSpLocks noChangeShapeType="1"/>
            </p:cNvCxnSpPr>
            <p:nvPr/>
          </p:nvCxnSpPr>
          <p:spPr bwMode="auto">
            <a:xfrm flipV="1">
              <a:off x="8780219" y="1933894"/>
              <a:ext cx="850582" cy="28257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Curved Connector 14"/>
            <p:cNvCxnSpPr>
              <a:cxnSpLocks noChangeShapeType="1"/>
            </p:cNvCxnSpPr>
            <p:nvPr/>
          </p:nvCxnSpPr>
          <p:spPr bwMode="auto">
            <a:xfrm rot="16200000" flipH="1">
              <a:off x="9077348" y="2004559"/>
              <a:ext cx="196064" cy="91084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8822169" y="1673654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a</a:t>
              </a:r>
            </a:p>
          </p:txBody>
        </p:sp>
        <p:sp>
          <p:nvSpPr>
            <p:cNvPr id="26" name="Arc 25"/>
            <p:cNvSpPr/>
            <p:nvPr/>
          </p:nvSpPr>
          <p:spPr bwMode="auto">
            <a:xfrm rot="19304050">
              <a:off x="9047883" y="1958700"/>
              <a:ext cx="157802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9627870" y="290667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4</a:t>
              </a:r>
            </a:p>
          </p:txBody>
        </p:sp>
        <p:cxnSp>
          <p:nvCxnSpPr>
            <p:cNvPr id="28" name="Curved Connector 14"/>
            <p:cNvCxnSpPr>
              <a:cxnSpLocks noChangeShapeType="1"/>
            </p:cNvCxnSpPr>
            <p:nvPr/>
          </p:nvCxnSpPr>
          <p:spPr bwMode="auto">
            <a:xfrm rot="16200000" flipH="1">
              <a:off x="8901553" y="2180355"/>
              <a:ext cx="604985" cy="9681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8654769" y="2566099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b</a:t>
              </a:r>
            </a:p>
          </p:txBody>
        </p:sp>
        <p:sp>
          <p:nvSpPr>
            <p:cNvPr id="30" name="Arc 29"/>
            <p:cNvSpPr/>
            <p:nvPr/>
          </p:nvSpPr>
          <p:spPr bwMode="auto">
            <a:xfrm rot="2135701">
              <a:off x="8847037" y="2375014"/>
              <a:ext cx="176533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2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Cost to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be a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SSP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is reachable from every state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Same as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explorable </a:t>
                </a:r>
                <a:r>
                  <a:rPr lang="en-US" dirty="0">
                    <a:cs typeface="Times New Roman"/>
                  </a:rPr>
                  <a:t>in non-deterministic models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be a safe solution that is defined at all non-goal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cs typeface="Times New Roman"/>
                      </a:rPr>
                      <m:t>dom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eaLnBrk="1" hangingPunct="1"/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i="1" dirty="0"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Cost-to-go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𝑄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</m:t>
                          </m:r>
                        </m:e>
                        <m:sub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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Expected cost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dirty="0">
                    <a:cs typeface="Times New Roman"/>
                  </a:rPr>
                  <a:t>, 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afterward</a:t>
                </a:r>
                <a:endParaRPr lang="en-US" dirty="0">
                  <a:ea typeface="Times New Roman"/>
                </a:endParaRPr>
              </a:p>
              <a:p>
                <a:r>
                  <a:rPr lang="en-US" dirty="0">
                    <a:ea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ea typeface="Times New Roman"/>
                  </a:rPr>
                  <a:t>, let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func>
                        <m:func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𝐴𝑝𝑝𝑙𝑖𝑐𝑎𝑏𝑙𝑒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 b="-50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1C473-DC45-7343-AFA3-F2E12B49E3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023B9-2703-83B0-F302-93245E38A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F27D3-65B5-A14F-9726-0BD02B0C3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3552E9-5C93-E91C-2682-5D0BE388112A}"/>
              </a:ext>
            </a:extLst>
          </p:cNvPr>
          <p:cNvGrpSpPr/>
          <p:nvPr/>
        </p:nvGrpSpPr>
        <p:grpSpPr>
          <a:xfrm>
            <a:off x="10158133" y="1665066"/>
            <a:ext cx="1673542" cy="2159913"/>
            <a:chOff x="8368739" y="1158240"/>
            <a:chExt cx="1673542" cy="2159913"/>
          </a:xfrm>
        </p:grpSpPr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796F0B57-83E6-201B-FCAD-F21823DE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8739" y="2010728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i="1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 </a:t>
              </a:r>
              <a:endParaRPr lang="en-GB" sz="2000" i="1">
                <a:solidFill>
                  <a:schemeClr val="bg1"/>
                </a:solidFill>
                <a:ea typeface="Times New Roman"/>
                <a:cs typeface="Times New Roman" charset="0"/>
              </a:endParaRP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0EA1E70A-55E3-6E1D-6092-00DC45280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1158240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1</a:t>
              </a: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DA317C35-D6CB-9233-87B7-7FE1B5EB7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172815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2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7175DCAC-5E65-2031-54AE-99B9853C7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2352272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3</a:t>
              </a:r>
            </a:p>
          </p:txBody>
        </p:sp>
        <p:cxnSp>
          <p:nvCxnSpPr>
            <p:cNvPr id="10" name="Curved Connector 8">
              <a:extLst>
                <a:ext uri="{FF2B5EF4-FFF2-40B4-BE49-F238E27FC236}">
                  <a16:creationId xmlns:a16="http://schemas.microsoft.com/office/drawing/2014/main" id="{5FF27E57-9EFA-20E1-652C-ECEB0020D7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80219" y="1363980"/>
              <a:ext cx="850582" cy="8524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urved Connector 11">
              <a:extLst>
                <a:ext uri="{FF2B5EF4-FFF2-40B4-BE49-F238E27FC236}">
                  <a16:creationId xmlns:a16="http://schemas.microsoft.com/office/drawing/2014/main" id="{DDE9BCC3-DF19-FD92-166D-9CE707DA4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80219" y="1933894"/>
              <a:ext cx="850582" cy="28257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Curved Connector 14">
              <a:extLst>
                <a:ext uri="{FF2B5EF4-FFF2-40B4-BE49-F238E27FC236}">
                  <a16:creationId xmlns:a16="http://schemas.microsoft.com/office/drawing/2014/main" id="{587E1A01-A2AB-6E59-DA72-4B013F56F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9077348" y="2004559"/>
              <a:ext cx="196064" cy="91084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54EF5C17-26FA-EDF4-BFC9-6167410A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2169" y="1673654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a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BEA78EF-98B7-7D14-3725-090F065B76DA}"/>
                </a:ext>
              </a:extLst>
            </p:cNvPr>
            <p:cNvSpPr/>
            <p:nvPr/>
          </p:nvSpPr>
          <p:spPr bwMode="auto">
            <a:xfrm rot="19304050">
              <a:off x="9047883" y="1958700"/>
              <a:ext cx="157802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8B8C0118-39D7-94E2-BE75-A8ADE45AD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7870" y="290667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4</a:t>
              </a:r>
            </a:p>
          </p:txBody>
        </p:sp>
        <p:cxnSp>
          <p:nvCxnSpPr>
            <p:cNvPr id="16" name="Curved Connector 14">
              <a:extLst>
                <a:ext uri="{FF2B5EF4-FFF2-40B4-BE49-F238E27FC236}">
                  <a16:creationId xmlns:a16="http://schemas.microsoft.com/office/drawing/2014/main" id="{B301295D-E396-2F58-A3BF-64D7D4907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901553" y="2180355"/>
              <a:ext cx="604985" cy="9681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B2B28280-B937-78BE-E700-571324992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769" y="2566099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b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2866658-0022-11ED-B2E4-D5384190D648}"/>
                </a:ext>
              </a:extLst>
            </p:cNvPr>
            <p:cNvSpPr/>
            <p:nvPr/>
          </p:nvSpPr>
          <p:spPr bwMode="auto">
            <a:xfrm rot="2135701">
              <a:off x="8847037" y="2375014"/>
              <a:ext cx="176533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56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Inputs</a:t>
                </a:r>
              </a:p>
              <a:p>
                <a:pPr lvl="1"/>
                <a:r>
                  <a:rPr lang="en-GB" dirty="0"/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Initial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Finds an optimal policy</a:t>
                </a:r>
              </a:p>
              <a:p>
                <a:r>
                  <a:rPr lang="en-GB" dirty="0"/>
                  <a:t>Converges in a finite number of steps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CE3414-21E1-AA42-81E4-DEFB80267A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C8263F-22A9-48D4-2C34-54227F24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8020-D615-744F-8467-B1DF1269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7658820" y="1665066"/>
            <a:ext cx="4172855" cy="289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policy-iteration(𝛴,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compute{V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any action 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𝜋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𝜋’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/>
              <p:nvPr/>
            </p:nvSpPr>
            <p:spPr>
              <a:xfrm>
                <a:off x="5226512" y="3585088"/>
                <a:ext cx="1580607" cy="96949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bIns="9144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equations, </a:t>
                </a:r>
                <a:br>
                  <a:rPr lang="en-US" dirty="0"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unknowns,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=|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|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12" y="3585088"/>
                <a:ext cx="1580607" cy="96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D8436A-23C1-8F4D-8945-5A5B8C6FD759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6807119" y="2521258"/>
            <a:ext cx="1591157" cy="1548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gradFill>
              <a:gsLst>
                <a:gs pos="11000">
                  <a:schemeClr val="accent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123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961" y="1666800"/>
                <a:ext cx="5798937" cy="42391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Start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Symbol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Symbol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201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(0)=101.5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961" y="1666800"/>
                <a:ext cx="5798937" cy="4239112"/>
              </a:xfrm>
              <a:blipFill>
                <a:blip r:embed="rId3"/>
                <a:stretch>
                  <a:fillRect l="-2407" t="-35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382" y="1103941"/>
                <a:ext cx="4090619" cy="5069977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=1+101=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382" y="1103941"/>
                <a:ext cx="4090619" cy="5069977"/>
              </a:xfrm>
              <a:blipFill>
                <a:blip r:embed="rId4"/>
                <a:stretch>
                  <a:fillRect l="-3096" t="-29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5AC7F8-315B-9449-A0B6-7E0C7866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26805E-4256-54B8-A83E-B8226DC6F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2020-5AE5-5640-8FB1-B2B93D6BB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F02DE0-5CC7-0B4C-8704-9BBA39C7FE3A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AC41CD-8704-C548-98B1-80086F9850C3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1E315DA-F0A5-F947-BD73-F3871EEA51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B5F25075-29DC-0640-ADE1-69DE94A0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1BE55F5-781D-394F-BE04-1F70BB9027E6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C0CDF22-FC6D-0947-B548-991489B9561A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919CB70-EC75-6245-9D67-A7AD8190F5E9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5" name="Text Box 13">
                  <a:extLst>
                    <a:ext uri="{FF2B5EF4-FFF2-40B4-BE49-F238E27FC236}">
                      <a16:creationId xmlns:a16="http://schemas.microsoft.com/office/drawing/2014/main" id="{75A05D9F-49E3-B040-BD2D-B132F06F0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E782B15-B4E9-9049-B15B-0F769DAB7CDE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5A707F21-931F-DB4C-9345-16E4FEB1C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Text Box 11">
                  <a:extLst>
                    <a:ext uri="{FF2B5EF4-FFF2-40B4-BE49-F238E27FC236}">
                      <a16:creationId xmlns:a16="http://schemas.microsoft.com/office/drawing/2014/main" id="{B09FA5BD-915F-6D46-8D0A-DC9011BA39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83D71067-0FFF-4648-887F-90A2D5BAF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id="{061B51BA-4F7C-D04E-BF0F-3BEEE5E34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E7EEBEC5-2BDF-7A4B-9C2D-259264647E21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id="{1DE8BC6D-FC8D-F94E-A65B-885CE1EB0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Freeform 6">
                  <a:extLst>
                    <a:ext uri="{FF2B5EF4-FFF2-40B4-BE49-F238E27FC236}">
                      <a16:creationId xmlns:a16="http://schemas.microsoft.com/office/drawing/2014/main" id="{B6A91D7E-9080-2241-84AB-67FB6D2C9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Oval 11">
                  <a:extLst>
                    <a:ext uri="{FF2B5EF4-FFF2-40B4-BE49-F238E27FC236}">
                      <a16:creationId xmlns:a16="http://schemas.microsoft.com/office/drawing/2014/main" id="{8517FA6C-87F3-DE42-80DF-C0119C4DE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7784FD60-8DAA-164D-88DF-F22484572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5AB3B85E-EB36-694A-9105-7B684904C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7" name="Text Box 11">
                  <a:extLst>
                    <a:ext uri="{FF2B5EF4-FFF2-40B4-BE49-F238E27FC236}">
                      <a16:creationId xmlns:a16="http://schemas.microsoft.com/office/drawing/2014/main" id="{7ED2D679-D619-2C40-8130-C4EC1B5E1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8" name="Text Box 11">
                  <a:extLst>
                    <a:ext uri="{FF2B5EF4-FFF2-40B4-BE49-F238E27FC236}">
                      <a16:creationId xmlns:a16="http://schemas.microsoft.com/office/drawing/2014/main" id="{22E156EC-191C-1542-8861-389CBE865B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6EA13C3C-D6E1-4742-981B-86921A3D5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DF788250-5B83-4F48-90BC-7A1F5D8212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5D47A060-519A-6345-8769-49D683334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11DC695B-1357-DE46-B20A-321096485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E5702842-C044-8C42-A2B6-051D3EC3047F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8E924132-C7FE-2E45-9D5B-9F0CF13BA81C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11CBFA9E-1422-DD43-B5B8-26D530280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FF4FA020-77A9-8047-A705-61D45B2E8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03F9F3AB-172F-E245-BDCE-1E5A168D5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9039CE8E-2EAA-464A-8EAB-B1574EB04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F09AEE2D-B7CF-EF44-85D2-28AE78F67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79B33-1624-2C48-9F05-D04164EE006C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6CDD2F0-EC8E-4E43-BB80-63356679C65C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5" name="Text Box 11">
              <a:extLst>
                <a:ext uri="{FF2B5EF4-FFF2-40B4-BE49-F238E27FC236}">
                  <a16:creationId xmlns:a16="http://schemas.microsoft.com/office/drawing/2014/main" id="{F05B5478-3D23-4F47-973C-5B319D441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9A9206C8-C24C-0348-B16B-DD336B6A6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F8FF1B82-D47B-FF4F-8CC8-B7BA60F20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F392DBB2-6C7F-8545-8361-E75B2BBB7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2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Continue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+0.5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  <m:r>
                      <a:rPr lang="de-DE" b="0" i="1" kern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58" t="-3582" b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382" y="1103003"/>
                <a:ext cx="4090619" cy="557697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382" y="1103003"/>
                <a:ext cx="4090619" cy="5576975"/>
              </a:xfrm>
              <a:blipFill>
                <a:blip r:embed="rId4"/>
                <a:stretch>
                  <a:fillRect l="-3096" t="-27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79F14-43F3-F94E-993A-58547DF6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7E003-80F2-4140-FBF5-E31881AC3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2020-5AE5-5640-8FB1-B2B93D6BB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/>
              <p:nvPr/>
            </p:nvSpPr>
            <p:spPr>
              <a:xfrm>
                <a:off x="5247321" y="6305739"/>
                <a:ext cx="1696658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unchanged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321" y="6305739"/>
                <a:ext cx="16966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A66878D-8FEE-BB44-9528-4FC65A67870C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A080137-4223-4A4A-8903-10602D6C2FEA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21F2152-EB42-A649-9CE6-2DF20BB5EF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9A6B665C-D151-4B43-982B-770883B3C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CB409A9-74EB-3441-AD70-1E23C26D153A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7BBF65B-1618-AC40-8800-64D6B56AACBE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1F01531-8BDE-064A-817F-B7F6BBBAE4C7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7" name="Text Box 13">
                  <a:extLst>
                    <a:ext uri="{FF2B5EF4-FFF2-40B4-BE49-F238E27FC236}">
                      <a16:creationId xmlns:a16="http://schemas.microsoft.com/office/drawing/2014/main" id="{4862E975-ECE3-304E-9D4E-0B5826D632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756AD64-F02D-8445-8C12-99546CF8725D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9F4D6494-2A57-7E40-AD36-FF6BC488C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Text Box 11">
                  <a:extLst>
                    <a:ext uri="{FF2B5EF4-FFF2-40B4-BE49-F238E27FC236}">
                      <a16:creationId xmlns:a16="http://schemas.microsoft.com/office/drawing/2014/main" id="{9B08F1F3-F4D0-6B42-B3BF-188C189279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F7F2FE0F-7046-C740-8E15-67DCBAB91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4339E57F-1F74-9A4C-A759-513F13BAE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F6255D66-9236-754B-BD76-E6BD5B631C38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Freeform 40">
                  <a:extLst>
                    <a:ext uri="{FF2B5EF4-FFF2-40B4-BE49-F238E27FC236}">
                      <a16:creationId xmlns:a16="http://schemas.microsoft.com/office/drawing/2014/main" id="{EF68CFBC-FBA7-2A4B-8C36-A17BD21BC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6">
                  <a:extLst>
                    <a:ext uri="{FF2B5EF4-FFF2-40B4-BE49-F238E27FC236}">
                      <a16:creationId xmlns:a16="http://schemas.microsoft.com/office/drawing/2014/main" id="{DD0090B6-3890-9E46-A520-B697BDB61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11B80B0F-340A-8949-9FC9-A4DCE42E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009211CB-B45A-F640-A8D2-C68B9CF68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Oval 11">
                  <a:extLst>
                    <a:ext uri="{FF2B5EF4-FFF2-40B4-BE49-F238E27FC236}">
                      <a16:creationId xmlns:a16="http://schemas.microsoft.com/office/drawing/2014/main" id="{9AC9BE5D-0DF7-7D44-8D61-10FBC8072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AED477A6-575F-8248-B20A-19ADE11C18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A5796668-BF75-2C4F-AA28-E6928C5C81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71" name="Text Box 11">
                  <a:extLst>
                    <a:ext uri="{FF2B5EF4-FFF2-40B4-BE49-F238E27FC236}">
                      <a16:creationId xmlns:a16="http://schemas.microsoft.com/office/drawing/2014/main" id="{CD491435-8E31-3749-A26D-65637D8C0C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2" name="Text Box 11">
                  <a:extLst>
                    <a:ext uri="{FF2B5EF4-FFF2-40B4-BE49-F238E27FC236}">
                      <a16:creationId xmlns:a16="http://schemas.microsoft.com/office/drawing/2014/main" id="{C54C174D-5914-684E-9B62-603F3EF621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3" name="Oval 12">
                  <a:extLst>
                    <a:ext uri="{FF2B5EF4-FFF2-40B4-BE49-F238E27FC236}">
                      <a16:creationId xmlns:a16="http://schemas.microsoft.com/office/drawing/2014/main" id="{86A2CE6A-29AD-3144-A5F1-1F895D8C7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4" name="Freeform 6">
                  <a:extLst>
                    <a:ext uri="{FF2B5EF4-FFF2-40B4-BE49-F238E27FC236}">
                      <a16:creationId xmlns:a16="http://schemas.microsoft.com/office/drawing/2014/main" id="{D8384ABB-BFF1-834F-AE41-635CCF09E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12" name="Curved Connector 111">
                  <a:extLst>
                    <a:ext uri="{FF2B5EF4-FFF2-40B4-BE49-F238E27FC236}">
                      <a16:creationId xmlns:a16="http://schemas.microsoft.com/office/drawing/2014/main" id="{2AA4F52B-7225-B24A-BD95-6140901BC87E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Arc 112">
                  <a:extLst>
                    <a:ext uri="{FF2B5EF4-FFF2-40B4-BE49-F238E27FC236}">
                      <a16:creationId xmlns:a16="http://schemas.microsoft.com/office/drawing/2014/main" id="{E13F607F-A8A8-6C48-8AB0-AB85853DEE47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18">
                  <a:extLst>
                    <a:ext uri="{FF2B5EF4-FFF2-40B4-BE49-F238E27FC236}">
                      <a16:creationId xmlns:a16="http://schemas.microsoft.com/office/drawing/2014/main" id="{DDEE2268-32F7-514E-A3E8-10B22C741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C9FDAC0C-55FC-BB4F-83E0-7FD082770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6" name="Freeform 40">
                  <a:extLst>
                    <a:ext uri="{FF2B5EF4-FFF2-40B4-BE49-F238E27FC236}">
                      <a16:creationId xmlns:a16="http://schemas.microsoft.com/office/drawing/2014/main" id="{73E0457C-D4F6-8648-903F-DBED6C8CF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7" name="Oval 11">
                  <a:extLst>
                    <a:ext uri="{FF2B5EF4-FFF2-40B4-BE49-F238E27FC236}">
                      <a16:creationId xmlns:a16="http://schemas.microsoft.com/office/drawing/2014/main" id="{67479898-91FB-654F-A3C5-2B046AE69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8" name="Oval 12">
                  <a:extLst>
                    <a:ext uri="{FF2B5EF4-FFF2-40B4-BE49-F238E27FC236}">
                      <a16:creationId xmlns:a16="http://schemas.microsoft.com/office/drawing/2014/main" id="{643CD1F1-1BA4-834C-BB70-EA6894464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5B848C5-9173-4A41-ADE9-E145627C27D7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E9920187-7713-604E-94C9-21C5BAAE7A4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FE6394E2-7847-CE43-856E-84C4306F7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A2BA366B-4AC5-F74F-AE97-4425FB74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9" name="Text Box 11">
              <a:extLst>
                <a:ext uri="{FF2B5EF4-FFF2-40B4-BE49-F238E27FC236}">
                  <a16:creationId xmlns:a16="http://schemas.microsoft.com/office/drawing/2014/main" id="{8691D6FD-864C-9842-B706-2BA47E7A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0" name="Text Box 11">
              <a:extLst>
                <a:ext uri="{FF2B5EF4-FFF2-40B4-BE49-F238E27FC236}">
                  <a16:creationId xmlns:a16="http://schemas.microsoft.com/office/drawing/2014/main" id="{56E222F1-5F4B-2949-A600-019BBD223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ym typeface="Symbol" charset="0"/>
                  </a:rPr>
                  <a:t>Inputs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Convergence criterion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a heuristic </a:t>
                </a:r>
                <a:r>
                  <a:rPr lang="en-GB" dirty="0" err="1"/>
                  <a:t>fct</a:t>
                </a:r>
                <a:r>
                  <a:rPr lang="en-GB" dirty="0"/>
                  <a:t>. for initial values</a:t>
                </a:r>
              </a:p>
              <a:p>
                <a:pPr lvl="2"/>
                <a:r>
                  <a:rPr lang="de-DE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/>
                  <a:t> or adapt a heuristics from Ch. 2</a:t>
                </a:r>
              </a:p>
              <a:p>
                <a:r>
                  <a:rPr lang="en-GB" dirty="0"/>
                  <a:t>Returns optimal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values computed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err="1"/>
                  <a:t>’th</a:t>
                </a:r>
                <a:r>
                  <a:rPr lang="en-GB" dirty="0"/>
                  <a:t> iteration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plan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Synchronous</a:t>
                </a:r>
                <a:r>
                  <a:rPr lang="en-US" dirty="0">
                    <a:cs typeface="Times New Roman"/>
                  </a:rPr>
                  <a:t>: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Asynchronous</a:t>
                </a:r>
                <a:r>
                  <a:rPr lang="en-US" dirty="0">
                    <a:cs typeface="Times New Roman"/>
                  </a:rPr>
                  <a:t>: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in place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New values available immediately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More efficient than synchronous version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62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2D409-679E-5247-A449-27FEEA662B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C422F-239D-6A4C-6562-CAB05EA7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8020-D615-744F-8467-B1DF1269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6104337" y="525242"/>
            <a:ext cx="5727338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,𝜂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1,2,…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|V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70650-BA20-DE43-8DB9-E24CC2F04E3C}"/>
              </a:ext>
            </a:extLst>
          </p:cNvPr>
          <p:cNvSpPr txBox="1"/>
          <p:nvPr/>
        </p:nvSpPr>
        <p:spPr>
          <a:xfrm>
            <a:off x="7010028" y="2653742"/>
            <a:ext cx="4810579" cy="32521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,𝜂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∅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∀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Bellman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-Update(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7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1977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⁡(1−0, 1−0, 2−0, 2−0)=2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00057-72B3-444C-8890-ECFC70ED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B5FA9-3A0B-1A10-4396-A278E91B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95418" y="265653"/>
                <a:ext cx="1619689" cy="5486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=0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548676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C5A0644-259A-3D41-A6E8-09EBDC9EDA74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9A4121-4AFB-CC44-BFF7-196F0C7F5FF9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A9CDC40-679D-444A-AC76-81A8E6076E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C91B5289-163E-D742-932D-3B178824F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FA817BC-5310-5F49-B5F4-6C1B0483AB3F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151B8AE-6F73-214C-83F0-78C04D38582C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E0BBA01-1E3F-DC4E-AAC2-933FD1ABDE7F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49" name="Text Box 13">
                  <a:extLst>
                    <a:ext uri="{FF2B5EF4-FFF2-40B4-BE49-F238E27FC236}">
                      <a16:creationId xmlns:a16="http://schemas.microsoft.com/office/drawing/2014/main" id="{BEEAC816-07E6-694F-B084-F051732E88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C0DC129-7767-E940-A06C-3F624BA9FCC1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7E1BC24C-4047-C042-9D4B-7B6913249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Text Box 11">
                  <a:extLst>
                    <a:ext uri="{FF2B5EF4-FFF2-40B4-BE49-F238E27FC236}">
                      <a16:creationId xmlns:a16="http://schemas.microsoft.com/office/drawing/2014/main" id="{0D4CE958-AFDD-9740-BA67-64CECFB78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3" name="Freeform 37">
                  <a:extLst>
                    <a:ext uri="{FF2B5EF4-FFF2-40B4-BE49-F238E27FC236}">
                      <a16:creationId xmlns:a16="http://schemas.microsoft.com/office/drawing/2014/main" id="{069AFEA1-532D-DB4D-BC71-3CD27CCDA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4" name="Freeform 38">
                  <a:extLst>
                    <a:ext uri="{FF2B5EF4-FFF2-40B4-BE49-F238E27FC236}">
                      <a16:creationId xmlns:a16="http://schemas.microsoft.com/office/drawing/2014/main" id="{0AE027C6-2B31-754B-B598-BE628F62C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8012EA7C-45E2-614E-9C95-2FAEDF9117AA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Freeform 40">
                  <a:extLst>
                    <a:ext uri="{FF2B5EF4-FFF2-40B4-BE49-F238E27FC236}">
                      <a16:creationId xmlns:a16="http://schemas.microsoft.com/office/drawing/2014/main" id="{AC34E2BB-51E4-204E-97F2-CCECABBF9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7" name="Freeform 6">
                  <a:extLst>
                    <a:ext uri="{FF2B5EF4-FFF2-40B4-BE49-F238E27FC236}">
                      <a16:creationId xmlns:a16="http://schemas.microsoft.com/office/drawing/2014/main" id="{B25E6713-E3A3-9940-9B5B-DF0D40C26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Oval 11">
                  <a:extLst>
                    <a:ext uri="{FF2B5EF4-FFF2-40B4-BE49-F238E27FC236}">
                      <a16:creationId xmlns:a16="http://schemas.microsoft.com/office/drawing/2014/main" id="{9E39C4BB-6117-644E-81A1-C68661975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0A0EC1A-1324-C54D-AA17-B366405CD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Oval 11">
                  <a:extLst>
                    <a:ext uri="{FF2B5EF4-FFF2-40B4-BE49-F238E27FC236}">
                      <a16:creationId xmlns:a16="http://schemas.microsoft.com/office/drawing/2014/main" id="{42F41B75-1E1F-064A-92A9-D3DEF3DDE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1" name="Text Box 11">
                  <a:extLst>
                    <a:ext uri="{FF2B5EF4-FFF2-40B4-BE49-F238E27FC236}">
                      <a16:creationId xmlns:a16="http://schemas.microsoft.com/office/drawing/2014/main" id="{4EBB0C44-84A2-4048-A339-F5CA8AFFFF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2" name="Text Box 11">
                  <a:extLst>
                    <a:ext uri="{FF2B5EF4-FFF2-40B4-BE49-F238E27FC236}">
                      <a16:creationId xmlns:a16="http://schemas.microsoft.com/office/drawing/2014/main" id="{8D5BF495-3C5A-1D4E-83F3-04B87FCB6B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3" name="Text Box 11">
                  <a:extLst>
                    <a:ext uri="{FF2B5EF4-FFF2-40B4-BE49-F238E27FC236}">
                      <a16:creationId xmlns:a16="http://schemas.microsoft.com/office/drawing/2014/main" id="{3135B1AA-0705-854D-97A4-13FD7D831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64" name="Text Box 11">
                  <a:extLst>
                    <a:ext uri="{FF2B5EF4-FFF2-40B4-BE49-F238E27FC236}">
                      <a16:creationId xmlns:a16="http://schemas.microsoft.com/office/drawing/2014/main" id="{A4E26306-5420-D74F-8712-7BBF18389F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5" name="Oval 12">
                  <a:extLst>
                    <a:ext uri="{FF2B5EF4-FFF2-40B4-BE49-F238E27FC236}">
                      <a16:creationId xmlns:a16="http://schemas.microsoft.com/office/drawing/2014/main" id="{B4F3336B-DBF9-6F4F-8400-57A2838CC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6" name="Freeform 6">
                  <a:extLst>
                    <a:ext uri="{FF2B5EF4-FFF2-40B4-BE49-F238E27FC236}">
                      <a16:creationId xmlns:a16="http://schemas.microsoft.com/office/drawing/2014/main" id="{69D4E7FA-6C75-484B-9EFB-783FAA35F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7" name="Curved Connector 96">
                  <a:extLst>
                    <a:ext uri="{FF2B5EF4-FFF2-40B4-BE49-F238E27FC236}">
                      <a16:creationId xmlns:a16="http://schemas.microsoft.com/office/drawing/2014/main" id="{5F94C7F7-39C5-CE48-8AD1-D144E7448E9B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80EBF652-B7B3-3A47-BDBC-76E83551EB60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1A710446-5355-8E40-860E-9F448297E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0" name="Freeform 31">
                  <a:extLst>
                    <a:ext uri="{FF2B5EF4-FFF2-40B4-BE49-F238E27FC236}">
                      <a16:creationId xmlns:a16="http://schemas.microsoft.com/office/drawing/2014/main" id="{6E99B443-2866-FF48-BA94-A91A9DE29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1" name="Freeform 40">
                  <a:extLst>
                    <a:ext uri="{FF2B5EF4-FFF2-40B4-BE49-F238E27FC236}">
                      <a16:creationId xmlns:a16="http://schemas.microsoft.com/office/drawing/2014/main" id="{8AA6D31D-0C07-F34B-8048-7623F8A78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2" name="Oval 11">
                  <a:extLst>
                    <a:ext uri="{FF2B5EF4-FFF2-40B4-BE49-F238E27FC236}">
                      <a16:creationId xmlns:a16="http://schemas.microsoft.com/office/drawing/2014/main" id="{BBDF7884-EDEF-554E-B714-46F720853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03" name="Oval 12">
                  <a:extLst>
                    <a:ext uri="{FF2B5EF4-FFF2-40B4-BE49-F238E27FC236}">
                      <a16:creationId xmlns:a16="http://schemas.microsoft.com/office/drawing/2014/main" id="{81BC7D60-2BA9-3540-A55F-617CCC3AE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59D4AACC-D30F-3A44-8612-7F38A599D04B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6A2DED8E-3DD6-F74C-A385-B48227BBAF89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4EA75F27-97FE-D14B-88C7-5CEB33B04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8716C809-0B02-8E44-9E0E-EDFF05779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A4C2D1E2-6679-BE42-90FF-862B1FCA2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EE483F7-2C23-E141-8A80-444ABCA91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8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⁡(1.5−1, 3−1, 4−2, 4−2)=2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F7137-A353-2E4A-8E76-9D1B5174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6C3C-08A1-5D50-647B-1A3E27B0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11567" y="4890249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67" y="4890249"/>
                <a:ext cx="110040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10803933" y="4891744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933" y="4891744"/>
                <a:ext cx="110040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FBA690C-7826-7CAF-9259-C81294E588E8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84C6E7-16D5-06C4-3C2B-293AE82F020E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A782375-2F71-1138-5298-8B832B4E33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15" name="Freeform 31">
                  <a:extLst>
                    <a:ext uri="{FF2B5EF4-FFF2-40B4-BE49-F238E27FC236}">
                      <a16:creationId xmlns:a16="http://schemas.microsoft.com/office/drawing/2014/main" id="{617E0DC1-A781-A521-B0F5-BB6EADE2D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F2CA100-2D95-5BC8-A4D6-B4E17D78C971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0E8BC7E-CC3D-C7BA-3D3A-CD8CB5F6AFF4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62E8701-A687-56A9-481F-ED7B75D68D83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19" name="Text Box 13">
                  <a:extLst>
                    <a:ext uri="{FF2B5EF4-FFF2-40B4-BE49-F238E27FC236}">
                      <a16:creationId xmlns:a16="http://schemas.microsoft.com/office/drawing/2014/main" id="{8289A97F-A641-1090-A99F-45A99FED5F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125CFDE-4C63-D229-1A31-CD74B262874B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A07B4350-47A1-89B3-3FAB-AE9A1CD99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Text Box 11">
                  <a:extLst>
                    <a:ext uri="{FF2B5EF4-FFF2-40B4-BE49-F238E27FC236}">
                      <a16:creationId xmlns:a16="http://schemas.microsoft.com/office/drawing/2014/main" id="{92CC817D-C94B-6691-C593-EE2852849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Freeform 37">
                  <a:extLst>
                    <a:ext uri="{FF2B5EF4-FFF2-40B4-BE49-F238E27FC236}">
                      <a16:creationId xmlns:a16="http://schemas.microsoft.com/office/drawing/2014/main" id="{512BEA74-BC06-E77F-06E7-73FE77331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Freeform 38">
                  <a:extLst>
                    <a:ext uri="{FF2B5EF4-FFF2-40B4-BE49-F238E27FC236}">
                      <a16:creationId xmlns:a16="http://schemas.microsoft.com/office/drawing/2014/main" id="{47FE1815-5B4A-862C-5A05-A4A618EFF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65838357-9EE6-649B-36D1-327243FE9E94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40">
                  <a:extLst>
                    <a:ext uri="{FF2B5EF4-FFF2-40B4-BE49-F238E27FC236}">
                      <a16:creationId xmlns:a16="http://schemas.microsoft.com/office/drawing/2014/main" id="{E671A05F-4A6F-9D7B-8D4B-0CC122E86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5A8BE945-E63E-4152-6851-9F1CB1908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A0952B0F-7A5C-960B-E80B-230990FE0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AFA0C6E0-6910-5346-C4C0-ED4054394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A2950522-ED9F-B4D9-4FC9-E1EB257CE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1" name="Text Box 11">
                  <a:extLst>
                    <a:ext uri="{FF2B5EF4-FFF2-40B4-BE49-F238E27FC236}">
                      <a16:creationId xmlns:a16="http://schemas.microsoft.com/office/drawing/2014/main" id="{B71B99A1-C490-18AE-863E-E1D2B00CC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2" name="Text Box 11">
                  <a:extLst>
                    <a:ext uri="{FF2B5EF4-FFF2-40B4-BE49-F238E27FC236}">
                      <a16:creationId xmlns:a16="http://schemas.microsoft.com/office/drawing/2014/main" id="{3D90F391-56C2-7935-22B5-75807F0EFC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0D63074A-AE91-F7E7-AB75-AB3C87F504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2EA792A3-9FFD-CFB2-2C82-24587A9AA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5" name="Oval 12">
                  <a:extLst>
                    <a:ext uri="{FF2B5EF4-FFF2-40B4-BE49-F238E27FC236}">
                      <a16:creationId xmlns:a16="http://schemas.microsoft.com/office/drawing/2014/main" id="{65F9C9C6-E7BC-861D-2296-A712E5C85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DFFCAD36-C4B0-5529-DF08-193B09D65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7" name="Curved Connector 36">
                  <a:extLst>
                    <a:ext uri="{FF2B5EF4-FFF2-40B4-BE49-F238E27FC236}">
                      <a16:creationId xmlns:a16="http://schemas.microsoft.com/office/drawing/2014/main" id="{3657061A-8BB0-B7F0-198E-7A3C2C4AE500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1414A8E0-9D84-AB6F-D35F-2B208BCD5A80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id="{31279879-F574-887A-256C-E166ADBF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40763D69-905F-B602-131C-2E3B93809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EA8CCA40-3A73-6B7B-C103-B774D0C84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AD54019F-7F81-C523-4D9B-4F1971604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5" name="Oval 12">
                  <a:extLst>
                    <a:ext uri="{FF2B5EF4-FFF2-40B4-BE49-F238E27FC236}">
                      <a16:creationId xmlns:a16="http://schemas.microsoft.com/office/drawing/2014/main" id="{9B1C9AE6-BD9A-3D98-4423-77C76E72F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A284E86-3B23-5CC4-5473-843D9FBA58A0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97528792-9CBC-71CA-5D22-D000646B8B14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3DD371D8-AFEF-FD3C-2927-87B33D1B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D8E9D090-F21F-6AF7-819F-E35F91545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7CBA768F-2D86-8702-3F13-92F6A7913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1665B91D-7564-0D91-952F-E662D460C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74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.75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1.75−1.5, 5−3,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5217-5DE9-AF45-86A3-19DF7E30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7FC5-5FCE-6D84-96ED-B9B9BE932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C20D95-516C-3AFE-166C-B2D7449CCAF6}"/>
                  </a:ext>
                </a:extLst>
              </p:cNvPr>
              <p:cNvSpPr/>
              <p:nvPr/>
            </p:nvSpPr>
            <p:spPr>
              <a:xfrm>
                <a:off x="4579634" y="4890249"/>
                <a:ext cx="123469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C20D95-516C-3AFE-166C-B2D7449CC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34" y="4890249"/>
                <a:ext cx="123469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63B580-4CAF-2CBA-2BFA-89E32ADBB7BB}"/>
                  </a:ext>
                </a:extLst>
              </p:cNvPr>
              <p:cNvSpPr/>
              <p:nvPr/>
            </p:nvSpPr>
            <p:spPr>
              <a:xfrm>
                <a:off x="10592255" y="4890249"/>
                <a:ext cx="123469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63B580-4CAF-2CBA-2BFA-89E32ADBB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55" y="4890249"/>
                <a:ext cx="123469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62A463A-1E15-A9B4-D308-9561D09516FE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C3A870C-8965-6ADA-D9E7-D90D06D4BBAD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8E6DD3-420D-FE15-1077-45073527B1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A1DDA0B-7340-1823-7027-923F9E5CE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50BEA16-0B22-19B7-8FE2-77A730B15ABE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E9795E5-4571-1E7A-12A7-9534CCF5B78D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6FE5CBE-9D8A-1AC5-FFB2-16D862AB2D5F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25" name="Text Box 13">
                  <a:extLst>
                    <a:ext uri="{FF2B5EF4-FFF2-40B4-BE49-F238E27FC236}">
                      <a16:creationId xmlns:a16="http://schemas.microsoft.com/office/drawing/2014/main" id="{1D512877-BD10-2C45-56B9-119C6CE68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5F577EC-1A73-A0DE-67B5-E86F93DFE78A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F6A2E319-EB74-7B0F-0269-241DB8DF5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Text Box 11">
                  <a:extLst>
                    <a:ext uri="{FF2B5EF4-FFF2-40B4-BE49-F238E27FC236}">
                      <a16:creationId xmlns:a16="http://schemas.microsoft.com/office/drawing/2014/main" id="{E3938FD0-E197-F046-DDCB-AA98A8A843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37">
                  <a:extLst>
                    <a:ext uri="{FF2B5EF4-FFF2-40B4-BE49-F238E27FC236}">
                      <a16:creationId xmlns:a16="http://schemas.microsoft.com/office/drawing/2014/main" id="{8729F077-FB2A-D897-C865-D3AAE387C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Freeform 38">
                  <a:extLst>
                    <a:ext uri="{FF2B5EF4-FFF2-40B4-BE49-F238E27FC236}">
                      <a16:creationId xmlns:a16="http://schemas.microsoft.com/office/drawing/2014/main" id="{ADC15BF2-C4C4-343F-7D43-86A689B9A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8C74941D-4D09-8ABC-CD43-CFF2CA7A4CEE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Freeform 40">
                  <a:extLst>
                    <a:ext uri="{FF2B5EF4-FFF2-40B4-BE49-F238E27FC236}">
                      <a16:creationId xmlns:a16="http://schemas.microsoft.com/office/drawing/2014/main" id="{F7FF3169-755A-60D4-CBF1-E224FD878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09E4397-8AB6-0D87-5C5A-6AE94C67C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4" name="Oval 11">
                  <a:extLst>
                    <a:ext uri="{FF2B5EF4-FFF2-40B4-BE49-F238E27FC236}">
                      <a16:creationId xmlns:a16="http://schemas.microsoft.com/office/drawing/2014/main" id="{40FC0357-89C1-1B4C-E784-F16315057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id="{BE0BD180-5092-8ABB-9370-B457C959E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6" name="Oval 11">
                  <a:extLst>
                    <a:ext uri="{FF2B5EF4-FFF2-40B4-BE49-F238E27FC236}">
                      <a16:creationId xmlns:a16="http://schemas.microsoft.com/office/drawing/2014/main" id="{3603F099-D050-CDA8-E916-0277B3AF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7" name="Text Box 11">
                  <a:extLst>
                    <a:ext uri="{FF2B5EF4-FFF2-40B4-BE49-F238E27FC236}">
                      <a16:creationId xmlns:a16="http://schemas.microsoft.com/office/drawing/2014/main" id="{791D8022-438F-BB7E-544F-BF15CA410F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8" name="Text Box 11">
                  <a:extLst>
                    <a:ext uri="{FF2B5EF4-FFF2-40B4-BE49-F238E27FC236}">
                      <a16:creationId xmlns:a16="http://schemas.microsoft.com/office/drawing/2014/main" id="{0A132349-F962-FADF-34E7-0C535731D3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5C387958-4BC8-C55F-9CE5-A9CC4971B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42" name="Text Box 11">
                  <a:extLst>
                    <a:ext uri="{FF2B5EF4-FFF2-40B4-BE49-F238E27FC236}">
                      <a16:creationId xmlns:a16="http://schemas.microsoft.com/office/drawing/2014/main" id="{2420FA9A-9CDB-9055-DC33-A02A7CC5B0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43" name="Oval 12">
                  <a:extLst>
                    <a:ext uri="{FF2B5EF4-FFF2-40B4-BE49-F238E27FC236}">
                      <a16:creationId xmlns:a16="http://schemas.microsoft.com/office/drawing/2014/main" id="{B1A59873-9E26-0442-D0D6-BCEA7C7B3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F1840BE7-8733-1DE2-74D3-17592A058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45" name="Curved Connector 44">
                  <a:extLst>
                    <a:ext uri="{FF2B5EF4-FFF2-40B4-BE49-F238E27FC236}">
                      <a16:creationId xmlns:a16="http://schemas.microsoft.com/office/drawing/2014/main" id="{F85D2088-1CE7-F616-B734-67C32A3192F3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6706EBD8-73F3-24D7-E83F-F62377C49457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451FACEA-6F29-9E93-6C94-911A7EF35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5CD1AE95-5453-4C1B-A30F-F47D46F1E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Freeform 40">
                  <a:extLst>
                    <a:ext uri="{FF2B5EF4-FFF2-40B4-BE49-F238E27FC236}">
                      <a16:creationId xmlns:a16="http://schemas.microsoft.com/office/drawing/2014/main" id="{3C6CBB40-0665-422E-C133-22CF80F0C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Oval 11">
                  <a:extLst>
                    <a:ext uri="{FF2B5EF4-FFF2-40B4-BE49-F238E27FC236}">
                      <a16:creationId xmlns:a16="http://schemas.microsoft.com/office/drawing/2014/main" id="{80ABC56D-BD37-E964-64F3-FAF79842D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51" name="Oval 12">
                  <a:extLst>
                    <a:ext uri="{FF2B5EF4-FFF2-40B4-BE49-F238E27FC236}">
                      <a16:creationId xmlns:a16="http://schemas.microsoft.com/office/drawing/2014/main" id="{26635729-C327-68C1-3788-21606496A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9D38282-A48F-C6E4-D514-B59BBD4EDAC5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AA63E1A3-5379-43C8-44CB-175E319AD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0789A8F7-5EB1-E6F0-6D2C-7085F6853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93FBDC23-367D-5483-A203-24519141B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5514CA33-F874-16FD-BBAD-EB2DD43A2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06C6E6C4-A3AB-77EE-3CE3-BB7B837CD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.875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1.75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1.875−1.75, 7−5,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AAAAD-7CCC-1C40-B5D8-1C2EFA70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FCC6C-4842-7052-FE5B-D9F46CC34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0522" y="4890249"/>
                <a:ext cx="1191448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522" y="4890249"/>
                <a:ext cx="1191448" cy="1015663"/>
              </a:xfrm>
              <a:prstGeom prst="rect">
                <a:avLst/>
              </a:prstGeom>
              <a:blipFill>
                <a:blip r:embed="rId5"/>
                <a:stretch>
                  <a:fillRect l="-2105" r="-2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10554909" y="4890248"/>
                <a:ext cx="1276766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=5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909" y="4890248"/>
                <a:ext cx="127676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D951663-98F2-7147-ABA8-6F48164EE297}"/>
              </a:ext>
            </a:extLst>
          </p:cNvPr>
          <p:cNvGrpSpPr/>
          <p:nvPr/>
        </p:nvGrpSpPr>
        <p:grpSpPr>
          <a:xfrm>
            <a:off x="5983676" y="857584"/>
            <a:ext cx="3026974" cy="1520105"/>
            <a:chOff x="2977853" y="1962156"/>
            <a:chExt cx="3026974" cy="1520105"/>
          </a:xfrm>
        </p:grpSpPr>
        <p:sp>
          <p:nvSpPr>
            <p:cNvPr id="43" name="Content Placeholder 1">
              <a:extLst>
                <a:ext uri="{FF2B5EF4-FFF2-40B4-BE49-F238E27FC236}">
                  <a16:creationId xmlns:a16="http://schemas.microsoft.com/office/drawing/2014/main" id="{8463650F-3D1C-D445-A644-5DE54AA35162}"/>
                </a:ext>
              </a:extLst>
            </p:cNvPr>
            <p:cNvSpPr txBox="1">
              <a:spLocks/>
            </p:cNvSpPr>
            <p:nvPr/>
          </p:nvSpPr>
          <p:spPr>
            <a:xfrm>
              <a:off x="2977853" y="1962156"/>
              <a:ext cx="3026974" cy="1520105"/>
            </a:xfrm>
            <a:prstGeom prst="cloudCallout">
              <a:avLst>
                <a:gd name="adj1" fmla="val -25763"/>
                <a:gd name="adj2" fmla="val 90097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108000" tIns="45720" rIns="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SzPct val="110000"/>
                <a:buNone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/>
                <p:nvPr/>
              </p:nvSpPr>
              <p:spPr>
                <a:xfrm>
                  <a:off x="3256493" y="2154583"/>
                  <a:ext cx="2532951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>
                    <a:buSzPct val="110000"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How long before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l-GR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? </a:t>
                  </a:r>
                </a:p>
                <a:p>
                  <a:pPr marL="0" lvl="1" algn="ctr">
                    <a:buSzPct val="110000"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How long, if the “vertical” actions cost 10 instead of 100?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493" y="2154583"/>
                  <a:ext cx="2532951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1493" t="-2105" r="-3483" b="-73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6E395-956A-FD60-1505-B8C93775E6A7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B7E086-B169-8D2B-F0EF-B5667E934632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CC4287-5BB8-EBD2-936C-6ACF005E74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17" name="Freeform 31">
                  <a:extLst>
                    <a:ext uri="{FF2B5EF4-FFF2-40B4-BE49-F238E27FC236}">
                      <a16:creationId xmlns:a16="http://schemas.microsoft.com/office/drawing/2014/main" id="{0E81CD84-1A73-7B6D-C8B9-7B08076F5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E24509-FAA1-6201-B3C1-3177FBB5D3AC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1A0B784-E5A6-24A5-F01D-F3CAA4A335E8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8A7D68-5D65-F740-1C46-F23098F86DEA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21" name="Text Box 13">
                  <a:extLst>
                    <a:ext uri="{FF2B5EF4-FFF2-40B4-BE49-F238E27FC236}">
                      <a16:creationId xmlns:a16="http://schemas.microsoft.com/office/drawing/2014/main" id="{F6DF5546-723C-3101-6208-A53378FCE4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C751225-621F-0FB6-DEBD-6D1B0942E173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87F7E220-722E-9C71-9C5B-83BE5278C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Text Box 11">
                  <a:extLst>
                    <a:ext uri="{FF2B5EF4-FFF2-40B4-BE49-F238E27FC236}">
                      <a16:creationId xmlns:a16="http://schemas.microsoft.com/office/drawing/2014/main" id="{6112DFE0-708E-67D2-60A1-A52F5A8F07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Freeform 37">
                  <a:extLst>
                    <a:ext uri="{FF2B5EF4-FFF2-40B4-BE49-F238E27FC236}">
                      <a16:creationId xmlns:a16="http://schemas.microsoft.com/office/drawing/2014/main" id="{709E2269-AC30-70B8-3F3E-D57BF0148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38">
                  <a:extLst>
                    <a:ext uri="{FF2B5EF4-FFF2-40B4-BE49-F238E27FC236}">
                      <a16:creationId xmlns:a16="http://schemas.microsoft.com/office/drawing/2014/main" id="{1DD3145D-7AB1-E773-FB22-4AF389A65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E8F0BD84-A2ED-F783-A49F-B20D99B3A63A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Freeform 40">
                  <a:extLst>
                    <a:ext uri="{FF2B5EF4-FFF2-40B4-BE49-F238E27FC236}">
                      <a16:creationId xmlns:a16="http://schemas.microsoft.com/office/drawing/2014/main" id="{A510C4C2-41D8-FADB-F1A5-59B8BCE4B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91B1FFFF-8FD0-BA7E-3C5A-C274C6B4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D0AB4F42-FB54-F359-8E77-4317B475E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Freeform 18">
                  <a:extLst>
                    <a:ext uri="{FF2B5EF4-FFF2-40B4-BE49-F238E27FC236}">
                      <a16:creationId xmlns:a16="http://schemas.microsoft.com/office/drawing/2014/main" id="{A1E626DA-2A76-7CFE-026B-C02A57238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Oval 11">
                  <a:extLst>
                    <a:ext uri="{FF2B5EF4-FFF2-40B4-BE49-F238E27FC236}">
                      <a16:creationId xmlns:a16="http://schemas.microsoft.com/office/drawing/2014/main" id="{3E9F5CB6-5100-C997-9549-B4723A52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146502DB-B35A-771B-4006-FB75CA4901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7993F1B4-845C-7E1C-1DF1-D9AE320D25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D51C8864-3655-FE7E-3B1B-067EA3E92F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6" name="Text Box 11">
                  <a:extLst>
                    <a:ext uri="{FF2B5EF4-FFF2-40B4-BE49-F238E27FC236}">
                      <a16:creationId xmlns:a16="http://schemas.microsoft.com/office/drawing/2014/main" id="{8DAD815F-86AD-9D8E-52AF-A092595E22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7" name="Oval 12">
                  <a:extLst>
                    <a:ext uri="{FF2B5EF4-FFF2-40B4-BE49-F238E27FC236}">
                      <a16:creationId xmlns:a16="http://schemas.microsoft.com/office/drawing/2014/main" id="{D81200A2-2274-AC6A-A836-C9231ABDC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E337C391-C59D-DD10-20D0-5CCC03C4B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9" name="Curved Connector 38">
                  <a:extLst>
                    <a:ext uri="{FF2B5EF4-FFF2-40B4-BE49-F238E27FC236}">
                      <a16:creationId xmlns:a16="http://schemas.microsoft.com/office/drawing/2014/main" id="{69B8DF51-2CF7-8E6E-A228-D8CA9FC01B18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68E14E71-2B6D-64AD-99C9-7FCF4B079FB3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37D9E4D8-BCA9-35E5-C8CA-CE960790B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4767C655-9865-3F58-7AFB-B59DD0E1D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Freeform 40">
                  <a:extLst>
                    <a:ext uri="{FF2B5EF4-FFF2-40B4-BE49-F238E27FC236}">
                      <a16:creationId xmlns:a16="http://schemas.microsoft.com/office/drawing/2014/main" id="{EDE3E3AA-9032-EB42-B465-96D1EAEEF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Oval 11">
                  <a:extLst>
                    <a:ext uri="{FF2B5EF4-FFF2-40B4-BE49-F238E27FC236}">
                      <a16:creationId xmlns:a16="http://schemas.microsoft.com/office/drawing/2014/main" id="{C840B5F3-69FA-4E4A-45D6-7EBA43ABC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8" name="Oval 12">
                  <a:extLst>
                    <a:ext uri="{FF2B5EF4-FFF2-40B4-BE49-F238E27FC236}">
                      <a16:creationId xmlns:a16="http://schemas.microsoft.com/office/drawing/2014/main" id="{2EB9F14E-1C60-3A46-7E2C-2EF2627D1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F6E39BA-15AE-8445-1CAE-2DFE5F785AB6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FD26150A-F0E5-A8C5-82BB-929671831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F640369D-0350-5C22-C94C-988FE7A53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DB4592BA-4660-31E9-BE07-F25F8EBE1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67F68D1-52EC-144B-D1BE-078E4B90A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1E0783D4-208E-E03C-7BE9-6CD791EB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6.2 Stochastic shortest path problems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Safe/unsafe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Optimality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3D36-8F09-E34E-80E7-348997B08C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4380C-D59C-72D2-DC19-763C8AE55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5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Policy iteration </a:t>
                </a:r>
              </a:p>
              <a:p>
                <a:pPr lvl="1"/>
                <a:r>
                  <a:rPr lang="en-US" dirty="0"/>
                  <a:t>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in each iteration; </a:t>
                </a:r>
                <a:br>
                  <a:rPr lang="en-US" dirty="0"/>
                </a:br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work per iteration than value </a:t>
                </a:r>
                <a:br>
                  <a:rPr lang="en-US" dirty="0"/>
                </a:br>
                <a:r>
                  <a:rPr lang="en-US" dirty="0"/>
                  <a:t>iteration</a:t>
                </a:r>
              </a:p>
              <a:p>
                <a:pPr lvl="2"/>
                <a:r>
                  <a:rPr lang="en-US" dirty="0"/>
                  <a:t>Needs to solve a set of simultaneous </a:t>
                </a:r>
                <a:br>
                  <a:rPr lang="en-US" dirty="0"/>
                </a:br>
                <a:r>
                  <a:rPr lang="en-US" dirty="0"/>
                  <a:t>equations</a:t>
                </a:r>
              </a:p>
              <a:p>
                <a:pPr lvl="1"/>
                <a:r>
                  <a:rPr lang="en-US" dirty="0"/>
                  <a:t>Usually converges in a smaller number </a:t>
                </a:r>
                <a:br>
                  <a:rPr lang="en-US" dirty="0"/>
                </a:br>
                <a:r>
                  <a:rPr lang="en-US" dirty="0"/>
                  <a:t>of iterations</a:t>
                </a:r>
              </a:p>
              <a:p>
                <a:r>
                  <a:rPr lang="en-US" dirty="0"/>
                  <a:t>At each iteration, both algorithms need to examine the entire state space</a:t>
                </a:r>
              </a:p>
              <a:p>
                <a:pPr lvl="1"/>
                <a:r>
                  <a:rPr lang="en-US" dirty="0"/>
                  <a:t>Number of iterations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may be quite large</a:t>
                </a:r>
              </a:p>
              <a:p>
                <a:r>
                  <a:rPr lang="en-US" dirty="0"/>
                  <a:t>Next: use search techniques to avoid searching the entire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2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8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A84D0-92B9-7341-8D86-0A9F00C609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00C4C-5869-BD8C-D036-BC469184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C94C0-CBAB-B044-9316-D3276905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61CCAB-BE40-5D5F-9211-8B27E82E910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18288" y="1668463"/>
                <a:ext cx="5573712" cy="4238625"/>
              </a:xfrm>
            </p:spPr>
            <p:txBody>
              <a:bodyPr/>
              <a:lstStyle/>
              <a:p>
                <a:r>
                  <a:rPr lang="en-US" dirty="0"/>
                  <a:t>Value iteration </a:t>
                </a:r>
              </a:p>
              <a:p>
                <a:pPr lvl="1"/>
                <a:r>
                  <a:rPr lang="en-US" dirty="0"/>
                  <a:t>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each iteration; </a:t>
                </a:r>
                <a:br>
                  <a:rPr lang="en-US" dirty="0"/>
                </a:br>
                <a:r>
                  <a:rPr lang="en-US" dirty="0"/>
                  <a:t>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revised set of heuristic estimates</a:t>
                </a:r>
              </a:p>
              <a:p>
                <a:pPr lvl="2"/>
                <a:r>
                  <a:rPr lang="en-US" dirty="0"/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or any other policy</a:t>
                </a:r>
              </a:p>
              <a:p>
                <a:pPr lvl="1"/>
                <a:r>
                  <a:rPr lang="en-US" dirty="0"/>
                  <a:t>Less work per iteration: does n</a:t>
                </a:r>
                <a:r>
                  <a:rPr lang="fr-FR" dirty="0"/>
                  <a:t>o</a:t>
                </a:r>
                <a:r>
                  <a:rPr lang="en-US" altLang="ja-JP" dirty="0"/>
                  <a:t>t need to solve a set of equations</a:t>
                </a:r>
              </a:p>
              <a:p>
                <a:pPr lvl="1"/>
                <a:r>
                  <a:rPr lang="en-US" dirty="0"/>
                  <a:t>Usually takes more iterations to converge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61CCAB-BE40-5D5F-9211-8B27E82E9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257963" y="1667942"/>
                <a:ext cx="5573712" cy="4238625"/>
              </a:xfrm>
              <a:blipFill>
                <a:blip r:embed="rId4"/>
                <a:stretch>
                  <a:fillRect l="-2955" t="-2985" r="-18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6A538-C8DC-4312-BACC-8F68C6EEBA21}"/>
              </a:ext>
            </a:extLst>
          </p:cNvPr>
          <p:cNvCxnSpPr>
            <a:cxnSpLocks/>
          </p:cNvCxnSpPr>
          <p:nvPr/>
        </p:nvCxnSpPr>
        <p:spPr>
          <a:xfrm>
            <a:off x="359625" y="4643918"/>
            <a:ext cx="11472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79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SSPs</a:t>
            </a:r>
          </a:p>
          <a:p>
            <a:r>
              <a:rPr lang="en-US" dirty="0"/>
              <a:t>Solutions, closed solutions, histories</a:t>
            </a:r>
          </a:p>
          <a:p>
            <a:r>
              <a:rPr lang="en-US" dirty="0"/>
              <a:t>Unsafe solutions, acyclic safe solutions, cyclic safe solutions</a:t>
            </a:r>
          </a:p>
          <a:p>
            <a:r>
              <a:rPr lang="en-US" dirty="0"/>
              <a:t>Expected cost, planning as optimization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 (synchronous, asynchronous)</a:t>
            </a:r>
          </a:p>
          <a:p>
            <a:pPr lvl="1"/>
            <a:r>
              <a:rPr lang="en-US" dirty="0"/>
              <a:t>Bellman-update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2F10D-8103-9E47-BD9B-7ADE269EE2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CC33-F8FB-3909-F5DB-DA9C9EF2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8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6.3 Heuristic search algorithms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Best-first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E833B-EA40-9D43-9A11-A12975E371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35539-C425-6EC2-6DFA-AFB8A01E9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Best-first search for acyclic domains</a:t>
                </a:r>
              </a:p>
              <a:p>
                <a:r>
                  <a:rPr lang="en-US" dirty="0"/>
                  <a:t>Inputs: 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initial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b="0" dirty="0"/>
              </a:p>
              <a:p>
                <a:r>
                  <a:rPr lang="en-US" dirty="0"/>
                  <a:t>Envelope: set of states that have been generated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2EF06-7BAC-C04B-8FA8-B053D65DA7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24B2F-0904-3179-D315-FF81FEFB0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3077-BC69-704E-B0EF-309C4BAB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2095" y="1566290"/>
                <a:ext cx="3344570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-descendants in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itself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• ensures bottom-up updates</a:t>
                </a: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2095" y="1566290"/>
                <a:ext cx="334457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/>
              <p:nvPr/>
            </p:nvSpPr>
            <p:spPr>
              <a:xfrm>
                <a:off x="355073" y="2892753"/>
                <a:ext cx="1843390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Requires acyclic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3" y="2892753"/>
                <a:ext cx="18433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D14EE8-3284-8E4D-9370-753636E91DC6}"/>
              </a:ext>
            </a:extLst>
          </p:cNvPr>
          <p:cNvSpPr txBox="1"/>
          <p:nvPr/>
        </p:nvSpPr>
        <p:spPr>
          <a:xfrm>
            <a:off x="2359733" y="2925003"/>
            <a:ext cx="125547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8997" y="2390844"/>
                <a:ext cx="245310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the states “just above”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8997" y="2390844"/>
                <a:ext cx="24531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6850656" y="4727530"/>
            <a:ext cx="4985572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0656" y="2959880"/>
                <a:ext cx="4981019" cy="160890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AO-Update(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700" lvl="1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Z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  // nodes that need updating</a:t>
                </a:r>
              </a:p>
              <a:p>
                <a:pPr marL="12700" lvl="1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12700" lvl="2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π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∩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2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remove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Bellman-Update(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sz="1400" dirty="0"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de-DE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 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Envelope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γ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′,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6" y="2959880"/>
                <a:ext cx="4981019" cy="16089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55073" y="3419480"/>
            <a:ext cx="5235618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AO-Update(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EE377D-D2B2-1941-8479-CC4953D9DAC0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881532" y="3262085"/>
            <a:ext cx="395236" cy="2119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4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EDD6A7C-E48E-5242-B952-4BC9C495F035}"/>
              </a:ext>
            </a:extLst>
          </p:cNvPr>
          <p:cNvCxnSpPr>
            <a:cxnSpLocks/>
            <a:stCxn id="39" idx="2"/>
            <a:endCxn id="101" idx="0"/>
          </p:cNvCxnSpPr>
          <p:nvPr/>
        </p:nvCxnSpPr>
        <p:spPr>
          <a:xfrm flipH="1">
            <a:off x="2976521" y="3294335"/>
            <a:ext cx="10948" cy="3754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2"/>
            <a:endCxn id="102" idx="0"/>
          </p:cNvCxnSpPr>
          <p:nvPr/>
        </p:nvCxnSpPr>
        <p:spPr>
          <a:xfrm>
            <a:off x="10144380" y="2212621"/>
            <a:ext cx="405234" cy="1394406"/>
          </a:xfrm>
          <a:prstGeom prst="straightConnector1">
            <a:avLst/>
          </a:prstGeom>
          <a:ln w="28575">
            <a:gradFill flip="none" rotWithShape="1">
              <a:gsLst>
                <a:gs pos="83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26422-BC5E-3842-B8F1-C570D64829B1}"/>
              </a:ext>
            </a:extLst>
          </p:cNvPr>
          <p:cNvSpPr/>
          <p:nvPr/>
        </p:nvSpPr>
        <p:spPr>
          <a:xfrm>
            <a:off x="757434" y="3474021"/>
            <a:ext cx="248195" cy="19575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B8790C-ACFB-5044-AA14-118AA7CC28FB}"/>
              </a:ext>
            </a:extLst>
          </p:cNvPr>
          <p:cNvSpPr/>
          <p:nvPr/>
        </p:nvSpPr>
        <p:spPr>
          <a:xfrm>
            <a:off x="2229182" y="3669771"/>
            <a:ext cx="1494678" cy="250173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9500756" y="3607027"/>
            <a:ext cx="2097715" cy="293329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8472095" y="4277866"/>
            <a:ext cx="3126377" cy="26315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2"/>
            <a:endCxn id="103" idx="0"/>
          </p:cNvCxnSpPr>
          <p:nvPr/>
        </p:nvCxnSpPr>
        <p:spPr>
          <a:xfrm>
            <a:off x="8915551" y="2760176"/>
            <a:ext cx="1119733" cy="151769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41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Best-first search for both cyclic and acyclic domains</a:t>
                </a:r>
              </a:p>
              <a:p>
                <a:r>
                  <a:rPr lang="en-US" dirty="0"/>
                  <a:t>Inputs: 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initial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8C369-0DB5-6448-93CB-206AA1C1F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2965-47B3-DC5B-3409-D6DD027F5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3077-BC69-704E-B0EF-309C4BAB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2002" y="2441714"/>
                <a:ext cx="3209084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-ancestors of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𝐸𝑛𝑣𝑒𝑙𝑜𝑝𝑒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2002" y="2441714"/>
                <a:ext cx="32090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1105" y="1670550"/>
                <a:ext cx="3020570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Asynchronous value iteration, 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restricted to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1105" y="1670550"/>
                <a:ext cx="302057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6846103" y="4305476"/>
            <a:ext cx="4985572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𝜈</a:t>
            </a:r>
            <a:r>
              <a:rPr lang="en-GB" sz="1400" b="1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b="1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252AF3DB-79CB-5C48-B6B3-49A132D6E813}"/>
              </a:ext>
            </a:extLst>
          </p:cNvPr>
          <p:cNvSpPr txBox="1">
            <a:spLocks/>
          </p:cNvSpPr>
          <p:nvPr/>
        </p:nvSpPr>
        <p:spPr>
          <a:xfrm>
            <a:off x="6850657" y="2863627"/>
            <a:ext cx="4981019" cy="13893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Z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∪{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′ ∈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Envelope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𝛾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′,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changed or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break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50659" y="3415444"/>
            <a:ext cx="5235618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2"/>
            <a:endCxn id="102" idx="0"/>
          </p:cNvCxnSpPr>
          <p:nvPr/>
        </p:nvCxnSpPr>
        <p:spPr>
          <a:xfrm>
            <a:off x="7956544" y="2811046"/>
            <a:ext cx="1262495" cy="25659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8764541" y="3067642"/>
            <a:ext cx="908996" cy="281586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7587515" y="3737308"/>
            <a:ext cx="3993701" cy="460764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2"/>
            <a:endCxn id="103" idx="0"/>
          </p:cNvCxnSpPr>
          <p:nvPr/>
        </p:nvCxnSpPr>
        <p:spPr>
          <a:xfrm flipH="1">
            <a:off x="9584366" y="2316881"/>
            <a:ext cx="737024" cy="1420427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">
            <a:extLst>
              <a:ext uri="{FF2B5EF4-FFF2-40B4-BE49-F238E27FC236}">
                <a16:creationId xmlns:a16="http://schemas.microsoft.com/office/drawing/2014/main" id="{EE702103-B290-E843-884C-87824C3E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439" y="996597"/>
            <a:ext cx="28112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Times New Roman"/>
                <a:cs typeface="Times New Roman"/>
              </a:rPr>
              <a:t>Different compared to AO*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55696A-13B2-399B-B01B-EF4E921C2D90}"/>
                  </a:ext>
                </a:extLst>
              </p:cNvPr>
              <p:cNvSpPr txBox="1"/>
              <p:nvPr/>
            </p:nvSpPr>
            <p:spPr>
              <a:xfrm>
                <a:off x="355073" y="2496513"/>
                <a:ext cx="2521268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may be cyclic or acyclic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55696A-13B2-399B-B01B-EF4E921C2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3" y="2496513"/>
                <a:ext cx="25212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A21049-E017-B5EB-034C-409B0924CD02}"/>
              </a:ext>
            </a:extLst>
          </p:cNvPr>
          <p:cNvSpPr txBox="1"/>
          <p:nvPr/>
        </p:nvSpPr>
        <p:spPr>
          <a:xfrm>
            <a:off x="2359733" y="2925003"/>
            <a:ext cx="125547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FAF919-0F21-CB1C-ABC6-9BF46B3E6090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988212" y="2865845"/>
            <a:ext cx="627495" cy="60817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4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62163A-D545-E194-898C-A1A258A97C58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2976521" y="3294335"/>
            <a:ext cx="10948" cy="3754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6EA649C-0235-2096-27F2-2354CCE3A6D9}"/>
              </a:ext>
            </a:extLst>
          </p:cNvPr>
          <p:cNvSpPr/>
          <p:nvPr/>
        </p:nvSpPr>
        <p:spPr>
          <a:xfrm>
            <a:off x="864114" y="3474021"/>
            <a:ext cx="248195" cy="19575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92A51-2BC3-50DC-69D1-1AD7FE20AA17}"/>
              </a:ext>
            </a:extLst>
          </p:cNvPr>
          <p:cNvSpPr/>
          <p:nvPr/>
        </p:nvSpPr>
        <p:spPr>
          <a:xfrm>
            <a:off x="2229182" y="3669771"/>
            <a:ext cx="1494678" cy="250173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1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1st iteration of main loop:</a:t>
                </a:r>
              </a:p>
              <a:p>
                <a:r>
                  <a:rPr lang="en-US" dirty="0"/>
                  <a:t>Expand d1: add d2 and d4 to Envelope</a:t>
                </a:r>
              </a:p>
              <a:p>
                <a:r>
                  <a:rPr lang="en-US" dirty="0"/>
                  <a:t>Call LAO-Update(d1)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empty,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dirty="0"/>
              </a:p>
              <a:p>
                <a:pPr marL="258503" lvl="1" indent="0">
                  <a:buNone/>
                </a:pPr>
                <a:r>
                  <a:rPr lang="en-US" dirty="0"/>
                  <a:t>Iteration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=1−0=1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F2D-1D63-2D4C-8061-026054354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E20-6B1B-BA55-02A4-20549F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25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258503" lvl="1" indent="0">
                  <a:buNone/>
                </a:pPr>
                <a:r>
                  <a:rPr lang="en-US" dirty="0"/>
                  <a:t>Iteration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is-I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s-I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1.5−1=0.5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58503" lvl="1" indent="0">
                  <a:buNone/>
                </a:pPr>
                <a:r>
                  <a:rPr lang="en-US" dirty="0"/>
                  <a:t>Iteration 3: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=1.75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=1.75−1.5=0.25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985" b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F2D-1D63-2D4C-8061-026054354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E20-6B1B-BA55-02A4-20549F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41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58503" lvl="1" indent="0">
                  <a:buNone/>
                </a:pPr>
                <a:r>
                  <a:rPr lang="en-US" dirty="0"/>
                  <a:t>Iteration 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.825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=0.125≤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LAO-Update returns</a:t>
                </a:r>
              </a:p>
              <a:p>
                <a:pPr marL="0" indent="0">
                  <a:buNone/>
                </a:pPr>
                <a:r>
                  <a:rPr lang="en-US" i="1" dirty="0"/>
                  <a:t>2nd iteration of main loop: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9525" lvl="1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F2D-1D63-2D4C-8061-026054354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E20-6B1B-BA55-02A4-20549F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80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Heuristics through 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What to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? One possibility: classical planner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Need to convert nondeterministic actions into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something a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the actions</a:t>
                </a:r>
                <a:endParaRPr lang="en-GB" i="1" baseline="-25000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𝐷𝑒𝑡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latin typeface="Cambria Math" panose="02040503050406030204" pitchFamily="18" charset="0"/>
                            <a:cs typeface="Times New Roman"/>
                          </a:rPr>
                          <m:t>actions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𝑐𝑜𝑠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marL="361950" indent="-361950">
                  <a:buFont typeface="Zapf Dingbats"/>
                  <a:buChar char="➝"/>
                </a:pPr>
                <a:r>
                  <a:rPr lang="en-GB" dirty="0">
                    <a:cs typeface="Times New Roman"/>
                  </a:rPr>
                  <a:t>Classical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= same as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  <a:sym typeface="Symbol" charset="0"/>
                      </a:rPr>
                      <m:t>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𝐷𝑒𝑡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0" t="-2985" b="-9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B59190-E67B-B24E-BA18-D605AF349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E1A339-0601-9A46-DB89-036CF5399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9907B-4E8D-F24E-8970-F89CC5B2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8037713" y="368886"/>
            <a:ext cx="3793962" cy="2737896"/>
            <a:chOff x="5350038" y="672261"/>
            <a:chExt cx="3793962" cy="2864791"/>
          </a:xfrm>
        </p:grpSpPr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451920" y="1141796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289434" y="275509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641201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8C2D78-B510-F846-AA76-921DB667DE3F}"/>
              </a:ext>
            </a:extLst>
          </p:cNvPr>
          <p:cNvGrpSpPr/>
          <p:nvPr/>
        </p:nvGrpSpPr>
        <p:grpSpPr>
          <a:xfrm>
            <a:off x="8016368" y="3231035"/>
            <a:ext cx="3793962" cy="2674879"/>
            <a:chOff x="5229789" y="3741771"/>
            <a:chExt cx="3793962" cy="267487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83AAE58-6CF6-BC4C-B12F-64BF9096262A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105" name="Text Box 46">
                <a:extLst>
                  <a:ext uri="{FF2B5EF4-FFF2-40B4-BE49-F238E27FC236}">
                    <a16:creationId xmlns:a16="http://schemas.microsoft.com/office/drawing/2014/main" id="{0F0CC0C1-D7E5-184B-8C40-DFA03E29D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A55C7D0E-12D6-C74A-BF15-E4CDCA05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F2383161-5FC6-EA48-B29C-4B8F1BDF0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C448F67B-C2D7-2E4F-98F0-C973870338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31">
                <a:extLst>
                  <a:ext uri="{FF2B5EF4-FFF2-40B4-BE49-F238E27FC236}">
                    <a16:creationId xmlns:a16="http://schemas.microsoft.com/office/drawing/2014/main" id="{D358FE4E-67D4-7F41-9AA7-E409F594B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0AB0C77C-95A5-1843-9943-27581ECC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4AFD21C5-C97A-4440-9657-F21C988B0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sz="1600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5DE5969C-5C82-7341-BD05-5D3556EB1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77123E34-8B20-AB41-92F2-DB4559C1E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19341147-06FF-6B4F-BDBF-619640D6F3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7" name="Oval 11">
                <a:extLst>
                  <a:ext uri="{FF2B5EF4-FFF2-40B4-BE49-F238E27FC236}">
                    <a16:creationId xmlns:a16="http://schemas.microsoft.com/office/drawing/2014/main" id="{9BC2114B-F4AB-814E-9C3D-11C567DBB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18" name="Oval 11">
                <a:extLst>
                  <a:ext uri="{FF2B5EF4-FFF2-40B4-BE49-F238E27FC236}">
                    <a16:creationId xmlns:a16="http://schemas.microsoft.com/office/drawing/2014/main" id="{84CEEF49-5F0A-6D43-8BE1-D1D6C7E8D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D91FF75D-88C2-A34E-BA1C-680D7CC9F2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Text Box 11">
                <a:extLst>
                  <a:ext uri="{FF2B5EF4-FFF2-40B4-BE49-F238E27FC236}">
                    <a16:creationId xmlns:a16="http://schemas.microsoft.com/office/drawing/2014/main" id="{6C6631D4-1A27-C84D-9126-6762F715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1" name="Text Box 11">
                <a:extLst>
                  <a:ext uri="{FF2B5EF4-FFF2-40B4-BE49-F238E27FC236}">
                    <a16:creationId xmlns:a16="http://schemas.microsoft.com/office/drawing/2014/main" id="{107800D2-81CB-6D4A-B47B-B85B4B134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641201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122" name="Text Box 11">
                <a:extLst>
                  <a:ext uri="{FF2B5EF4-FFF2-40B4-BE49-F238E27FC236}">
                    <a16:creationId xmlns:a16="http://schemas.microsoft.com/office/drawing/2014/main" id="{98623808-5B87-F444-9D43-5757CCE31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123" name="Text Box 11">
                <a:extLst>
                  <a:ext uri="{FF2B5EF4-FFF2-40B4-BE49-F238E27FC236}">
                    <a16:creationId xmlns:a16="http://schemas.microsoft.com/office/drawing/2014/main" id="{4C320449-2E83-5C42-825A-7A21AE68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124" name="Text Box 11">
                <a:extLst>
                  <a:ext uri="{FF2B5EF4-FFF2-40B4-BE49-F238E27FC236}">
                    <a16:creationId xmlns:a16="http://schemas.microsoft.com/office/drawing/2014/main" id="{E0E21DCC-06EE-314C-97A5-1AB759FCB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9" name="Oval 12">
                <a:extLst>
                  <a:ext uri="{FF2B5EF4-FFF2-40B4-BE49-F238E27FC236}">
                    <a16:creationId xmlns:a16="http://schemas.microsoft.com/office/drawing/2014/main" id="{B2395D08-6BE9-3943-85CA-B2558A7F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30" name="Oval 12">
                <a:extLst>
                  <a:ext uri="{FF2B5EF4-FFF2-40B4-BE49-F238E27FC236}">
                    <a16:creationId xmlns:a16="http://schemas.microsoft.com/office/drawing/2014/main" id="{3961B41B-D854-DC40-9A3E-A9C7A9EC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131" name="Text Box 11">
                <a:extLst>
                  <a:ext uri="{FF2B5EF4-FFF2-40B4-BE49-F238E27FC236}">
                    <a16:creationId xmlns:a16="http://schemas.microsoft.com/office/drawing/2014/main" id="{BDECA29A-DEE6-7A42-AA0F-069F29F0C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132" name="Text Box 11">
                <a:extLst>
                  <a:ext uri="{FF2B5EF4-FFF2-40B4-BE49-F238E27FC236}">
                    <a16:creationId xmlns:a16="http://schemas.microsoft.com/office/drawing/2014/main" id="{1D18CBD6-4989-B74D-8C54-8119D39DD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3E76565-1659-DC46-9957-426A0E4C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Text Box 11">
                <a:extLst>
                  <a:ext uri="{FF2B5EF4-FFF2-40B4-BE49-F238E27FC236}">
                    <a16:creationId xmlns:a16="http://schemas.microsoft.com/office/drawing/2014/main" id="{66A11E60-3CCE-A74A-9B70-5D669E3B3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135" name="Text Box 11">
                <a:extLst>
                  <a:ext uri="{FF2B5EF4-FFF2-40B4-BE49-F238E27FC236}">
                    <a16:creationId xmlns:a16="http://schemas.microsoft.com/office/drawing/2014/main" id="{DFA8C726-67F7-CE4F-9201-34975519A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AD5479E0-CEC8-5848-BBC5-6810A80E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139" name="Text Box 11">
              <a:extLst>
                <a:ext uri="{FF2B5EF4-FFF2-40B4-BE49-F238E27FC236}">
                  <a16:creationId xmlns:a16="http://schemas.microsoft.com/office/drawing/2014/main" id="{1808ACE8-4E5F-F344-9B7E-D9E8B9CD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7D6069AD-C74F-6344-B038-A4FDE65B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66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Heuristics through 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488153" cy="4240848"/>
              </a:xfrm>
            </p:spPr>
            <p:txBody>
              <a:bodyPr>
                <a:noAutofit/>
              </a:bodyPr>
              <a:lstStyle/>
              <a:p>
                <a:r>
                  <a:rPr lang="en-GB" dirty="0">
                    <a:cs typeface="Times New Roman"/>
                  </a:rPr>
                  <a:t>Call classical planner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Get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cs typeface="Times New Roman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𝑐𝑜𝑠𝑡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>
                    <a:cs typeface="Times New Roman"/>
                  </a:rPr>
                  <a:t>If the classical planner always returns optimal plans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is admissible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Outline of proof:</a:t>
                </a:r>
              </a:p>
              <a:p>
                <a:pPr lvl="2"/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be a safe solution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be an optimal plan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Every acyclic execution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corresponds to a plan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must have cost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3"/>
                <a:r>
                  <a:rPr lang="en-GB" dirty="0">
                    <a:cs typeface="Times New Roman"/>
                  </a:rPr>
                  <a:t>Otherwise, the classical planner would have chosen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488153" cy="4240848"/>
              </a:xfrm>
              <a:blipFill>
                <a:blip r:embed="rId2"/>
                <a:stretch>
                  <a:fillRect l="-2373" t="-2985" r="-13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66CB-CD59-CF41-B506-727D6C5B77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D6733-A95C-932F-1236-6A0F92376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9907B-4E8D-F24E-8970-F89CC5B2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F367B7-B892-EF1A-7A67-A868BD92E581}"/>
              </a:ext>
            </a:extLst>
          </p:cNvPr>
          <p:cNvGrpSpPr/>
          <p:nvPr/>
        </p:nvGrpSpPr>
        <p:grpSpPr>
          <a:xfrm>
            <a:off x="8037713" y="368886"/>
            <a:ext cx="3793962" cy="2737896"/>
            <a:chOff x="5350038" y="672261"/>
            <a:chExt cx="3793962" cy="2864791"/>
          </a:xfrm>
        </p:grpSpPr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41FDDE6F-DCAC-A6B4-83D8-038B056AF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B3CC0329-F2A9-C049-3D61-2DAD0212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9B3B708E-2D35-DB04-91FE-EC5F6E11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CEF1265-D1FE-1CEA-8200-27DD051E6F95}"/>
                </a:ext>
              </a:extLst>
            </p:cNvPr>
            <p:cNvSpPr/>
            <p:nvPr/>
          </p:nvSpPr>
          <p:spPr bwMode="auto">
            <a:xfrm>
              <a:off x="7451920" y="1141796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DE14FC6B-12E7-CFBF-8C7A-D37FC0CA4E9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44DC3C0-AF08-E007-7D6C-1ECDC358EB82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513E830-BF78-A2FC-2F0C-04C63B8F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C37376C-D3C6-C779-7E0A-8FB2CCD3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02EDE5A-48C6-EE35-CDC0-FF187AEB0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73275B9-3061-5582-E9C0-7D1B78C28B8F}"/>
                </a:ext>
              </a:extLst>
            </p:cNvPr>
            <p:cNvSpPr/>
            <p:nvPr/>
          </p:nvSpPr>
          <p:spPr bwMode="auto">
            <a:xfrm rot="17762162">
              <a:off x="6289434" y="275509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7990C6EA-6EDE-23A9-6681-FCD5F5EC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062C3F3-D378-8FF6-6802-F5E1571A2A54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BD32EF96-94C8-159D-1CB1-63168606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D33B86F0-7931-7AE1-0003-AC8580E5A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59AFC1C-BD69-2E52-268B-A77C44086BDE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69B663A0-DD07-A40E-B162-C09C35676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A3DC35D9-8991-59DD-B5B4-3C3C1A74E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641201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00A5D752-7CAB-DBAF-2D1C-37421B3F8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6FDAB370-CB08-B3F3-0929-513A96347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336FC466-E98C-EBA6-6FE6-138BEFCFE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8775FEA8-D93D-562B-03A9-84DB652A3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BEBC84CA-8B2B-8AD2-FD3A-394D371AD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A753E0EA-B3D1-1EE9-6EDF-5863FB840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237A286A-A37F-69F6-2526-D07EFE3C5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CD029020-8131-0C5E-D7DD-F7441B5F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7D7770DE-5294-2E91-9C22-4F4A3897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595F1E98-CFB3-FA19-D8C0-EAB5EB4DB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5AA698A5-B6E1-54ED-2C1E-72AB1262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2598DBA8-C8B6-CD74-A283-2B95F9C3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A6AFDAB0-0ACA-CCBC-196B-BC8313F46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5D4D2A01-A83B-ED1F-3FEB-66FCEC1F3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7D07CD9F-F47C-0F5B-557B-D4041981E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38BFA7-FC25-5B81-FAD2-D9930E57EE7E}"/>
              </a:ext>
            </a:extLst>
          </p:cNvPr>
          <p:cNvGrpSpPr/>
          <p:nvPr/>
        </p:nvGrpSpPr>
        <p:grpSpPr>
          <a:xfrm>
            <a:off x="8016368" y="3231035"/>
            <a:ext cx="3793962" cy="2674879"/>
            <a:chOff x="5229789" y="3741771"/>
            <a:chExt cx="3793962" cy="267487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5B9EED4-102F-424A-1EFE-12B29F11B312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44" name="Text Box 46">
                <a:extLst>
                  <a:ext uri="{FF2B5EF4-FFF2-40B4-BE49-F238E27FC236}">
                    <a16:creationId xmlns:a16="http://schemas.microsoft.com/office/drawing/2014/main" id="{04287B96-0C99-2F04-0330-5B7F74ECC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C7DE3BA0-FDD6-2F3F-DB82-C0CC898C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FAE2A0C8-8216-C73F-1505-A152E124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54D99174-EE11-0F2C-D958-8BD934DEEA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31029411-54DB-7339-00CE-3C2EDFD7F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528B86B-8B9F-75E2-4985-0D366B2F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id="{A0866F3B-5C43-6312-AE36-4E137055B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sz="1600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91CD01E8-3762-AAFC-BA9E-CE88644B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Oval 12">
                <a:extLst>
                  <a:ext uri="{FF2B5EF4-FFF2-40B4-BE49-F238E27FC236}">
                    <a16:creationId xmlns:a16="http://schemas.microsoft.com/office/drawing/2014/main" id="{5C977B7F-DEDE-DF50-734D-984417FEF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390EE251-CCDB-A80C-F4A4-0DD1FD757C88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4C4B4A34-AD1B-D021-161E-A660FDDA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117EE08-310D-CD73-ED2F-B2599C969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EB8C484B-8589-3692-25A6-DD85A62B4E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E12A39B0-DE92-4818-DE94-1BA3B2CA9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E53FE212-C2E5-98B7-EB90-2854293D0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641201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09DF21A8-C84E-3992-B98A-E8A081C7D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BA9DD674-6801-7EE3-D685-0EB6A6885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61" name="Text Box 11">
                <a:extLst>
                  <a:ext uri="{FF2B5EF4-FFF2-40B4-BE49-F238E27FC236}">
                    <a16:creationId xmlns:a16="http://schemas.microsoft.com/office/drawing/2014/main" id="{65A9F9A8-A914-0096-0162-AA16F4241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7C088CCC-AD20-DB6A-CBF4-DA76F865E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3" name="Oval 12">
                <a:extLst>
                  <a:ext uri="{FF2B5EF4-FFF2-40B4-BE49-F238E27FC236}">
                    <a16:creationId xmlns:a16="http://schemas.microsoft.com/office/drawing/2014/main" id="{F2E50F84-E155-FD98-0B86-10C01451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64" name="Text Box 11">
                <a:extLst>
                  <a:ext uri="{FF2B5EF4-FFF2-40B4-BE49-F238E27FC236}">
                    <a16:creationId xmlns:a16="http://schemas.microsoft.com/office/drawing/2014/main" id="{28937993-7597-BC57-BFA8-1139C31B7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65" name="Text Box 11">
                <a:extLst>
                  <a:ext uri="{FF2B5EF4-FFF2-40B4-BE49-F238E27FC236}">
                    <a16:creationId xmlns:a16="http://schemas.microsoft.com/office/drawing/2014/main" id="{C8B4E3E8-4AFA-AF60-1121-F71A7614C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66" name="Text Box 11">
                <a:extLst>
                  <a:ext uri="{FF2B5EF4-FFF2-40B4-BE49-F238E27FC236}">
                    <a16:creationId xmlns:a16="http://schemas.microsoft.com/office/drawing/2014/main" id="{407D3663-6ED8-C86D-9FEF-5AF1D9A14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:a16="http://schemas.microsoft.com/office/drawing/2014/main" id="{20FB4B79-C106-43BA-295E-E86F7591D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96" name="Text Box 11">
                <a:extLst>
                  <a:ext uri="{FF2B5EF4-FFF2-40B4-BE49-F238E27FC236}">
                    <a16:creationId xmlns:a16="http://schemas.microsoft.com/office/drawing/2014/main" id="{EF32198C-8B4A-5432-CC5A-74518DC24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98" name="Text Box 11">
                <a:extLst>
                  <a:ext uri="{FF2B5EF4-FFF2-40B4-BE49-F238E27FC236}">
                    <a16:creationId xmlns:a16="http://schemas.microsoft.com/office/drawing/2014/main" id="{EDCF8F22-DA58-E43D-D8CB-F3D658F22D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2B1E230-37DC-0482-A104-8D37F4BCC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76E1C0B8-71D4-134C-4E81-29F41C752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Planning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=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=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dirty="0"/>
                  <a:t> a transition function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= probability of going to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if we perform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Require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sup>
                    </m:sSup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cost of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may omit, default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D4062-7AF3-DE4F-8291-B149C71474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AFAB1-938B-F172-3A38-FDCB9CB5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36C9A-2EDE-1742-B3E7-85FFBF1ED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82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AO*</a:t>
            </a:r>
          </a:p>
          <a:p>
            <a:pPr lvl="1"/>
            <a:r>
              <a:rPr lang="en-GB" dirty="0"/>
              <a:t>Acyclic</a:t>
            </a:r>
          </a:p>
          <a:p>
            <a:r>
              <a:rPr lang="en-GB" dirty="0"/>
              <a:t>LAO*</a:t>
            </a:r>
          </a:p>
          <a:p>
            <a:pPr lvl="1"/>
            <a:r>
              <a:rPr lang="en-GB" dirty="0"/>
              <a:t>(A)cyclic</a:t>
            </a:r>
          </a:p>
          <a:p>
            <a:r>
              <a:rPr lang="en-GB" dirty="0"/>
              <a:t>Heuristics through determinisation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08897-A089-7147-A8B6-BD65C1905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75A0B-49E0-DE57-8C03-9F070A010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62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6.4 Online probabilistic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131AA-489E-6644-9887-F05C06C15E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A7C59-F2E9-1550-3D01-CAF2A4738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37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676460" cy="4240848"/>
              </a:xfrm>
            </p:spPr>
            <p:txBody>
              <a:bodyPr>
                <a:noAutofit/>
              </a:bodyPr>
              <a:lstStyle/>
              <a:p>
                <a:r>
                  <a:rPr lang="en-GB" dirty="0"/>
                  <a:t>Same as in Ch. 2, except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Could use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← abstraction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dirty="0"/>
                  <a:t> as in Ch. 2</a:t>
                </a:r>
              </a:p>
              <a:p>
                <a:pPr lvl="1"/>
                <a:r>
                  <a:rPr lang="en-GB" dirty="0"/>
                  <a:t>Inputs: </a:t>
                </a:r>
              </a:p>
              <a:p>
                <a:pPr lvl="2"/>
                <a:r>
                  <a:rPr lang="en-GB" dirty="0"/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Vector of parameters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Could also use </a:t>
                </a:r>
                <a:r>
                  <a:rPr lang="en-GB" dirty="0">
                    <a:cs typeface="Calibri"/>
                  </a:rPr>
                  <a:t>Run-Lazy-Lookahead </a:t>
                </a:r>
                <a:r>
                  <a:rPr lang="en-GB" dirty="0"/>
                  <a:t>or </a:t>
                </a:r>
                <a:r>
                  <a:rPr lang="en-GB" dirty="0">
                    <a:cs typeface="Calibri"/>
                  </a:rPr>
                  <a:t>Run-Concurrent-Lookahead</a:t>
                </a:r>
              </a:p>
              <a:p>
                <a:r>
                  <a:rPr lang="en-GB" kern="0" dirty="0"/>
                  <a:t>What to use for </a:t>
                </a:r>
                <a:r>
                  <a:rPr lang="en-GB" kern="0" dirty="0">
                    <a:cs typeface="Calibri"/>
                  </a:rPr>
                  <a:t>Lookahead</a:t>
                </a:r>
                <a:r>
                  <a:rPr lang="en-GB" kern="0" dirty="0"/>
                  <a:t>?</a:t>
                </a:r>
              </a:p>
              <a:p>
                <a:pPr lvl="1"/>
                <a:r>
                  <a:rPr lang="en-GB" kern="0" dirty="0"/>
                  <a:t>AO*, LAO*, … ➝ Modify to search part of the space</a:t>
                </a:r>
              </a:p>
              <a:p>
                <a:pPr lvl="1"/>
                <a:r>
                  <a:rPr lang="en-GB" kern="0" dirty="0"/>
                  <a:t>Classical planner running on determinised domain</a:t>
                </a:r>
              </a:p>
              <a:p>
                <a:pPr lvl="1"/>
                <a:r>
                  <a:rPr lang="en-GB" kern="0" dirty="0"/>
                  <a:t>Stochastic sampling algorithms</a:t>
                </a:r>
              </a:p>
              <a:p>
                <a:endParaRPr lang="en-GB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676460" cy="4240848"/>
              </a:xfrm>
              <a:blipFill>
                <a:blip r:embed="rId2"/>
                <a:stretch>
                  <a:fillRect l="-2662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3872E-12E2-3943-B4DA-5D171EB4AC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ED22-3EB5-73F6-5CCD-9F049E08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84AFC-EC25-6742-A23F-8EF1D499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7255367" y="1677155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Run-Lookahead(Σ,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81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625" y="1665066"/>
            <a:ext cx="6762285" cy="4240848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>
                <a:cs typeface="Calibri"/>
              </a:rPr>
              <a:t>Lookahead </a:t>
            </a:r>
            <a:r>
              <a:rPr lang="en-US" dirty="0"/>
              <a:t>= classical planner on </a:t>
            </a:r>
            <a:r>
              <a:rPr lang="en-US" dirty="0">
                <a:cs typeface="Times New Roman"/>
              </a:rPr>
              <a:t>determinized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domain</a:t>
            </a:r>
          </a:p>
          <a:p>
            <a:pPr lvl="1"/>
            <a:r>
              <a:rPr lang="en-US" dirty="0">
                <a:cs typeface="Times New Roman"/>
              </a:rPr>
              <a:t>FS-Replan (Ch. 5)</a:t>
            </a:r>
          </a:p>
          <a:p>
            <a:r>
              <a:rPr lang="en-US" dirty="0">
                <a:cs typeface="Calibri"/>
              </a:rPr>
              <a:t>Problem: Forward-search may choose a plan that depends on low-probability outcome</a:t>
            </a:r>
          </a:p>
          <a:p>
            <a:r>
              <a:rPr lang="en-US" dirty="0">
                <a:cs typeface="Calibri"/>
              </a:rPr>
              <a:t>RFF algorithm (see book) attempts to alleviate this</a:t>
            </a:r>
          </a:p>
          <a:p>
            <a:endParaRPr lang="en-US" dirty="0"/>
          </a:p>
          <a:p>
            <a:pPr marL="273050" indent="-273050">
              <a:tabLst>
                <a:tab pos="1412875" algn="l"/>
              </a:tabLst>
            </a:pPr>
            <a:r>
              <a:rPr lang="en-US" dirty="0"/>
              <a:t>Pointer to the next chapter:</a:t>
            </a:r>
            <a:br>
              <a:rPr lang="en-US" dirty="0"/>
            </a:br>
            <a:r>
              <a:rPr lang="en-US" dirty="0"/>
              <a:t>	Acting as </a:t>
            </a:r>
            <a:r>
              <a:rPr lang="en-US" i="1" dirty="0">
                <a:solidFill>
                  <a:schemeClr val="accent2"/>
                </a:solidFill>
              </a:rPr>
              <a:t>Reinforcement learning</a:t>
            </a:r>
          </a:p>
          <a:p>
            <a:pPr lvl="1"/>
            <a:r>
              <a:rPr lang="en-US" dirty="0"/>
              <a:t>Learning to act / finding the optimal policy in an unknown environment (no model available)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7519-9DE1-3343-A7D9-D875B6317C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78056-FDC9-092F-B156-5BE51A30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84AFC-EC25-6742-A23F-8EF1D499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7259386" y="1677798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Run-Lookahead(Σ,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FFBD2B-FFF6-A448-A59F-C48128B3CA21}"/>
              </a:ext>
            </a:extLst>
          </p:cNvPr>
          <p:cNvSpPr/>
          <p:nvPr/>
        </p:nvSpPr>
        <p:spPr>
          <a:xfrm>
            <a:off x="7299573" y="3286719"/>
            <a:ext cx="4532102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Forward-Search(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93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  <a:p>
            <a:pPr marL="258503" lvl="1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⇒ Next: Decision Making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B71CE-3377-F942-A5B5-360D76B7D6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E4561-E60A-07EB-6366-F866604A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starts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r>
                  <a:rPr lang="en-US" dirty="0"/>
                  <a:t>Objective: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unreliable steering, </a:t>
                </a:r>
                <a:br>
                  <a:rPr lang="en-US" dirty="0"/>
                </a:br>
                <a:r>
                  <a:rPr lang="en-US" dirty="0"/>
                  <a:t>especially on hills</a:t>
                </a:r>
              </a:p>
              <a:p>
                <a:pPr lvl="1"/>
                <a:r>
                  <a:rPr lang="en-US" dirty="0"/>
                  <a:t>May slip and go elsewhere</a:t>
                </a:r>
              </a:p>
              <a:p>
                <a:pPr lvl="2">
                  <a:tabLst>
                    <a:tab pos="1192213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14: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endParaRPr lang="en-US" dirty="0"/>
              </a:p>
              <a:p>
                <a:pPr lvl="2">
                  <a:tabLst>
                    <a:tab pos="1192213" algn="l"/>
                  </a:tabLst>
                </a:pPr>
                <a14:m>
                  <m:oMath xmlns:m="http://schemas.openxmlformats.org/officeDocument/2006/math"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23: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23)=0.8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23)=0.2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21: </m:t>
                    </m:r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2 |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21)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en-GB" dirty="0"/>
                  <a:t>: </a:t>
                </a:r>
                <a:br>
                  <a:rPr lang="en-GB" dirty="0"/>
                </a:br>
                <a:r>
                  <a:rPr lang="en-GB" dirty="0"/>
                  <a:t>like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57E0B7E-9228-ECDA-D077-5EBA08AF02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Simplified state names: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Simplified action names: 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57E0B7E-9228-ECDA-D077-5EBA08AF0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08A48-F411-9E4D-9C42-F4B2004A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85C9E-6467-DE9D-3601-249EA02AD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49993-7443-A448-9722-0ED3A47B5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D05D9-2F46-BE4B-A0C7-C4F0C1B182E4}"/>
              </a:ext>
            </a:extLst>
          </p:cNvPr>
          <p:cNvGrpSpPr/>
          <p:nvPr/>
        </p:nvGrpSpPr>
        <p:grpSpPr>
          <a:xfrm>
            <a:off x="5052919" y="3244346"/>
            <a:ext cx="6419130" cy="2661566"/>
            <a:chOff x="2096220" y="3921794"/>
            <a:chExt cx="6419130" cy="2661566"/>
          </a:xfrm>
        </p:grpSpPr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0963373F-C156-E141-9D3F-BEF32D75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0658" y="5807775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810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67" name="Rectangle 891">
              <a:extLst>
                <a:ext uri="{FF2B5EF4-FFF2-40B4-BE49-F238E27FC236}">
                  <a16:creationId xmlns:a16="http://schemas.microsoft.com/office/drawing/2014/main" id="{A911C6B9-B843-F641-A268-31B47A05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332" y="556145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8" name="Text Box 13">
              <a:extLst>
                <a:ext uri="{FF2B5EF4-FFF2-40B4-BE49-F238E27FC236}">
                  <a16:creationId xmlns:a16="http://schemas.microsoft.com/office/drawing/2014/main" id="{EF60D3DF-0843-B049-86A5-00D6BE543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6220" y="5710520"/>
              <a:ext cx="610553" cy="553998"/>
            </a:xfrm>
            <a:prstGeom prst="rect">
              <a:avLst/>
            </a:prstGeom>
            <a:ln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+mn-lt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9" name="Text Box 11">
              <a:extLst>
                <a:ext uri="{FF2B5EF4-FFF2-40B4-BE49-F238E27FC236}">
                  <a16:creationId xmlns:a16="http://schemas.microsoft.com/office/drawing/2014/main" id="{60FD1D11-78F5-C344-8358-C35DE1FA1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425" y="5986761"/>
              <a:ext cx="734175" cy="553998"/>
            </a:xfrm>
            <a:prstGeom prst="rect">
              <a:avLst/>
            </a:prstGeom>
            <a:ln>
              <a:solidFill>
                <a:schemeClr val="accent6"/>
              </a:solidFill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+mn-lt"/>
                  <a:ea typeface="Times New Roman"/>
                  <a:cs typeface="Times New Roman"/>
                </a:rPr>
              </a:b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+mn-lt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+mn-lt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+mn-lt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B2F1BA-FC3B-B146-AFA2-C775C0ABEC75}"/>
                </a:ext>
              </a:extLst>
            </p:cNvPr>
            <p:cNvGrpSpPr/>
            <p:nvPr/>
          </p:nvGrpSpPr>
          <p:grpSpPr>
            <a:xfrm>
              <a:off x="5199448" y="4136030"/>
              <a:ext cx="2643408" cy="427571"/>
              <a:chOff x="5526268" y="830966"/>
              <a:chExt cx="2643408" cy="427571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B524785A-6516-3249-968D-F8EEAD97A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268" y="1208764"/>
                <a:ext cx="640080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9652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bIns="182880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    →</a:t>
                </a:r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Line 853">
                <a:extLst>
                  <a:ext uri="{FF2B5EF4-FFF2-40B4-BE49-F238E27FC236}">
                    <a16:creationId xmlns:a16="http://schemas.microsoft.com/office/drawing/2014/main" id="{D1DF6FAA-D423-8B4F-A218-5D9DB46BA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>
                <a:off x="6185838" y="1258537"/>
                <a:ext cx="64008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444500" contourW="6350" prstMaterial="legacyPlastic">
                <a:extrusionClr>
                  <a:srgbClr val="C5C1B8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bIns="27432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   →</a:t>
                </a:r>
                <a:endParaRPr lang="en-US" dirty="0"/>
              </a:p>
            </p:txBody>
          </p:sp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9EAD630E-2C16-1E4A-87B3-0C81CD34E253}"/>
                  </a:ext>
                </a:extLst>
              </p:cNvPr>
              <p:cNvSpPr/>
              <p:nvPr/>
            </p:nvSpPr>
            <p:spPr>
              <a:xfrm>
                <a:off x="6340876" y="830966"/>
                <a:ext cx="1828800" cy="182850"/>
              </a:xfrm>
              <a:prstGeom prst="parallelogram">
                <a:avLst>
                  <a:gd name="adj" fmla="val 93218"/>
                </a:avLst>
              </a:prstGeom>
              <a:solidFill>
                <a:srgbClr val="CDC9B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bIns="91440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  </a:t>
                </a:r>
              </a:p>
            </p:txBody>
          </p:sp>
          <p:sp>
            <p:nvSpPr>
              <p:cNvPr id="3" name="Parallelogram 2">
                <a:extLst>
                  <a:ext uri="{FF2B5EF4-FFF2-40B4-BE49-F238E27FC236}">
                    <a16:creationId xmlns:a16="http://schemas.microsoft.com/office/drawing/2014/main" id="{DBA2B757-2E74-9E47-9167-475F012FD07B}"/>
                  </a:ext>
                </a:extLst>
              </p:cNvPr>
              <p:cNvSpPr/>
              <p:nvPr/>
            </p:nvSpPr>
            <p:spPr>
              <a:xfrm>
                <a:off x="6091983" y="846802"/>
                <a:ext cx="435198" cy="355600"/>
              </a:xfrm>
              <a:prstGeom prst="parallelogram">
                <a:avLst>
                  <a:gd name="adj" fmla="val 90781"/>
                </a:avLst>
              </a:prstGeom>
              <a:solidFill>
                <a:srgbClr val="CDC9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Parallelogram 89"/>
            <p:cNvSpPr/>
            <p:nvPr/>
          </p:nvSpPr>
          <p:spPr>
            <a:xfrm>
              <a:off x="5161505" y="3921794"/>
              <a:ext cx="3353845" cy="21822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←          </a:t>
              </a:r>
            </a:p>
          </p:txBody>
        </p:sp>
        <p:sp>
          <p:nvSpPr>
            <p:cNvPr id="87" name="Line 853"/>
            <p:cNvSpPr>
              <a:spLocks noChangeShapeType="1"/>
            </p:cNvSpPr>
            <p:nvPr/>
          </p:nvSpPr>
          <p:spPr bwMode="auto">
            <a:xfrm>
              <a:off x="5919306" y="5454287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90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2" name="Line 853"/>
            <p:cNvSpPr>
              <a:spLocks noChangeShapeType="1"/>
            </p:cNvSpPr>
            <p:nvPr/>
          </p:nvSpPr>
          <p:spPr bwMode="auto">
            <a:xfrm>
              <a:off x="6660057" y="5517654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17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4" name="Line 853"/>
            <p:cNvSpPr>
              <a:spLocks noChangeShapeType="1"/>
            </p:cNvSpPr>
            <p:nvPr/>
          </p:nvSpPr>
          <p:spPr bwMode="auto">
            <a:xfrm>
              <a:off x="7428191" y="4339333"/>
              <a:ext cx="10058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397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d5</a:t>
              </a:r>
            </a:p>
          </p:txBody>
        </p:sp>
        <p:sp>
          <p:nvSpPr>
            <p:cNvPr id="51" name="Line 853">
              <a:extLst>
                <a:ext uri="{FF2B5EF4-FFF2-40B4-BE49-F238E27FC236}">
                  <a16:creationId xmlns:a16="http://schemas.microsoft.com/office/drawing/2014/main" id="{AF0E1122-FE78-A243-A9D1-632C08B77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722" y="4514002"/>
              <a:ext cx="10972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907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d2</a:t>
              </a:r>
            </a:p>
          </p:txBody>
        </p: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0CE381B0-C7DE-6C46-B9FB-0CC0181F8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929" y="6114232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668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bIns="182880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   →</a:t>
              </a:r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59" name="Line 853">
              <a:extLst>
                <a:ext uri="{FF2B5EF4-FFF2-40B4-BE49-F238E27FC236}">
                  <a16:creationId xmlns:a16="http://schemas.microsoft.com/office/drawing/2014/main" id="{4BD04AEA-8D01-CC4A-A136-AB4FA7F7C8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721723" y="6234790"/>
              <a:ext cx="914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44500" contourW="6350" prstMaterial="legacyPlastic">
              <a:extrusionClr>
                <a:srgbClr val="C5C1B8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bIns="27432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 →</a:t>
              </a:r>
              <a:endParaRPr lang="en-US" dirty="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CCC461BC-6BC3-0A4A-8D07-300ABC95F2DF}"/>
                </a:ext>
              </a:extLst>
            </p:cNvPr>
            <p:cNvSpPr/>
            <p:nvPr/>
          </p:nvSpPr>
          <p:spPr>
            <a:xfrm>
              <a:off x="3835287" y="6344159"/>
              <a:ext cx="1783080" cy="19857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←     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19713E49-E556-084D-8A56-8EA9620F9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885" y="6537217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2352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d1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3739D0C-8880-0E46-AA11-CECD2A70E8F6}"/>
                </a:ext>
              </a:extLst>
            </p:cNvPr>
            <p:cNvGrpSpPr/>
            <p:nvPr/>
          </p:nvGrpSpPr>
          <p:grpSpPr>
            <a:xfrm>
              <a:off x="3031321" y="5242532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2" name="Oval 859">
                <a:extLst>
                  <a:ext uri="{FF2B5EF4-FFF2-40B4-BE49-F238E27FC236}">
                    <a16:creationId xmlns:a16="http://schemas.microsoft.com/office/drawing/2014/main" id="{BEA69230-FA63-FA4C-BC7C-1C5926CEE0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5" name="Oval 861">
                <a:extLst>
                  <a:ext uri="{FF2B5EF4-FFF2-40B4-BE49-F238E27FC236}">
                    <a16:creationId xmlns:a16="http://schemas.microsoft.com/office/drawing/2014/main" id="{C2772929-2826-8A4A-A518-8B24619962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6" name="Oval 862">
                <a:extLst>
                  <a:ext uri="{FF2B5EF4-FFF2-40B4-BE49-F238E27FC236}">
                    <a16:creationId xmlns:a16="http://schemas.microsoft.com/office/drawing/2014/main" id="{19516859-FD50-354B-B87C-9008FDA55D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221C42BA-83BA-6B43-ABA0-4113008E03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8" name="Oval 863">
                <a:extLst>
                  <a:ext uri="{FF2B5EF4-FFF2-40B4-BE49-F238E27FC236}">
                    <a16:creationId xmlns:a16="http://schemas.microsoft.com/office/drawing/2014/main" id="{2F976345-A980-2A41-B0DC-6F0AED35C4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7CA8EDA-D3F9-BC41-9B48-0BDCED74D10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9" name="Freeform 860">
                  <a:extLst>
                    <a:ext uri="{FF2B5EF4-FFF2-40B4-BE49-F238E27FC236}">
                      <a16:creationId xmlns:a16="http://schemas.microsoft.com/office/drawing/2014/main" id="{F7810DCD-1D50-AA44-A993-473C8E1C66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Rectangle 864">
                  <a:extLst>
                    <a:ext uri="{FF2B5EF4-FFF2-40B4-BE49-F238E27FC236}">
                      <a16:creationId xmlns:a16="http://schemas.microsoft.com/office/drawing/2014/main" id="{D8571BDE-08E3-E44C-BFD5-F4F116DB2E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1" name="Freeform 865">
                  <a:extLst>
                    <a:ext uri="{FF2B5EF4-FFF2-40B4-BE49-F238E27FC236}">
                      <a16:creationId xmlns:a16="http://schemas.microsoft.com/office/drawing/2014/main" id="{4376E2FD-1685-7B41-B9B7-FD7FE46745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Freeform 866">
                  <a:extLst>
                    <a:ext uri="{FF2B5EF4-FFF2-40B4-BE49-F238E27FC236}">
                      <a16:creationId xmlns:a16="http://schemas.microsoft.com/office/drawing/2014/main" id="{B10E3592-2E8A-3A45-AB8B-ED99EE81B2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6835EB8-785C-344D-AB81-75D35E39185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2BFA78CE-2E95-9E41-884F-B4EEE2CF0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Rectangle 880">
                  <a:extLst>
                    <a:ext uri="{FF2B5EF4-FFF2-40B4-BE49-F238E27FC236}">
                      <a16:creationId xmlns:a16="http://schemas.microsoft.com/office/drawing/2014/main" id="{7C5CEB2C-D97D-DD41-80A9-8EC5358E6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Oval 878">
                  <a:extLst>
                    <a:ext uri="{FF2B5EF4-FFF2-40B4-BE49-F238E27FC236}">
                      <a16:creationId xmlns:a16="http://schemas.microsoft.com/office/drawing/2014/main" id="{77A018F0-794A-194C-B41C-E9A1376CA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1">
                  <a:extLst>
                    <a:ext uri="{FF2B5EF4-FFF2-40B4-BE49-F238E27FC236}">
                      <a16:creationId xmlns:a16="http://schemas.microsoft.com/office/drawing/2014/main" id="{EB8ED68A-7CDD-4640-BEB6-73E19DE15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9BE8F345-9A0D-3F4E-B56C-2EFA91293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Rectangle 880">
                  <a:extLst>
                    <a:ext uri="{FF2B5EF4-FFF2-40B4-BE49-F238E27FC236}">
                      <a16:creationId xmlns:a16="http://schemas.microsoft.com/office/drawing/2014/main" id="{4D8C36A8-E5E5-F949-B489-684B8E4C9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Oval 878">
                  <a:extLst>
                    <a:ext uri="{FF2B5EF4-FFF2-40B4-BE49-F238E27FC236}">
                      <a16:creationId xmlns:a16="http://schemas.microsoft.com/office/drawing/2014/main" id="{799F7721-1EFD-0240-A13B-2060E66580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2">
                  <a:extLst>
                    <a:ext uri="{FF2B5EF4-FFF2-40B4-BE49-F238E27FC236}">
                      <a16:creationId xmlns:a16="http://schemas.microsoft.com/office/drawing/2014/main" id="{DD607B7A-67BA-5F41-84BE-FCE8F08CB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9E6FA1C5-ACE7-9F48-8EF7-A5CF08D90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4">
                  <a:extLst>
                    <a:ext uri="{FF2B5EF4-FFF2-40B4-BE49-F238E27FC236}">
                      <a16:creationId xmlns:a16="http://schemas.microsoft.com/office/drawing/2014/main" id="{E7618A67-FAB9-4A48-8085-042671B31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85">
                  <a:extLst>
                    <a:ext uri="{FF2B5EF4-FFF2-40B4-BE49-F238E27FC236}">
                      <a16:creationId xmlns:a16="http://schemas.microsoft.com/office/drawing/2014/main" id="{5957722F-FC3F-8440-AB1C-3B72BD91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1">
                  <a:extLst>
                    <a:ext uri="{FF2B5EF4-FFF2-40B4-BE49-F238E27FC236}">
                      <a16:creationId xmlns:a16="http://schemas.microsoft.com/office/drawing/2014/main" id="{F9F43F47-B51C-AE45-8467-FD1AFEA7D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3FB88D80-B06E-F141-955A-24CA359A5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55" name="Line 853">
              <a:extLst>
                <a:ext uri="{FF2B5EF4-FFF2-40B4-BE49-F238E27FC236}">
                  <a16:creationId xmlns:a16="http://schemas.microsoft.com/office/drawing/2014/main" id="{2B682397-794B-6844-8142-C196C3F5F5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4898544" y="5851526"/>
              <a:ext cx="73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635000" contourW="6350" prstMaterial="metal">
              <a:extrusionClr>
                <a:srgbClr val="E7E7E7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bIns="0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/>
                  <a:cs typeface="Calibri"/>
                </a:rPr>
                <a:t>       </a:t>
              </a:r>
              <a:r>
                <a:rPr lang="en-US" dirty="0">
                  <a:sym typeface="Wingdings" pitchFamily="2" charset="2"/>
                </a:rPr>
                <a:t>→</a:t>
              </a:r>
              <a:r>
                <a:rPr lang="en-US" dirty="0"/>
                <a:t>  </a:t>
              </a:r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F9CB7E50-5240-8A49-ADFA-03A2E732D8FF}"/>
                </a:ext>
              </a:extLst>
            </p:cNvPr>
            <p:cNvSpPr/>
            <p:nvPr/>
          </p:nvSpPr>
          <p:spPr>
            <a:xfrm>
              <a:off x="5471738" y="5856995"/>
              <a:ext cx="1022497" cy="686234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E255667-4368-574F-B6F8-C4D473D6378D}"/>
                </a:ext>
              </a:extLst>
            </p:cNvPr>
            <p:cNvSpPr/>
            <p:nvPr/>
          </p:nvSpPr>
          <p:spPr>
            <a:xfrm>
              <a:off x="5433195" y="6182782"/>
              <a:ext cx="365760" cy="356616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6AECC5A0-D64E-FC42-B413-4BA3CBF7E4F9}"/>
                </a:ext>
              </a:extLst>
            </p:cNvPr>
            <p:cNvSpPr/>
            <p:nvPr/>
          </p:nvSpPr>
          <p:spPr>
            <a:xfrm>
              <a:off x="4696962" y="5710520"/>
              <a:ext cx="435198" cy="393192"/>
            </a:xfrm>
            <a:prstGeom prst="parallelogram">
              <a:avLst>
                <a:gd name="adj" fmla="val 90781"/>
              </a:avLst>
            </a:prstGeom>
            <a:solidFill>
              <a:srgbClr val="CDC9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4713364C-E05A-324C-81DC-0661E5D9CE35}"/>
                </a:ext>
              </a:extLst>
            </p:cNvPr>
            <p:cNvSpPr/>
            <p:nvPr/>
          </p:nvSpPr>
          <p:spPr>
            <a:xfrm rot="18647299" flipV="1">
              <a:off x="5626727" y="6049629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→</a:t>
              </a:r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9094F451-AD0F-C748-8088-54DC970B0ECB}"/>
                </a:ext>
              </a:extLst>
            </p:cNvPr>
            <p:cNvSpPr/>
            <p:nvPr/>
          </p:nvSpPr>
          <p:spPr>
            <a:xfrm rot="18729454" flipV="1">
              <a:off x="7272964" y="4669834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1407448-8B3D-B644-A6BC-92F69A0926ED}"/>
                </a:ext>
              </a:extLst>
            </p:cNvPr>
            <p:cNvSpPr/>
            <p:nvPr/>
          </p:nvSpPr>
          <p:spPr>
            <a:xfrm rot="18729454" flipV="1">
              <a:off x="6185200" y="4934812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85" name="Line 853"/>
            <p:cNvSpPr>
              <a:spLocks noChangeShapeType="1"/>
            </p:cNvSpPr>
            <p:nvPr/>
          </p:nvSpPr>
          <p:spPr bwMode="auto">
            <a:xfrm>
              <a:off x="6141061" y="4917153"/>
              <a:ext cx="9144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270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d3</a:t>
              </a:r>
            </a:p>
          </p:txBody>
        </p:sp>
        <p:sp>
          <p:nvSpPr>
            <p:cNvPr id="13" name="Line 853"/>
            <p:cNvSpPr>
              <a:spLocks noChangeShapeType="1"/>
            </p:cNvSpPr>
            <p:nvPr/>
          </p:nvSpPr>
          <p:spPr bwMode="auto">
            <a:xfrm>
              <a:off x="5489969" y="5885169"/>
              <a:ext cx="1463040" cy="436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1778000" contourW="6350" prstMaterial="legacyPlastic">
              <a:extrusionClr>
                <a:srgbClr val="B3FF7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d4</a:t>
              </a:r>
            </a:p>
          </p:txBody>
        </p:sp>
        <p:sp>
          <p:nvSpPr>
            <p:cNvPr id="103" name="Parallelogram 102">
              <a:extLst>
                <a:ext uri="{FF2B5EF4-FFF2-40B4-BE49-F238E27FC236}">
                  <a16:creationId xmlns:a16="http://schemas.microsoft.com/office/drawing/2014/main" id="{C70B5E83-7037-FD4A-A19E-A04DB7FECABD}"/>
                </a:ext>
              </a:extLst>
            </p:cNvPr>
            <p:cNvSpPr/>
            <p:nvPr/>
          </p:nvSpPr>
          <p:spPr>
            <a:xfrm rot="18729454" flipV="1">
              <a:off x="3986408" y="4854114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082933F4-F7BA-1D4E-8B43-C7FA1627DF9E}"/>
                </a:ext>
              </a:extLst>
            </p:cNvPr>
            <p:cNvSpPr/>
            <p:nvPr/>
          </p:nvSpPr>
          <p:spPr>
            <a:xfrm>
              <a:off x="5495463" y="5220628"/>
              <a:ext cx="2080088" cy="661269"/>
            </a:xfrm>
            <a:prstGeom prst="parallelogram">
              <a:avLst>
                <a:gd name="adj" fmla="val 95059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CB73F4-F7BC-264F-BB74-8645C5455E9E}"/>
                </a:ext>
              </a:extLst>
            </p:cNvPr>
            <p:cNvSpPr txBox="1"/>
            <p:nvPr/>
          </p:nvSpPr>
          <p:spPr>
            <a:xfrm>
              <a:off x="6076215" y="554979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6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Policies, Problems,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Stochastic shortest path</a:t>
                </a:r>
                <a:r>
                  <a:rPr lang="en-US" dirty="0"/>
                  <a:t> (SSP) problem: </a:t>
                </a:r>
              </a:p>
              <a:p>
                <a:pPr lvl="1"/>
                <a:r>
                  <a:rPr lang="en-US" dirty="0"/>
                  <a:t>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partial function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7938" lvl="3" indent="0">
                  <a:buNone/>
                  <a:tabLst>
                    <a:tab pos="1243013" algn="l"/>
                    <a:tab pos="12858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14 :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4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14)=0.5,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14)=0.5</m:t>
                      </m:r>
                    </m:oMath>
                  </m:oMathPara>
                </a14:m>
                <a:endParaRPr lang="en-US" dirty="0"/>
              </a:p>
              <a:p>
                <a:pPr marL="7938" lvl="4" indent="0">
                  <a:buNone/>
                  <a:tabLst>
                    <a:tab pos="12430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 :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3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23)=0.8,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5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23)=0.2</m:t>
                      </m:r>
                    </m:oMath>
                  </m:oMathPara>
                </a14:m>
                <a:endParaRPr lang="is-I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1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AE2E3-996B-5644-BAEC-ED0AC90B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4338" name="Footer Placeholder 14337">
            <a:extLst>
              <a:ext uri="{FF2B5EF4-FFF2-40B4-BE49-F238E27FC236}">
                <a16:creationId xmlns:a16="http://schemas.microsoft.com/office/drawing/2014/main" id="{98B3F73C-B045-5BE7-72EA-614D619C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CCF70-456B-7340-AA0D-770EFF51C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786492-7F14-EED8-4915-44CB75778231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BE4B41-3A99-69F8-E64D-E5E67E825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2FC9D77E-62A3-5CE7-8CB7-8E789BDDF0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36B0C9-5101-03D1-7FBB-E722BB6E0BA4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089AEC-0087-DE19-831D-D72B43B041A2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05B7F38-7015-44F2-10D8-FE774761AB88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C8CD1AFE-8F5C-C978-E608-C8B1E0432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7A183-7BEE-E139-9CED-484A9BB85BBA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48E4A1E4-BAF6-7E6C-B915-1554F5B3BC81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56EFB673-6EB1-D9FC-EEFD-2077F239D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B1525EF6-2537-C66D-4EFC-E9F05858E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0CF4C322-E618-74E6-ABAC-1676DDBE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C5F2C903-C266-6C1D-3B19-564A7AB5BCCC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32722330-D340-86F9-50AC-A5D6EE6868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0F2A82D-072F-F011-013C-2B44648D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EBDB9775-A9FD-2F4D-10E9-0C2C23985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64385C5-ECF2-8637-9E46-F5DC2C22B4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CCA430FA-2515-CFE5-E71B-A36A142A0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F0820B1E-9ABF-6B13-3AE6-8BD6912E3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FEFE713E-BE68-00A2-E871-FFD15599E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AB84364D-6342-3F49-55B0-A37D01972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Text Box 11">
                <a:extLst>
                  <a:ext uri="{FF2B5EF4-FFF2-40B4-BE49-F238E27FC236}">
                    <a16:creationId xmlns:a16="http://schemas.microsoft.com/office/drawing/2014/main" id="{AD694B7B-E662-5750-8FD3-47BBB777A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D5BA14B8-0222-4C10-DFB2-CBD2D1B49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044CC24-059F-C92C-9B3C-077C7F4318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B0CA92D7-6198-B53F-5FB1-170BE91CB55E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131E3BF5-D4E1-FB66-05F4-35BBFC74076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2CDE8702-01E6-D50D-7B1B-0D438A859A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9C52F6EE-377F-DB62-6932-E83F6A2A40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BB7E1B66-1366-0A91-AE8C-EE0B1EA13F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967BADBE-547E-1E9C-E8F3-FF903B46E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683E6297-73D4-24D4-3EDD-D5795E795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1C9FD0-4824-E823-8B8D-A873CE92B60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05F90B-9F08-0EFC-F679-BA2BF3CD532F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8129338-7C87-C9DA-E744-E735F6ABD735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FC3046-24BA-7780-003C-9BEA858C5560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8EA6291-4249-5807-6F25-55919AF8C830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63AADD-82D5-714C-E23B-492E3D35D8B4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481D539-EC24-8A06-D043-F4EE9E263E32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E10FA48-E499-EF75-3AD9-448D4463928F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59169E-72E1-60F5-58C0-DE4076866AEB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AAB2FEF-7BB3-6D61-BE50-90E09E574703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14336" name="Rectangle 14335">
                <a:extLst>
                  <a:ext uri="{FF2B5EF4-FFF2-40B4-BE49-F238E27FC236}">
                    <a16:creationId xmlns:a16="http://schemas.microsoft.com/office/drawing/2014/main" id="{C7B08965-3252-E000-1625-B15B578522C1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00C95783-1449-9521-9DA1-9FE13487881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58E5-B3E7-6F44-8FF1-3598826D26D6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71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Notation and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As before: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Transitive closure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= {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and all states reachable from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rooted graph induced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Edges: state transitions</a:t>
                </a:r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253A0E-33ED-E8DB-8EE4-ECDE733F6C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cs typeface="Times New Roman"/>
                  </a:rPr>
                  <a:t>Solution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closed</a:t>
                </a:r>
                <a:r>
                  <a:rPr lang="en-GB" dirty="0">
                    <a:cs typeface="Times New Roman"/>
                  </a:rPr>
                  <a:t> if it does not stop at non-goal states unless there is no way to continue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Formally, for every state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, either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(i.e.,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specifies an action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),</a:t>
                </a:r>
                <a:endParaRPr lang="en-GB" i="1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(i.e.,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is a goal state), 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𝐴𝑝𝑝𝑙𝑖𝑐𝑎𝑏𝑙𝑒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r>
                  <a:rPr lang="en-GB" dirty="0"/>
                  <a:t> (i.e., there are no applicable actions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253A0E-33ED-E8DB-8EE4-ECDE733F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57C36-CFC7-5047-AB86-8E512BC2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18F575-E250-EBCA-84C5-9CD3165B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88685-E7CE-6D4C-956F-6C79B4092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9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Ends</a:t>
            </a:r>
            <a:endParaRPr lang="en-US" dirty="0"/>
          </a:p>
        </p:txBody>
      </p:sp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Dead end</a:t>
            </a:r>
            <a:endParaRPr lang="en-US" dirty="0"/>
          </a:p>
          <a:p>
            <a:pPr lvl="1"/>
            <a:r>
              <a:rPr lang="en-US" dirty="0"/>
              <a:t>A state or set of states from which the goal is unreachable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2F957-C986-9147-8DB5-B60EE1E531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1885-4791-6EFD-EAFA-3937A81D1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06405-9C81-5B46-8E39-BAD42B0A2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12818C7C-3E91-034C-9058-6F836B33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20" y="5416467"/>
            <a:ext cx="652423" cy="49244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ECF30FED-5209-2440-942D-DE23272B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59" y="5260599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375E983-9A02-4848-B49D-ACD7947203BC}"/>
              </a:ext>
            </a:extLst>
          </p:cNvPr>
          <p:cNvGrpSpPr/>
          <p:nvPr/>
        </p:nvGrpSpPr>
        <p:grpSpPr>
          <a:xfrm>
            <a:off x="1982984" y="2991782"/>
            <a:ext cx="3643294" cy="2864791"/>
            <a:chOff x="5302111" y="1751933"/>
            <a:chExt cx="3643294" cy="2864791"/>
          </a:xfrm>
        </p:grpSpPr>
        <p:sp>
          <p:nvSpPr>
            <p:cNvPr id="58" name="Text Box 46">
              <a:extLst>
                <a:ext uri="{FF2B5EF4-FFF2-40B4-BE49-F238E27FC236}">
                  <a16:creationId xmlns:a16="http://schemas.microsoft.com/office/drawing/2014/main" id="{F1D9CEC1-8277-604F-8F8F-CF611923C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0FA28DB-39EF-3242-8C0D-06F3B6C4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FA599D13-02A3-3D48-967D-706E9B2D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95C7B605-84DC-D043-9F92-69FA8458EE69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496FD8AB-077E-DC4E-96DD-09E408E679D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81426B8-D08C-7246-9743-9AC2C939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id="{0B58B5CD-699C-564B-B56B-8761041D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ea typeface="Times New Roman"/>
                  <a:cs typeface="Times New Roman"/>
                </a:rPr>
                <a:t>d2</a:t>
              </a: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AF313433-129D-EA4E-BC98-E908A542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1CDF922F-3E02-BA40-B442-2C4A8C990411}"/>
                </a:ext>
              </a:extLst>
            </p:cNvPr>
            <p:cNvSpPr/>
            <p:nvPr/>
          </p:nvSpPr>
          <p:spPr bwMode="auto">
            <a:xfrm rot="17762162">
              <a:off x="6028283" y="3933499"/>
              <a:ext cx="301987" cy="261189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1" name="Oval 12">
              <a:extLst>
                <a:ext uri="{FF2B5EF4-FFF2-40B4-BE49-F238E27FC236}">
                  <a16:creationId xmlns:a16="http://schemas.microsoft.com/office/drawing/2014/main" id="{72EE5EE4-9080-3046-8391-590BE7A40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AAFB40E-2A76-E948-84E3-BA3CD7955A98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8FAEB3E7-777E-444A-9AE0-5272063C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4" name="Oval 11">
              <a:extLst>
                <a:ext uri="{FF2B5EF4-FFF2-40B4-BE49-F238E27FC236}">
                  <a16:creationId xmlns:a16="http://schemas.microsoft.com/office/drawing/2014/main" id="{083BB754-F065-E349-A497-2E55C181A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0C40CFE2-D16F-164D-9CA2-1A78507F0E91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2AD8869F-979D-2F47-93C8-20A6CCB30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12" name="Text Box 11">
              <a:extLst>
                <a:ext uri="{FF2B5EF4-FFF2-40B4-BE49-F238E27FC236}">
                  <a16:creationId xmlns:a16="http://schemas.microsoft.com/office/drawing/2014/main" id="{7DFB3D66-071A-394A-A7E5-6B42BC664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13" name="Text Box 11">
              <a:extLst>
                <a:ext uri="{FF2B5EF4-FFF2-40B4-BE49-F238E27FC236}">
                  <a16:creationId xmlns:a16="http://schemas.microsoft.com/office/drawing/2014/main" id="{8694E168-6747-1947-811C-EF0603865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4" name="Text Box 11">
              <a:extLst>
                <a:ext uri="{FF2B5EF4-FFF2-40B4-BE49-F238E27FC236}">
                  <a16:creationId xmlns:a16="http://schemas.microsoft.com/office/drawing/2014/main" id="{498E482D-5740-4040-9182-198BA5BF6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1E075298-8628-ED4C-ABE5-DD0EEA0F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16" name="Oval 12">
              <a:extLst>
                <a:ext uri="{FF2B5EF4-FFF2-40B4-BE49-F238E27FC236}">
                  <a16:creationId xmlns:a16="http://schemas.microsoft.com/office/drawing/2014/main" id="{FBEC340A-3D77-EF4C-AA6D-F92205F5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17" name="Text Box 11">
            <a:extLst>
              <a:ext uri="{FF2B5EF4-FFF2-40B4-BE49-F238E27FC236}">
                <a16:creationId xmlns:a16="http://schemas.microsoft.com/office/drawing/2014/main" id="{2C34ADC2-718A-3945-A6C9-023B0469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20" y="2540173"/>
            <a:ext cx="182415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Explicit dead end</a:t>
            </a:r>
          </a:p>
        </p:txBody>
      </p:sp>
      <p:sp>
        <p:nvSpPr>
          <p:cNvPr id="118" name="Text Box 11">
            <a:extLst>
              <a:ext uri="{FF2B5EF4-FFF2-40B4-BE49-F238E27FC236}">
                <a16:creationId xmlns:a16="http://schemas.microsoft.com/office/drawing/2014/main" id="{711908D1-879F-0E43-AE41-85DA5330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885" y="5409582"/>
            <a:ext cx="652423" cy="49244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19" name="Text Box 13">
            <a:extLst>
              <a:ext uri="{FF2B5EF4-FFF2-40B4-BE49-F238E27FC236}">
                <a16:creationId xmlns:a16="http://schemas.microsoft.com/office/drawing/2014/main" id="{A320A6F1-8768-634D-B145-61F2B619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626" y="5260598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731B2D-BFA2-5D40-89A8-B68380BDC147}"/>
              </a:ext>
            </a:extLst>
          </p:cNvPr>
          <p:cNvGrpSpPr/>
          <p:nvPr/>
        </p:nvGrpSpPr>
        <p:grpSpPr>
          <a:xfrm>
            <a:off x="6873017" y="3006171"/>
            <a:ext cx="3643294" cy="2864791"/>
            <a:chOff x="5302111" y="1751933"/>
            <a:chExt cx="3643294" cy="2864791"/>
          </a:xfrm>
        </p:grpSpPr>
        <p:sp>
          <p:nvSpPr>
            <p:cNvPr id="121" name="Text Box 46">
              <a:extLst>
                <a:ext uri="{FF2B5EF4-FFF2-40B4-BE49-F238E27FC236}">
                  <a16:creationId xmlns:a16="http://schemas.microsoft.com/office/drawing/2014/main" id="{3D5C7621-7B72-CA42-A442-99763CBBE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7A45A7DD-6B94-D942-890D-186A6CE4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46176981-C8A9-334B-B261-D3970D18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8BAF050E-E4A5-044A-94BB-909B829CA0C0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183A69AD-8DB5-F546-B9F1-36DE566AAF1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64DBCDFE-46DD-F144-9C26-D299CA080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7" name="Oval 11">
              <a:extLst>
                <a:ext uri="{FF2B5EF4-FFF2-40B4-BE49-F238E27FC236}">
                  <a16:creationId xmlns:a16="http://schemas.microsoft.com/office/drawing/2014/main" id="{EA4782C5-1C38-0A43-A1CC-C2442BEC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ea typeface="Times New Roman"/>
                  <a:cs typeface="Times New Roman"/>
                </a:rPr>
                <a:t>d2</a:t>
              </a: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454E3B7B-2DCD-5541-B4E2-C7F0C754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62C0E3FD-A6B8-C24F-BDE2-05D2E9EBC84E}"/>
                </a:ext>
              </a:extLst>
            </p:cNvPr>
            <p:cNvSpPr/>
            <p:nvPr/>
          </p:nvSpPr>
          <p:spPr bwMode="auto">
            <a:xfrm rot="17762162">
              <a:off x="5994410" y="3936289"/>
              <a:ext cx="297039" cy="274140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C41D8CA1-88FA-DB4A-9374-62AD8431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1F8053E-CFAE-2944-B120-E475CCF3B43A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5535C738-AB9B-794F-B746-74421916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34" name="Oval 11">
              <a:extLst>
                <a:ext uri="{FF2B5EF4-FFF2-40B4-BE49-F238E27FC236}">
                  <a16:creationId xmlns:a16="http://schemas.microsoft.com/office/drawing/2014/main" id="{E2ACBAD2-11E5-D64E-94E6-37D4143B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9A505B6-4137-6E45-93DF-B6503272389B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A1526259-7237-5044-85A6-6DAB5785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6B35D848-CDED-EB41-91DE-4FC938749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AB6C9275-A90C-FE4E-A549-E52D2F475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5261C3F3-EFEE-EE4F-996F-F4F6E164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5" name="Oval 12">
              <a:extLst>
                <a:ext uri="{FF2B5EF4-FFF2-40B4-BE49-F238E27FC236}">
                  <a16:creationId xmlns:a16="http://schemas.microsoft.com/office/drawing/2014/main" id="{D6AF0399-2BF9-F64C-98C0-4DE61797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46" name="Oval 12">
              <a:extLst>
                <a:ext uri="{FF2B5EF4-FFF2-40B4-BE49-F238E27FC236}">
                  <a16:creationId xmlns:a16="http://schemas.microsoft.com/office/drawing/2014/main" id="{7F3CAEA4-C9CF-5B4E-A936-7AE20923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47" name="Text Box 11">
            <a:extLst>
              <a:ext uri="{FF2B5EF4-FFF2-40B4-BE49-F238E27FC236}">
                <a16:creationId xmlns:a16="http://schemas.microsoft.com/office/drawing/2014/main" id="{26EAB1A0-53E8-764A-B10D-F78FB47D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810" y="2540962"/>
            <a:ext cx="1861983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Implicit dead end</a:t>
            </a:r>
          </a:p>
        </p:txBody>
      </p:sp>
      <p:sp>
        <p:nvSpPr>
          <p:cNvPr id="148" name="Oval 30">
            <a:extLst>
              <a:ext uri="{FF2B5EF4-FFF2-40B4-BE49-F238E27FC236}">
                <a16:creationId xmlns:a16="http://schemas.microsoft.com/office/drawing/2014/main" id="{E37B050A-C6FA-BF41-BBFF-95B42737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9571" y="3102162"/>
            <a:ext cx="448056" cy="44805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chemeClr val="accent1"/>
                </a:solidFill>
                <a:ea typeface="Times New Roman"/>
                <a:cs typeface="Times New Roman"/>
              </a:rPr>
              <a:t>d6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2F9FF-C83B-E14D-810D-DAB51B6BC16C}"/>
              </a:ext>
            </a:extLst>
          </p:cNvPr>
          <p:cNvGrpSpPr/>
          <p:nvPr/>
        </p:nvGrpSpPr>
        <p:grpSpPr>
          <a:xfrm rot="1603473">
            <a:off x="10000276" y="3143373"/>
            <a:ext cx="439744" cy="307064"/>
            <a:chOff x="7710289" y="3898557"/>
            <a:chExt cx="439744" cy="307064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3DD74DA4-6ABB-184A-840B-6E9C9C200CFD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7847449" y="3761397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AEA176B-86CD-704F-BACC-941928710FA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7921433" y="3977021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6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9625" y="1665066"/>
                <a:ext cx="6387359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History</a:t>
                </a:r>
                <a:r>
                  <a:rPr lang="en-US" dirty="0"/>
                  <a:t>: sequence of states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finite or infinite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2,…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= {all possible histories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stopping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undefined or if we reach a goal state}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387359" cy="4240848"/>
              </a:xfrm>
              <a:blipFill>
                <a:blip r:embed="rId3"/>
                <a:stretch>
                  <a:fillRect l="-2778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A952C-ACAD-4F47-ABFB-D27FFB9A8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003C59B2-068F-90AC-9F8D-00F5FEF96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CCD11-DE38-4B4C-8EB1-A69136F0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75EB81-BA41-F6BC-D40A-FF60F33D5F68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708C0A-7EF6-90BC-EFC8-9E6C6C8CEC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D7CF6E8C-3EE8-90D1-EAFE-891BF3631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2E7EAC-58B9-9C5B-881C-2761236C2D3D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C52DBA-8FF7-AC29-EC74-8761946EEA8B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CF3E53-13E9-ED24-1A75-29008BD0F08C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376119E3-8404-2944-B396-F9C11FC66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69DEB3-B9E8-0DDB-C873-11C649D8C55D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95E86FE7-94F6-7E40-06F1-BE7008CB8E2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064A8FD-B396-1EE9-72D9-745C6769F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DF14A73-F242-1E07-5489-82D00350D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1E091BE4-5162-3004-939F-2BC6CBE3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10A7D81D-2B9B-FC94-BB88-D5F83B347859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211825E8-3042-6294-6252-C2DEC70E86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0FC6EB59-63CE-80AD-D0CF-947FBF410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ED6B4E4F-B637-A8D5-8BB5-6762E7AFD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6D5B0447-0E35-5B7A-5EA4-FAC43F784958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A277AB0D-59B5-DD4D-ED53-6F63AFB3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140E3FFE-7B54-9286-37D6-468D37B09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222F0494-CFC8-9AD0-A35D-66F01F736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84D1355E-8970-0116-BEA2-0E8C7E975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Text Box 11">
                <a:extLst>
                  <a:ext uri="{FF2B5EF4-FFF2-40B4-BE49-F238E27FC236}">
                    <a16:creationId xmlns:a16="http://schemas.microsoft.com/office/drawing/2014/main" id="{050E6202-A03E-4B2E-6C8C-BCB506CEE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8C045BD5-87EE-5DD4-9094-4ECD4BE7A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CEF08302-3960-41BE-FD9A-F6F5825472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78613E83-D6EF-6B05-E8BF-4465C134AD3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79D5A564-3E65-FD6C-7429-60F32E401ED3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2BF4692-7719-2980-90E2-E7C29A9941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32E40AFC-7E86-215C-B18D-223D884EC2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75B9BFAB-558E-1E19-6057-74226D3E96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3C34A340-11C8-84CF-48C2-1A985AA7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E61104AD-299D-63A7-4BD2-468286D2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1AA0E33-1214-2EFB-5359-234F46943966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94D53C-0AB8-CB99-CD49-16936C8E71FE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FA4EEA-BDA6-168E-76C6-B8E123B13864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20BDADE-FB19-FA3A-820F-FC178FB79BC5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414A26-C0D1-AD5C-3B2E-BC71E8BA74A6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1EC523C-AF62-A675-6E0B-4274DA8A0C2E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629D8B-41EE-DBD7-AE71-2D8F041DA647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3DAF62F-AB0C-9029-5DBA-997C1C03C1A4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4C65AFF-4FAB-7793-7D5A-F6B07AC47333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B30DA1-4649-824C-0B26-6EE2D7287584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4F2BEB-2CAC-00B2-B612-150AA9DBC0A8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058B347-A1C3-BF6A-325D-472E9BE8E603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8F01B-2E94-833F-4967-A68F3A948685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226349"/>
      </p:ext>
    </p:extLst>
  </p:cSld>
  <p:clrMapOvr>
    <a:masterClrMapping/>
  </p:clrMapOvr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11902</TotalTime>
  <Words>6120</Words>
  <Application>Microsoft Macintosh PowerPoint</Application>
  <PresentationFormat>Widescreen</PresentationFormat>
  <Paragraphs>1332</Paragraphs>
  <Slides>44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Meta Offc Pro</vt:lpstr>
      <vt:lpstr>Symbol</vt:lpstr>
      <vt:lpstr>System Font Regular</vt:lpstr>
      <vt:lpstr>Times New Roman</vt:lpstr>
      <vt:lpstr>Wingdings</vt:lpstr>
      <vt:lpstr>Zapf Dingbats</vt:lpstr>
      <vt:lpstr>UM-en-new</vt:lpstr>
      <vt:lpstr>Automated Planning and Acting</vt:lpstr>
      <vt:lpstr>Content: Planning and Acting</vt:lpstr>
      <vt:lpstr>Outline per the Book</vt:lpstr>
      <vt:lpstr>Probabilistic Planning Domain</vt:lpstr>
      <vt:lpstr>Example</vt:lpstr>
      <vt:lpstr>Policies, Problems, Solutions</vt:lpstr>
      <vt:lpstr>Notation and Terminology</vt:lpstr>
      <vt:lpstr>Dead Ends</vt:lpstr>
      <vt:lpstr>Histories</vt:lpstr>
      <vt:lpstr>Histories</vt:lpstr>
      <vt:lpstr>Unsafe Solutions</vt:lpstr>
      <vt:lpstr>Unsafe Solutions</vt:lpstr>
      <vt:lpstr>Safe Solutions</vt:lpstr>
      <vt:lpstr>Safe Solutions</vt:lpstr>
      <vt:lpstr>Safe Solutions</vt:lpstr>
      <vt:lpstr>Expected Cost</vt:lpstr>
      <vt:lpstr>Expected Cost</vt:lpstr>
      <vt:lpstr>Example</vt:lpstr>
      <vt:lpstr>Safe Solutions</vt:lpstr>
      <vt:lpstr>Planning as Optimisation</vt:lpstr>
      <vt:lpstr>Cost to Go</vt:lpstr>
      <vt:lpstr>Policy Iteration</vt:lpstr>
      <vt:lpstr>Example</vt:lpstr>
      <vt:lpstr>Example</vt:lpstr>
      <vt:lpstr>Value Iteration</vt:lpstr>
      <vt:lpstr>Synchronous Asynchronous</vt:lpstr>
      <vt:lpstr>Synchronous Asynchronous</vt:lpstr>
      <vt:lpstr>Synchronous Asynchronous</vt:lpstr>
      <vt:lpstr>Synchronous Asynchronous</vt:lpstr>
      <vt:lpstr>Discussion</vt:lpstr>
      <vt:lpstr>Summary</vt:lpstr>
      <vt:lpstr>Outline</vt:lpstr>
      <vt:lpstr>AO*</vt:lpstr>
      <vt:lpstr>LAO*</vt:lpstr>
      <vt:lpstr>LAO* Example</vt:lpstr>
      <vt:lpstr>LAO* Example</vt:lpstr>
      <vt:lpstr>LAO* Example</vt:lpstr>
      <vt:lpstr>Heuristics through Determinisation</vt:lpstr>
      <vt:lpstr>Heuristics through Determinisation</vt:lpstr>
      <vt:lpstr>Summary</vt:lpstr>
      <vt:lpstr>Outline</vt:lpstr>
      <vt:lpstr>Planning and Acting</vt:lpstr>
      <vt:lpstr>Planning and Acting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199</cp:revision>
  <cp:lastPrinted>2020-06-25T11:47:05Z</cp:lastPrinted>
  <dcterms:created xsi:type="dcterms:W3CDTF">2020-02-28T12:43:09Z</dcterms:created>
  <dcterms:modified xsi:type="dcterms:W3CDTF">2026-04-07T14:21:17Z</dcterms:modified>
</cp:coreProperties>
</file>