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1" r:id="rId1"/>
  </p:sldMasterIdLst>
  <p:notesMasterIdLst>
    <p:notesMasterId r:id="rId97"/>
  </p:notesMasterIdLst>
  <p:sldIdLst>
    <p:sldId id="256" r:id="rId2"/>
    <p:sldId id="258" r:id="rId3"/>
    <p:sldId id="263" r:id="rId4"/>
    <p:sldId id="271" r:id="rId5"/>
    <p:sldId id="616" r:id="rId6"/>
    <p:sldId id="311" r:id="rId7"/>
    <p:sldId id="264" r:id="rId8"/>
    <p:sldId id="300" r:id="rId9"/>
    <p:sldId id="302" r:id="rId10"/>
    <p:sldId id="303" r:id="rId11"/>
    <p:sldId id="266" r:id="rId12"/>
    <p:sldId id="304" r:id="rId13"/>
    <p:sldId id="305" r:id="rId14"/>
    <p:sldId id="735" r:id="rId15"/>
    <p:sldId id="636" r:id="rId16"/>
    <p:sldId id="308" r:id="rId17"/>
    <p:sldId id="617" r:id="rId18"/>
    <p:sldId id="269" r:id="rId19"/>
    <p:sldId id="270" r:id="rId20"/>
    <p:sldId id="315" r:id="rId21"/>
    <p:sldId id="316" r:id="rId22"/>
    <p:sldId id="639" r:id="rId23"/>
    <p:sldId id="702" r:id="rId24"/>
    <p:sldId id="641" r:id="rId25"/>
    <p:sldId id="643" r:id="rId26"/>
    <p:sldId id="709" r:id="rId27"/>
    <p:sldId id="714" r:id="rId28"/>
    <p:sldId id="715" r:id="rId29"/>
    <p:sldId id="716" r:id="rId30"/>
    <p:sldId id="713" r:id="rId31"/>
    <p:sldId id="712" r:id="rId32"/>
    <p:sldId id="717" r:id="rId33"/>
    <p:sldId id="718" r:id="rId34"/>
    <p:sldId id="645" r:id="rId35"/>
    <p:sldId id="646" r:id="rId36"/>
    <p:sldId id="647" r:id="rId37"/>
    <p:sldId id="648" r:id="rId38"/>
    <p:sldId id="703" r:id="rId39"/>
    <p:sldId id="651" r:id="rId40"/>
    <p:sldId id="652" r:id="rId41"/>
    <p:sldId id="704" r:id="rId42"/>
    <p:sldId id="658" r:id="rId43"/>
    <p:sldId id="660" r:id="rId44"/>
    <p:sldId id="662" r:id="rId45"/>
    <p:sldId id="663" r:id="rId46"/>
    <p:sldId id="706" r:id="rId47"/>
    <p:sldId id="671" r:id="rId48"/>
    <p:sldId id="720" r:id="rId49"/>
    <p:sldId id="672" r:id="rId50"/>
    <p:sldId id="673" r:id="rId51"/>
    <p:sldId id="674" r:id="rId52"/>
    <p:sldId id="676" r:id="rId53"/>
    <p:sldId id="678" r:id="rId54"/>
    <p:sldId id="679" r:id="rId55"/>
    <p:sldId id="723" r:id="rId56"/>
    <p:sldId id="682" r:id="rId57"/>
    <p:sldId id="681" r:id="rId58"/>
    <p:sldId id="683" r:id="rId59"/>
    <p:sldId id="677" r:id="rId60"/>
    <p:sldId id="684" r:id="rId61"/>
    <p:sldId id="686" r:id="rId62"/>
    <p:sldId id="688" r:id="rId63"/>
    <p:sldId id="690" r:id="rId64"/>
    <p:sldId id="691" r:id="rId65"/>
    <p:sldId id="692" r:id="rId66"/>
    <p:sldId id="725" r:id="rId67"/>
    <p:sldId id="693" r:id="rId68"/>
    <p:sldId id="724" r:id="rId69"/>
    <p:sldId id="694" r:id="rId70"/>
    <p:sldId id="722" r:id="rId71"/>
    <p:sldId id="734" r:id="rId72"/>
    <p:sldId id="721" r:id="rId73"/>
    <p:sldId id="719" r:id="rId74"/>
    <p:sldId id="276" r:id="rId75"/>
    <p:sldId id="277" r:id="rId76"/>
    <p:sldId id="701" r:id="rId77"/>
    <p:sldId id="274" r:id="rId78"/>
    <p:sldId id="275" r:id="rId79"/>
    <p:sldId id="279" r:id="rId80"/>
    <p:sldId id="281" r:id="rId81"/>
    <p:sldId id="282" r:id="rId82"/>
    <p:sldId id="283" r:id="rId83"/>
    <p:sldId id="284" r:id="rId84"/>
    <p:sldId id="285" r:id="rId85"/>
    <p:sldId id="286" r:id="rId86"/>
    <p:sldId id="323" r:id="rId87"/>
    <p:sldId id="418" r:id="rId88"/>
    <p:sldId id="726" r:id="rId89"/>
    <p:sldId id="728" r:id="rId90"/>
    <p:sldId id="729" r:id="rId91"/>
    <p:sldId id="730" r:id="rId92"/>
    <p:sldId id="727" r:id="rId93"/>
    <p:sldId id="732" r:id="rId94"/>
    <p:sldId id="731" r:id="rId95"/>
    <p:sldId id="733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9"/>
    <p:restoredTop sz="88960"/>
  </p:normalViewPr>
  <p:slideViewPr>
    <p:cSldViewPr snapToGrid="0" snapToObjects="1">
      <p:cViewPr varScale="1">
        <p:scale>
          <a:sx n="116" d="100"/>
          <a:sy n="116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9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z.b.</a:t>
            </a:r>
            <a:r>
              <a:rPr lang="de-DE" dirty="0"/>
              <a:t> basierend auf PLZ fragmentiert (alternativ nach Vorname, aber eher unwahrscheinlich)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2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z.b.</a:t>
            </a:r>
            <a:r>
              <a:rPr lang="de-DE" dirty="0"/>
              <a:t> basierend auf PLZ fragmentiert (alternativ nach Vorname, aber eher unwahrscheinlich)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20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F63C3-8772-438D-84D9-C9CC3461190B}" type="slidenum">
              <a:rPr lang="de-DE">
                <a:latin typeface="Arial" pitchFamily="34" charset="0"/>
              </a:rPr>
              <a:pPr/>
              <a:t>15</a:t>
            </a:fld>
            <a:endParaRPr lang="de-DE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71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Jedes Tupel in GENAU einem Fragment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1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Jedes Tupel in GENAU einem Fragment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10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646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08EFF-B49E-47BB-AF58-E7141605764E}" type="slidenum">
              <a:rPr lang="de-DE">
                <a:latin typeface="Arial" pitchFamily="34" charset="0"/>
              </a:rPr>
              <a:pPr/>
              <a:t>22</a:t>
            </a:fld>
            <a:endParaRPr lang="de-DE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4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08EFF-B49E-47BB-AF58-E7141605764E}" type="slidenum">
              <a:rPr lang="de-DE">
                <a:latin typeface="Arial" pitchFamily="34" charset="0"/>
              </a:rPr>
              <a:pPr/>
              <a:t>23</a:t>
            </a:fld>
            <a:endParaRPr lang="de-DE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70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F148C-BDBD-4E31-9EF7-54EC1AD84767}" type="slidenum">
              <a:rPr lang="de-DE">
                <a:latin typeface="Arial" pitchFamily="34" charset="0"/>
              </a:rPr>
              <a:pPr/>
              <a:t>24</a:t>
            </a:fld>
            <a:endParaRPr lang="de-DE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27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1F79E-9DB2-4E11-869B-DF3635005469}" type="slidenum">
              <a:rPr lang="de-DE">
                <a:latin typeface="Arial" pitchFamily="34" charset="0"/>
              </a:rPr>
              <a:pPr/>
              <a:t>25</a:t>
            </a:fld>
            <a:endParaRPr lang="de-DE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06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55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CA: gängige RDBMS Systeme, auf die verteilt zugegriffen wird</a:t>
            </a:r>
          </a:p>
          <a:p>
            <a:r>
              <a:rPr lang="en-DE" dirty="0"/>
              <a:t>CP: Geldautomaten</a:t>
            </a:r>
          </a:p>
          <a:p>
            <a:r>
              <a:rPr lang="de-DE" dirty="0"/>
              <a:t>Transaktionen sollen unbedingt konsistent</a:t>
            </a:r>
            <a:r>
              <a:rPr lang="en-DE" dirty="0"/>
              <a:t> gehalten werden, selbst wenn es mal Verbindungsausfälle gibt; zur Not ist ein Automat halt nicht verfügbar</a:t>
            </a:r>
          </a:p>
          <a:p>
            <a:r>
              <a:rPr lang="en-DE" dirty="0"/>
              <a:t>AP: DNS</a:t>
            </a:r>
          </a:p>
          <a:p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Verfügbarkeit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extrem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hoch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ebenso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Toleranz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gegenüber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dem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Ausfall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einzelner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DNS-Server.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Allerdings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die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Konsistenz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nicht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immer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sofort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gegeben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es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kann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mitunter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Tage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dauern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bis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ein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geänderter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DNS-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Eintrag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 die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gesamte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DNS-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Hierarchie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propagiert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und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damit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von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allen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Clients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gesehen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wird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72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591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Probleme und Möglichkeiten in verteilten Datenbanken erkennen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31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718C7-B928-4B61-AED3-BE9E2917C780}" type="slidenum">
              <a:rPr lang="de-DE">
                <a:latin typeface="Arial" pitchFamily="34" charset="0"/>
              </a:rPr>
              <a:pPr/>
              <a:t>34</a:t>
            </a:fld>
            <a:endParaRPr lang="de-DE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35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6A71D-2442-4E2B-B675-D51CF63E616F}" type="slidenum">
              <a:rPr lang="de-DE">
                <a:latin typeface="Arial" pitchFamily="34" charset="0"/>
              </a:rPr>
              <a:pPr/>
              <a:t>35</a:t>
            </a:fld>
            <a:endParaRPr lang="de-DE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85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5B5C0-C577-486B-93FF-5606D79936B1}" type="slidenum">
              <a:rPr lang="de-DE">
                <a:latin typeface="Arial" pitchFamily="34" charset="0"/>
              </a:rPr>
              <a:pPr/>
              <a:t>36</a:t>
            </a:fld>
            <a:endParaRPr lang="de-DE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2FA66-FAE0-4C03-B57C-292815799AAC}" type="slidenum">
              <a:rPr lang="de-DE">
                <a:latin typeface="Arial" pitchFamily="34" charset="0"/>
              </a:rPr>
              <a:pPr/>
              <a:t>37</a:t>
            </a:fld>
            <a:endParaRPr lang="de-DE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6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5B5C0-C577-486B-93FF-5606D79936B1}" type="slidenum">
              <a:rPr lang="de-DE">
                <a:latin typeface="Arial" pitchFamily="34" charset="0"/>
              </a:rPr>
              <a:pPr/>
              <a:t>38</a:t>
            </a:fld>
            <a:endParaRPr lang="de-DE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09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C5725-F7D5-4BAB-81CA-D0A86DD3E3F6}" type="slidenum">
              <a:rPr lang="de-DE">
                <a:latin typeface="Arial" pitchFamily="34" charset="0"/>
              </a:rPr>
              <a:pPr/>
              <a:t>39</a:t>
            </a:fld>
            <a:endParaRPr lang="de-DE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3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Probleme und Möglichkeiten in verteilten Datenbanken erkennen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FAC42-39B8-4223-A5D4-A481AE6767B7}" type="slidenum">
              <a:rPr lang="de-DE">
                <a:latin typeface="Arial" pitchFamily="34" charset="0"/>
              </a:rPr>
              <a:pPr/>
              <a:t>40</a:t>
            </a:fld>
            <a:endParaRPr lang="de-DE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7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630FF-D557-4A6B-94A0-DE15768BD97E}" type="slidenum">
              <a:rPr lang="de-DE">
                <a:latin typeface="Arial" pitchFamily="34" charset="0"/>
              </a:rPr>
              <a:pPr/>
              <a:t>42</a:t>
            </a:fld>
            <a:endParaRPr lang="de-DE">
              <a:latin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</a:rPr>
              <a:t>Tafelrechnung</a:t>
            </a:r>
          </a:p>
        </p:txBody>
      </p:sp>
    </p:spTree>
    <p:extLst>
      <p:ext uri="{BB962C8B-B14F-4D97-AF65-F5344CB8AC3E}">
        <p14:creationId xmlns:p14="http://schemas.microsoft.com/office/powerpoint/2010/main" val="702119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A59D3-3B8D-4177-9763-8873EAD54AF6}" type="slidenum">
              <a:rPr lang="de-DE">
                <a:latin typeface="Arial" pitchFamily="34" charset="0"/>
              </a:rPr>
              <a:pPr/>
              <a:t>43</a:t>
            </a:fld>
            <a:endParaRPr lang="de-DE">
              <a:latin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63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AB0C5-7643-4736-9E05-BDD91DE480EC}" type="slidenum">
              <a:rPr lang="de-DE">
                <a:latin typeface="Arial" pitchFamily="34" charset="0"/>
              </a:rPr>
              <a:pPr/>
              <a:t>44</a:t>
            </a:fld>
            <a:endParaRPr lang="de-DE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9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3C9CC-B349-4581-B55B-71D51ACAFA0C}" type="slidenum">
              <a:rPr lang="de-DE">
                <a:latin typeface="Arial" pitchFamily="34" charset="0"/>
              </a:rPr>
              <a:pPr/>
              <a:t>45</a:t>
            </a:fld>
            <a:endParaRPr lang="de-DE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245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5F8E5-633D-4513-B57A-B25917099190}" type="slidenum">
              <a:rPr lang="de-DE">
                <a:latin typeface="Arial" pitchFamily="34" charset="0"/>
              </a:rPr>
              <a:pPr/>
              <a:t>47</a:t>
            </a:fld>
            <a:endParaRPr lang="de-DE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59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718C7-B928-4B61-AED3-BE9E2917C780}" type="slidenum">
              <a:rPr lang="de-DE">
                <a:latin typeface="Arial" pitchFamily="34" charset="0"/>
              </a:rPr>
              <a:pPr/>
              <a:t>48</a:t>
            </a:fld>
            <a:endParaRPr lang="de-DE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85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AEDE9-BE7F-4CD1-9CD7-1E314231ADAE}" type="slidenum">
              <a:rPr lang="de-DE">
                <a:latin typeface="Arial" pitchFamily="34" charset="0"/>
              </a:rPr>
              <a:pPr/>
              <a:t>49</a:t>
            </a:fld>
            <a:endParaRPr lang="de-DE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48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431ED-5A7B-4655-A856-818D3D2E42E6}" type="slidenum">
              <a:rPr lang="de-DE">
                <a:latin typeface="Arial" pitchFamily="34" charset="0"/>
              </a:rPr>
              <a:pPr/>
              <a:t>50</a:t>
            </a:fld>
            <a:endParaRPr lang="de-DE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5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3260C-BACC-4889-9FD7-53CFF4A4307B}" type="slidenum">
              <a:rPr lang="de-DE">
                <a:latin typeface="Arial" pitchFamily="34" charset="0"/>
              </a:rPr>
              <a:pPr/>
              <a:t>51</a:t>
            </a:fld>
            <a:endParaRPr lang="de-DE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9FA5-41AB-44C4-833F-4B7FFEA6CBF9}" type="slidenum">
              <a:rPr lang="de-DE">
                <a:latin typeface="Arial" pitchFamily="34" charset="0"/>
              </a:rPr>
              <a:pPr/>
              <a:t>5</a:t>
            </a:fld>
            <a:endParaRPr lang="de-DE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87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71F38-9CAF-4E88-B53A-EBF13843C855}" type="slidenum">
              <a:rPr lang="de-DE">
                <a:latin typeface="Arial" pitchFamily="34" charset="0"/>
              </a:rPr>
              <a:pPr/>
              <a:t>52</a:t>
            </a:fld>
            <a:endParaRPr lang="de-DE">
              <a:latin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043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28817-BB8E-4791-B4DC-A88B33FAAA02}" type="slidenum">
              <a:rPr lang="de-DE">
                <a:latin typeface="Arial" pitchFamily="34" charset="0"/>
              </a:rPr>
              <a:pPr/>
              <a:t>53</a:t>
            </a:fld>
            <a:endParaRPr lang="de-DE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427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29B1-5EF7-4C6C-864D-588CB2AAF501}" type="slidenum">
              <a:rPr lang="de-DE">
                <a:latin typeface="Arial" pitchFamily="34" charset="0"/>
              </a:rPr>
              <a:pPr/>
              <a:t>54</a:t>
            </a:fld>
            <a:endParaRPr lang="de-DE">
              <a:latin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707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3260C-BACC-4889-9FD7-53CFF4A4307B}" type="slidenum">
              <a:rPr lang="de-DE">
                <a:latin typeface="Arial" pitchFamily="34" charset="0"/>
              </a:rPr>
              <a:pPr/>
              <a:t>55</a:t>
            </a:fld>
            <a:endParaRPr lang="de-DE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39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D2958-92CA-44A6-AF52-C33B0C77873C}" type="slidenum">
              <a:rPr lang="de-DE">
                <a:latin typeface="Arial" pitchFamily="34" charset="0"/>
              </a:rPr>
              <a:pPr/>
              <a:t>56</a:t>
            </a:fld>
            <a:endParaRPr lang="de-DE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11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AB5F-489F-469F-9567-F6B9797B7C83}" type="slidenum">
              <a:rPr lang="de-DE">
                <a:latin typeface="Arial" pitchFamily="34" charset="0"/>
              </a:rPr>
              <a:pPr/>
              <a:t>57</a:t>
            </a:fld>
            <a:endParaRPr lang="de-DE">
              <a:latin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788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A5830-8635-4A2A-9697-3BC10520F4C1}" type="slidenum">
              <a:rPr lang="de-DE">
                <a:latin typeface="Arial" pitchFamily="34" charset="0"/>
              </a:rPr>
              <a:pPr/>
              <a:t>58</a:t>
            </a:fld>
            <a:endParaRPr lang="de-DE"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58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192F5-9A66-4FEA-A12B-8D89F9BA9EB7}" type="slidenum">
              <a:rPr lang="de-DE">
                <a:latin typeface="Arial" pitchFamily="34" charset="0"/>
              </a:rPr>
              <a:pPr/>
              <a:t>59</a:t>
            </a:fld>
            <a:endParaRPr lang="de-DE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565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3B580-0C45-4FFD-9290-CC9FEC1C33D0}" type="slidenum">
              <a:rPr lang="de-DE">
                <a:latin typeface="Arial" pitchFamily="34" charset="0"/>
              </a:rPr>
              <a:pPr/>
              <a:t>60</a:t>
            </a:fld>
            <a:endParaRPr lang="de-DE">
              <a:latin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68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78289-DEEC-4BA1-82DE-4760D516911C}" type="slidenum">
              <a:rPr lang="de-DE">
                <a:latin typeface="Arial" pitchFamily="34" charset="0"/>
              </a:rPr>
              <a:pPr/>
              <a:t>61</a:t>
            </a:fld>
            <a:endParaRPr lang="de-DE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8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Replikation der Daten zur Erhöhung der Ausfallsicherheit oder Verfügbarkeit möglich</a:t>
            </a:r>
          </a:p>
          <a:p>
            <a:pPr lvl="1"/>
            <a:r>
              <a:rPr lang="de-DE" dirty="0"/>
              <a:t>Anfragen an das globale Schema müssen runtergebrochen werden auf die lokalen Schemata, um die Ergebnisse zusammenzutragen</a:t>
            </a:r>
          </a:p>
          <a:p>
            <a:pPr lvl="2"/>
            <a:r>
              <a:rPr lang="de-DE" dirty="0"/>
              <a:t>Anfragemuster und häufige Anfragen beeinflussen die Art der Verteilung der Daten</a:t>
            </a:r>
          </a:p>
          <a:p>
            <a:pPr lvl="1"/>
            <a:r>
              <a:rPr lang="de-DE" dirty="0"/>
              <a:t>Sinnvolle Verteilung der Daten</a:t>
            </a:r>
          </a:p>
          <a:p>
            <a:pPr lvl="2"/>
            <a:r>
              <a:rPr lang="de-DE" dirty="0"/>
              <a:t>Last pro lokaler DB ausgeglichen</a:t>
            </a:r>
          </a:p>
          <a:p>
            <a:pPr lvl="2"/>
            <a:r>
              <a:rPr lang="de-DE" dirty="0"/>
              <a:t>Antwortzeiten für häufige Anfragen schnell, sonst mit vertretbarer Länge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569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D5BBA-C83D-49E4-8C88-60FF97B9E875}" type="slidenum">
              <a:rPr lang="de-DE">
                <a:latin typeface="Arial" pitchFamily="34" charset="0"/>
              </a:rPr>
              <a:pPr/>
              <a:t>62</a:t>
            </a:fld>
            <a:endParaRPr lang="de-DE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626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A8638-09FA-42F6-98D8-BD99D4F53CE3}" type="slidenum">
              <a:rPr lang="de-DE">
                <a:latin typeface="Arial" pitchFamily="34" charset="0"/>
              </a:rPr>
              <a:pPr/>
              <a:t>63</a:t>
            </a:fld>
            <a:endParaRPr lang="de-DE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81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A19AA-0DD1-4C28-88CC-6879155B76E9}" type="slidenum">
              <a:rPr lang="de-DE">
                <a:latin typeface="Arial" pitchFamily="34" charset="0"/>
              </a:rPr>
              <a:pPr/>
              <a:t>64</a:t>
            </a:fld>
            <a:endParaRPr lang="de-DE">
              <a:latin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27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3EC82-9A04-44F0-A841-6D7D1E01EDDA}" type="slidenum">
              <a:rPr lang="de-DE">
                <a:latin typeface="Arial" pitchFamily="34" charset="0"/>
              </a:rPr>
              <a:pPr/>
              <a:t>65</a:t>
            </a:fld>
            <a:endParaRPr lang="de-DE">
              <a:latin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</a:rPr>
              <a:t>Ordnung kann auf- oder absteigend sein; im ursprünglichen Papier absteigend; ist aber wurscht</a:t>
            </a:r>
          </a:p>
        </p:txBody>
      </p:sp>
    </p:spTree>
    <p:extLst>
      <p:ext uri="{BB962C8B-B14F-4D97-AF65-F5344CB8AC3E}">
        <p14:creationId xmlns:p14="http://schemas.microsoft.com/office/powerpoint/2010/main" val="12124827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3EC82-9A04-44F0-A841-6D7D1E01EDDA}" type="slidenum">
              <a:rPr lang="de-DE">
                <a:latin typeface="Arial" pitchFamily="34" charset="0"/>
              </a:rPr>
              <a:pPr/>
              <a:t>66</a:t>
            </a:fld>
            <a:endParaRPr lang="de-DE">
              <a:latin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</a:rPr>
              <a:t>Lokale Zyklen: Ext nicht an Zyklus beteiligt, aber möglich, dass Ti von Ext kommt oder nach Ext außerhalb des Zyklus geht</a:t>
            </a:r>
          </a:p>
        </p:txBody>
      </p:sp>
    </p:spTree>
    <p:extLst>
      <p:ext uri="{BB962C8B-B14F-4D97-AF65-F5344CB8AC3E}">
        <p14:creationId xmlns:p14="http://schemas.microsoft.com/office/powerpoint/2010/main" val="11658816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16755-DCC6-47CB-A5B7-A4B421D3F705}" type="slidenum">
              <a:rPr lang="de-DE">
                <a:latin typeface="Arial" pitchFamily="34" charset="0"/>
              </a:rPr>
              <a:pPr/>
              <a:t>67</a:t>
            </a:fld>
            <a:endParaRPr lang="de-DE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131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62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48726-7097-4C6F-9F05-2DA51B61086E}" type="slidenum">
              <a:rPr lang="de-DE">
                <a:latin typeface="Arial" pitchFamily="34" charset="0"/>
              </a:rPr>
              <a:pPr/>
              <a:t>69</a:t>
            </a:fld>
            <a:endParaRPr lang="de-DE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004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Probleme und Möglichkeiten in verteilten Datenbanken erkennen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398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z.b.</a:t>
            </a:r>
            <a:r>
              <a:rPr lang="de-DE" dirty="0"/>
              <a:t> basierend auf PLZ fragmentiert (alternativ nach Vorname, aber eher unwahrscheinlich)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72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Probleme und Möglichkeiten in verteilten Datenbanken erkennen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299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316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660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96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519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11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035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249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31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z.b.</a:t>
            </a:r>
            <a:r>
              <a:rPr lang="de-DE" dirty="0"/>
              <a:t> basierend auf PLZ fragmentiert (alternativ nach Vorname, aber eher unwahrscheinlich)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z.b.</a:t>
            </a:r>
            <a:r>
              <a:rPr lang="de-DE" dirty="0"/>
              <a:t> basierend auf PLZ fragmentiert (alternativ nach Vorname, aber eher unwahrscheinlich)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7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z.b.</a:t>
            </a:r>
            <a:r>
              <a:rPr lang="de-DE" dirty="0"/>
              <a:t> basierend auf PLZ fragmentiert (alternativ nach Vorname, aber eher unwahrscheinlich)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7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DB8EE68E-7A58-773C-B970-D3BB4C7F7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Verteilte DBs</a:t>
            </a:r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10473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598025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06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Verteilte DBs</a:t>
            </a:r>
            <a:endParaRPr lang="en-GB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02797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Transaktionen</a:t>
            </a:r>
            <a:endParaRPr lang="en-GB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90035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84E75057-1FFF-D599-DA05-57EE5ACD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BAACE3F6-476B-4854-AB87-5E658C980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8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21">
            <a:extLst>
              <a:ext uri="{FF2B5EF4-FFF2-40B4-BE49-F238E27FC236}">
                <a16:creationId xmlns:a16="http://schemas.microsoft.com/office/drawing/2014/main" id="{15CA0040-486F-E8A0-0D75-A90FFDC1B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11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7D418A4D-8B88-414E-7D29-F889528CF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9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pic>
        <p:nvPicPr>
          <p:cNvPr id="4" name="Grafik 21">
            <a:extLst>
              <a:ext uri="{FF2B5EF4-FFF2-40B4-BE49-F238E27FC236}">
                <a16:creationId xmlns:a16="http://schemas.microsoft.com/office/drawing/2014/main" id="{00DB04CA-3769-06B2-F043-C9522C49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45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8A21098D-AC96-CB49-5141-3524147C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42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Verteilte DBs</a:t>
            </a:r>
            <a:endParaRPr lang="en-GB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295408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Verteilte DBs</a:t>
            </a:r>
            <a:endParaRPr lang="en-GB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25851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Verteilte DBs</a:t>
            </a:r>
            <a:endParaRPr lang="en-GB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8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Verteilte DBs</a:t>
            </a:r>
            <a:endParaRPr lang="en-GB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B4A54D-B908-0D91-9BF6-2CD374980A1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9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400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91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7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381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371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41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34.png"/><Relationship Id="rId10" Type="http://schemas.openxmlformats.org/officeDocument/2006/relationships/image" Target="../media/image125.png"/><Relationship Id="rId4" Type="http://schemas.openxmlformats.org/officeDocument/2006/relationships/image" Target="../media/image133.png"/><Relationship Id="rId9" Type="http://schemas.openxmlformats.org/officeDocument/2006/relationships/image" Target="../media/image124.png"/><Relationship Id="rId1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5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34.png"/><Relationship Id="rId15" Type="http://schemas.openxmlformats.org/officeDocument/2006/relationships/image" Target="../media/image132.png"/><Relationship Id="rId10" Type="http://schemas.openxmlformats.org/officeDocument/2006/relationships/image" Target="../media/image150.png"/><Relationship Id="rId4" Type="http://schemas.openxmlformats.org/officeDocument/2006/relationships/image" Target="../media/image133.png"/><Relationship Id="rId9" Type="http://schemas.openxmlformats.org/officeDocument/2006/relationships/image" Target="../media/image149.png"/><Relationship Id="rId14" Type="http://schemas.openxmlformats.org/officeDocument/2006/relationships/image" Target="../media/image86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b.in.tum.de/teaching/ws1415/verteilteWebInf/slides/Teil4.pdf?lang=de" TargetMode="Externa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b.in.tum.de/teaching/ws1415/verteilteWebInf/slides/Teil4.pdf?lang=de" TargetMode="Externa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b.in.tum.de/teaching/ws1415/verteilteWebInf/slides/Teil4.pdf?lang=de" TargetMode="Externa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b.in.tum.de/teaching/ws1415/verteilteWebInf/slides/Teil4.pdf?lang=de" TargetMode="Externa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b.in.tum.de/teaching/ws1415/verteilteWebInf/slides/Teil4.pdf?lang=de" TargetMode="Externa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b.in.tum.de/teaching/ws1415/verteilteWebInf/slides/Teil4.pdf?lang=de" TargetMode="Externa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hyperlink" Target="https://db.in.tum.de/teaching/ws1415/verteilteWebInf/slides/Teil4.pdf?lang=de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1.emf"/><Relationship Id="rId4" Type="http://schemas.openxmlformats.org/officeDocument/2006/relationships/hyperlink" Target="https://db.in.tum.de/teaching/ws1415/verteilteWebInf/slides/Teil4.pdf?lang=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/>
              <a:t>Verteilte Datenbanken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/>
              <a:t>Datenbanken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864FA0B9-9BA1-0D4C-9E68-9F042210B45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/>
              <a:t>Tanya Braun</a:t>
            </a:r>
          </a:p>
          <a:p>
            <a:r>
              <a:rPr lang="de-DE"/>
              <a:t>Arbeitsgruppe Data Science, Institut für Informatik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55D274-E92F-C305-7BA5-B1E53D721CB1}"/>
              </a:ext>
            </a:extLst>
          </p:cNvPr>
          <p:cNvGrpSpPr/>
          <p:nvPr/>
        </p:nvGrpSpPr>
        <p:grpSpPr>
          <a:xfrm>
            <a:off x="7263189" y="923827"/>
            <a:ext cx="4508010" cy="2538884"/>
            <a:chOff x="6130101" y="2907730"/>
            <a:chExt cx="5328757" cy="3001123"/>
          </a:xfrm>
        </p:grpSpPr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3AF589B0-04F1-A00F-44FF-4AE5EB36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584" y="5242102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6F1A258A-AF8E-581F-90FE-86D5D3ACE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738" y="2907730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A6ABB1AD-AD1E-7AB2-0F11-59001CE0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4892" y="5239163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043983-846E-30BC-BF21-B3B0CCF51072}"/>
                    </a:ext>
                  </a:extLst>
                </p:cNvPr>
                <p:cNvSpPr txBox="1"/>
                <p:nvPr/>
              </p:nvSpPr>
              <p:spPr>
                <a:xfrm>
                  <a:off x="6130101" y="4632752"/>
                  <a:ext cx="1082450" cy="33869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sz="1400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043983-846E-30BC-BF21-B3B0CCF51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0101" y="4632752"/>
                  <a:ext cx="1082450" cy="33869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BD4D474-8939-6CEA-7D63-B624F659CFCB}"/>
                    </a:ext>
                  </a:extLst>
                </p:cNvPr>
                <p:cNvSpPr txBox="1"/>
                <p:nvPr/>
              </p:nvSpPr>
              <p:spPr>
                <a:xfrm>
                  <a:off x="8255539" y="3783176"/>
                  <a:ext cx="1077878" cy="337497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BD4D474-8939-6CEA-7D63-B624F659C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5539" y="3783176"/>
                  <a:ext cx="1077878" cy="3374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864C14F-38BA-8BFB-C435-BB41D72BFBEF}"/>
                    </a:ext>
                  </a:extLst>
                </p:cNvPr>
                <p:cNvSpPr txBox="1"/>
                <p:nvPr/>
              </p:nvSpPr>
              <p:spPr>
                <a:xfrm>
                  <a:off x="10376408" y="4629813"/>
                  <a:ext cx="1082450" cy="33869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sz="1400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864C14F-38BA-8BFB-C435-BB41D72BF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6408" y="4629813"/>
                  <a:ext cx="1082450" cy="3386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F206CFB-0DAC-BF27-43A8-8C74AA584D8F}"/>
                </a:ext>
              </a:extLst>
            </p:cNvPr>
            <p:cNvCxnSpPr>
              <a:cxnSpLocks/>
              <a:stCxn id="20" idx="0"/>
              <a:endCxn id="23" idx="2"/>
            </p:cNvCxnSpPr>
            <p:nvPr/>
          </p:nvCxnSpPr>
          <p:spPr>
            <a:xfrm flipH="1" flipV="1">
              <a:off x="6671326" y="4971444"/>
              <a:ext cx="1" cy="437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E17E22E-C84E-F8FA-F5C4-3C60424936FC}"/>
                </a:ext>
              </a:extLst>
            </p:cNvPr>
            <p:cNvCxnSpPr>
              <a:cxnSpLocks/>
              <a:stCxn id="21" idx="3"/>
              <a:endCxn id="24" idx="0"/>
            </p:cNvCxnSpPr>
            <p:nvPr/>
          </p:nvCxnSpPr>
          <p:spPr>
            <a:xfrm flipH="1">
              <a:off x="8794479" y="3574481"/>
              <a:ext cx="2" cy="208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3567A0-0C27-CAA4-90C4-7AD48468F905}"/>
                </a:ext>
              </a:extLst>
            </p:cNvPr>
            <p:cNvCxnSpPr>
              <a:cxnSpLocks/>
              <a:stCxn id="22" idx="0"/>
              <a:endCxn id="25" idx="2"/>
            </p:cNvCxnSpPr>
            <p:nvPr/>
          </p:nvCxnSpPr>
          <p:spPr>
            <a:xfrm flipH="1" flipV="1">
              <a:off x="10917633" y="4968505"/>
              <a:ext cx="1" cy="437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D9A48E-46FE-8B93-C2CD-0AF85D0EEFA1}"/>
                </a:ext>
              </a:extLst>
            </p:cNvPr>
            <p:cNvCxnSpPr>
              <a:cxnSpLocks/>
              <a:stCxn id="23" idx="3"/>
              <a:endCxn id="31" idx="2"/>
            </p:cNvCxnSpPr>
            <p:nvPr/>
          </p:nvCxnSpPr>
          <p:spPr>
            <a:xfrm>
              <a:off x="7212551" y="4802098"/>
              <a:ext cx="331733" cy="12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3C55A5-AF65-CED7-A067-393CAC6E4BAB}"/>
                </a:ext>
              </a:extLst>
            </p:cNvPr>
            <p:cNvCxnSpPr>
              <a:cxnSpLocks/>
              <a:stCxn id="25" idx="1"/>
              <a:endCxn id="31" idx="0"/>
            </p:cNvCxnSpPr>
            <p:nvPr/>
          </p:nvCxnSpPr>
          <p:spPr>
            <a:xfrm flipH="1">
              <a:off x="10050384" y="4799159"/>
              <a:ext cx="326024" cy="15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C7ED298E-CA57-80CC-F356-60FBA0697AE0}"/>
                </a:ext>
              </a:extLst>
            </p:cNvPr>
            <p:cNvSpPr/>
            <p:nvPr/>
          </p:nvSpPr>
          <p:spPr>
            <a:xfrm>
              <a:off x="7536479" y="4456168"/>
              <a:ext cx="2516002" cy="716019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>
              <a:noAutofit/>
            </a:bodyPr>
            <a:lstStyle/>
            <a:p>
              <a:pPr algn="ctr"/>
              <a:endParaRPr lang="de-DE" sz="14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7AFE06B-389F-86C7-8F5D-EAD4CB713E06}"/>
                </a:ext>
              </a:extLst>
            </p:cNvPr>
            <p:cNvCxnSpPr>
              <a:cxnSpLocks/>
              <a:stCxn id="24" idx="2"/>
              <a:endCxn id="31" idx="3"/>
            </p:cNvCxnSpPr>
            <p:nvPr/>
          </p:nvCxnSpPr>
          <p:spPr>
            <a:xfrm>
              <a:off x="8794479" y="4120673"/>
              <a:ext cx="2" cy="376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59A5DC-DDC5-CE26-F7C3-5260D8457A09}"/>
                </a:ext>
              </a:extLst>
            </p:cNvPr>
            <p:cNvSpPr txBox="1"/>
            <p:nvPr/>
          </p:nvSpPr>
          <p:spPr>
            <a:xfrm>
              <a:off x="7993198" y="4495719"/>
              <a:ext cx="1606974" cy="573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Kommunikations-</a:t>
              </a:r>
            </a:p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netzwerk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</a:t>
            </a:r>
            <a:br>
              <a:rPr lang="de-DE" dirty="0"/>
            </a:br>
            <a:r>
              <a:rPr lang="de-DE" dirty="0"/>
              <a:t>gemischte Fragmentierung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51D53-40AE-EB88-3C57-B736AFAAD1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C3183-324E-753D-A08B-8E3BAAF1C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3EE56EE-7959-7B47-A659-9FD81E93F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929444"/>
              </p:ext>
            </p:extLst>
          </p:nvPr>
        </p:nvGraphicFramePr>
        <p:xfrm>
          <a:off x="6753198" y="3124751"/>
          <a:ext cx="5078477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22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4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4C1180-B374-BA47-BCB7-0D99C70D9E86}"/>
                  </a:ext>
                </a:extLst>
              </p:cNvPr>
              <p:cNvSpPr txBox="1"/>
              <p:nvPr/>
            </p:nvSpPr>
            <p:spPr>
              <a:xfrm>
                <a:off x="356249" y="1665066"/>
                <a:ext cx="5905848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𝑃𝑟𝑜𝑓𝑠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𝑃𝑟𝑜𝑓𝑉𝑒𝑟𝑤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𝑃h𝑖𝑙𝑃𝑓𝑠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𝑃h𝑦𝑠𝑃𝑓𝑠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𝑇h𝑒𝑜𝑃𝑓𝑠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4C1180-B374-BA47-BCB7-0D99C70D9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9" y="1665066"/>
                <a:ext cx="590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F527C4B-0128-FE46-891E-A517FA56D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06775"/>
              </p:ext>
            </p:extLst>
          </p:nvPr>
        </p:nvGraphicFramePr>
        <p:xfrm>
          <a:off x="6854416" y="904869"/>
          <a:ext cx="4977259" cy="19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10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7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8517468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66CDF8-4516-F347-B6B9-C1B09AA27F73}"/>
                  </a:ext>
                </a:extLst>
              </p:cNvPr>
              <p:cNvSpPr txBox="1"/>
              <p:nvPr/>
            </p:nvSpPr>
            <p:spPr>
              <a:xfrm>
                <a:off x="356249" y="2188856"/>
                <a:ext cx="534806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𝑃𝑟𝑜𝑓𝑉𝑒𝑟𝑤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𝑃𝑒𝑟𝑠𝑁𝑟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𝐺𝑒h𝑎𝑙𝑡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𝑆𝑡𝑒𝑢𝑒𝑟𝑘𝑙𝑎𝑠𝑠𝑒</m:t>
                          </m:r>
                        </m:sub>
                      </m:sSub>
                      <m:d>
                        <m:dPr>
                          <m:ctrlPr>
                            <a:rPr lang="de-DE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𝑃𝑟𝑜𝑓𝑠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66CDF8-4516-F347-B6B9-C1B09AA27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9" y="2188856"/>
                <a:ext cx="5348067" cy="381515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759607-0F1B-DEA7-C1A5-F9F15485B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64355"/>
              </p:ext>
            </p:extLst>
          </p:nvPr>
        </p:nvGraphicFramePr>
        <p:xfrm>
          <a:off x="6643788" y="4509340"/>
          <a:ext cx="5187887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TheoPfs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3FCD318-1B61-976A-E398-ED9230174656}"/>
              </a:ext>
            </a:extLst>
          </p:cNvPr>
          <p:cNvSpPr/>
          <p:nvPr/>
        </p:nvSpPr>
        <p:spPr>
          <a:xfrm>
            <a:off x="6601385" y="4997107"/>
            <a:ext cx="5230290" cy="23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EAE97-2903-31B1-AE84-02049B6EEA1D}"/>
                  </a:ext>
                </a:extLst>
              </p:cNvPr>
              <p:cNvSpPr txBox="1"/>
              <p:nvPr/>
            </p:nvSpPr>
            <p:spPr>
              <a:xfrm>
                <a:off x="356249" y="4509340"/>
                <a:ext cx="3753528" cy="386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𝑇h𝑒𝑜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𝑃𝑓𝑠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𝐹𝑎𝑘𝑢𝑙𝑡𝑎𝑒𝑡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′</m:t>
                          </m:r>
                          <m:r>
                            <m:rPr>
                              <m:nor/>
                            </m:rPr>
                            <a:rPr lang="de-DE" b="0" i="0" baseline="-25000" dirty="0" smtClean="0"/>
                            <m:t>Theologie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EAE97-2903-31B1-AE84-02049B6E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9" y="4509340"/>
                <a:ext cx="3753528" cy="386260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23EEEE-1E78-71AE-A27B-9AEF55E94D4B}"/>
                  </a:ext>
                </a:extLst>
              </p:cNvPr>
              <p:cNvSpPr txBox="1"/>
              <p:nvPr/>
            </p:nvSpPr>
            <p:spPr>
              <a:xfrm>
                <a:off x="356249" y="4999721"/>
                <a:ext cx="3537122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𝑃h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𝑦𝑠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𝑃𝑓𝑠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𝐹𝑎𝑘𝑢𝑙𝑡𝑎𝑒𝑡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′</m:t>
                          </m:r>
                          <m:r>
                            <m:rPr>
                              <m:nor/>
                            </m:rPr>
                            <a:rPr lang="de-DE" b="0" i="0" baseline="-25000" dirty="0" smtClean="0"/>
                            <m:t>Physik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23EEEE-1E78-71AE-A27B-9AEF55E94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9" y="4999721"/>
                <a:ext cx="3537122" cy="386196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E493F4-3A04-E56E-5208-CE551911C345}"/>
                  </a:ext>
                </a:extLst>
              </p:cNvPr>
              <p:cNvSpPr txBox="1"/>
              <p:nvPr/>
            </p:nvSpPr>
            <p:spPr>
              <a:xfrm>
                <a:off x="356248" y="3128736"/>
                <a:ext cx="3761543" cy="386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h𝑖𝑙𝑃𝑟𝑠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𝐹𝑎𝑘𝑢𝑙𝑡𝑎𝑒𝑡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′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Philosophie</m:t>
                          </m:r>
                          <m:r>
                            <a:rPr lang="de-DE" i="1" baseline="-25000" dirty="0" smtClean="0">
                              <a:latin typeface="Cambria Math" panose="02040503050406030204" pitchFamily="18" charset="0"/>
                            </a:rPr>
                            <m:t>‘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E493F4-3A04-E56E-5208-CE551911C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8" y="3128736"/>
                <a:ext cx="3761543" cy="386131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7CE199-583D-AB59-DB74-8DB378720BD6}"/>
                  </a:ext>
                </a:extLst>
              </p:cNvPr>
              <p:cNvSpPr txBox="1"/>
              <p:nvPr/>
            </p:nvSpPr>
            <p:spPr>
              <a:xfrm>
                <a:off x="356248" y="2556335"/>
                <a:ext cx="4883516" cy="3919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𝑃𝑓𝑠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𝑃𝑒𝑟𝑠𝑁𝑟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𝑅𝑎𝑛𝑔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𝑅𝑎𝑢𝑚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,,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𝐹𝑎𝑘𝑢𝑙𝑡𝑎𝑒𝑡</m:t>
                          </m:r>
                        </m:sub>
                      </m:sSub>
                      <m:d>
                        <m:dPr>
                          <m:ctrlPr>
                            <a:rPr lang="de-DE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𝑃𝑟𝑜𝑓𝑠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7CE199-583D-AB59-DB74-8DB37872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8" y="2556335"/>
                <a:ext cx="4883516" cy="391902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60FEFA6-5D22-5A41-BC14-91E94674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43125"/>
              </p:ext>
            </p:extLst>
          </p:nvPr>
        </p:nvGraphicFramePr>
        <p:xfrm>
          <a:off x="6643788" y="5176565"/>
          <a:ext cx="5187887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PhysPfs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Abgeleitete Fragmentierung über Fremdschlüsselbeziehung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Relation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wird auf Basis der Fragmentierung der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abgeleitet (fragmentiert)</a:t>
                </a:r>
              </a:p>
              <a:p>
                <a:pPr lvl="1"/>
                <a:r>
                  <a:rPr lang="de-DE" dirty="0"/>
                  <a:t>Fremdschlüssel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auf Primärschlüssel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durch Selektion horizontal in Fragmente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zerlegt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Referenzpartitionierung </a:t>
                </a:r>
                <a:r>
                  <a:rPr lang="de-DE" dirty="0"/>
                  <a:t>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aufgrund Fremdschlüsselbeziehungen partitioniert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bilden disjunkte Menge </a:t>
                </a:r>
                <a:br>
                  <a:rPr lang="de-DE" dirty="0"/>
                </a:br>
                <a:r>
                  <a:rPr lang="de-DE" dirty="0"/>
                  <a:t>➝ auch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disjunkt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32DE6-F77A-AC64-F817-428C352347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5B4D1-EDDC-C116-0599-82A4208CF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51A963C-81D8-AE45-B869-5A90D9B4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706" y="4283596"/>
            <a:ext cx="179387" cy="1052512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F065F2B-5E09-6A41-B836-D870D9B68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093" y="4283596"/>
            <a:ext cx="417513" cy="1052512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020D9EFA-A5F7-A249-BABC-B968AF2CF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242" y="4283596"/>
            <a:ext cx="179388" cy="277812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FF5EFC89-0E56-8F42-87D9-C8503BBD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630" y="4283596"/>
            <a:ext cx="417512" cy="277812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803D749-9ADB-CC49-9679-4830DA7CB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242" y="4685233"/>
            <a:ext cx="179388" cy="585788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E0875DDA-01E7-4A44-936A-F8D647EA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630" y="4685233"/>
            <a:ext cx="417512" cy="585788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F97B1A-F686-3A4C-9B11-48CA5204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242" y="5393258"/>
            <a:ext cx="179388" cy="190500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C52E05-360C-2C4B-B81E-D888B37E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630" y="5393258"/>
            <a:ext cx="417512" cy="190500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F8CCA05B-FB54-0748-9F10-8A2515B0B1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7018" y="4283596"/>
            <a:ext cx="6572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DD46D103-6403-9143-8285-761B06C138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7018" y="4561408"/>
            <a:ext cx="6572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B3347BB9-6639-3B47-ADB3-D1B26D6C7C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97018" y="4561409"/>
            <a:ext cx="657225" cy="1238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A27E9241-8F5A-BF49-B30B-82082DEFD2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97018" y="5147197"/>
            <a:ext cx="657225" cy="1238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9F94ABE9-E699-8F42-BB1A-B8B9276FB2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97018" y="5147196"/>
            <a:ext cx="657225" cy="24606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1DF52062-83D8-F644-A100-4221BBF559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97018" y="5271021"/>
            <a:ext cx="657225" cy="24606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7B2CC84F-120A-D046-9031-E796B3E7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755" y="4269309"/>
            <a:ext cx="268022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200" dirty="0"/>
              <a:t>R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2F1D4CB3-0E6F-A24B-BA2D-DE75913D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717" y="4269309"/>
            <a:ext cx="31931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200" dirty="0"/>
              <a:t>R</a:t>
            </a:r>
            <a:r>
              <a:rPr lang="de-DE" sz="1200" baseline="-25000" dirty="0"/>
              <a:t>1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3510D028-5151-9045-BF6F-0C81A7C1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717" y="4670947"/>
            <a:ext cx="31931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200" dirty="0"/>
              <a:t>R</a:t>
            </a:r>
            <a:r>
              <a:rPr lang="de-DE" sz="1200" baseline="-25000" dirty="0"/>
              <a:t>2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96A7BB7F-AB06-1B43-A272-55E44B62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717" y="5347222"/>
            <a:ext cx="31931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200" dirty="0"/>
              <a:t>R</a:t>
            </a:r>
            <a:r>
              <a:rPr lang="de-DE" sz="1200" baseline="-25000" dirty="0"/>
              <a:t>3</a:t>
            </a: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854584D1-5214-0A4A-BAFC-59ACF75D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768" y="4682386"/>
            <a:ext cx="179387" cy="58578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100"/>
          </a:p>
        </p:txBody>
      </p:sp>
      <p:sp>
        <p:nvSpPr>
          <p:cNvPr id="36" name="Rectangle 63">
            <a:extLst>
              <a:ext uri="{FF2B5EF4-FFF2-40B4-BE49-F238E27FC236}">
                <a16:creationId xmlns:a16="http://schemas.microsoft.com/office/drawing/2014/main" id="{60B541DD-F259-8B4D-8826-0327DE484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768" y="4280748"/>
            <a:ext cx="179387" cy="28224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81">
                <a:extLst>
                  <a:ext uri="{FF2B5EF4-FFF2-40B4-BE49-F238E27FC236}">
                    <a16:creationId xmlns:a16="http://schemas.microsoft.com/office/drawing/2014/main" id="{D189E93C-8B3B-B849-8820-4EF155745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0013" y="3972166"/>
                <a:ext cx="362141" cy="16927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37" name="Text Box 81">
                <a:extLst>
                  <a:ext uri="{FF2B5EF4-FFF2-40B4-BE49-F238E27FC236}">
                    <a16:creationId xmlns:a16="http://schemas.microsoft.com/office/drawing/2014/main" id="{D189E93C-8B3B-B849-8820-4EF155745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0013" y="3972166"/>
                <a:ext cx="362141" cy="169277"/>
              </a:xfrm>
              <a:prstGeom prst="rect">
                <a:avLst/>
              </a:prstGeom>
              <a:blipFill>
                <a:blip r:embed="rId3"/>
                <a:stretch>
                  <a:fillRect l="-10345" r="-13793" b="-14286"/>
                </a:stretch>
              </a:blip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63">
            <a:extLst>
              <a:ext uri="{FF2B5EF4-FFF2-40B4-BE49-F238E27FC236}">
                <a16:creationId xmlns:a16="http://schemas.microsoft.com/office/drawing/2014/main" id="{06E4C3FC-84E8-3241-986B-B69549ED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766" y="5388013"/>
            <a:ext cx="179388" cy="19430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100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D228B4DC-E956-1343-ACD5-AD3B2F50DC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4880" y="4556646"/>
            <a:ext cx="57626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16F3B164-F926-BA4B-A375-608865675B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4880" y="5132908"/>
            <a:ext cx="57626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6043057E-9AA9-5B4E-88C1-C4AD99B5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2966" y="4267520"/>
            <a:ext cx="179387" cy="1052512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86EF0D9F-55B5-DC44-99C8-48E28ACA6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2353" y="4267520"/>
            <a:ext cx="417513" cy="1052512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23F40A7F-0B1E-7046-AE7B-899B82BB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7616" y="4145483"/>
            <a:ext cx="179388" cy="331521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937538F9-4D8D-3246-B603-3A5979652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004" y="4145483"/>
            <a:ext cx="417512" cy="331521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0EAC03C7-73B1-CD48-BB2D-98243EFF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5404" y="4598448"/>
            <a:ext cx="179388" cy="388800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019F42A5-C02F-224B-A86A-A059AD026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4792" y="4598448"/>
            <a:ext cx="417512" cy="388800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739B0F5E-A585-DB42-AA70-6426A472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7616" y="5113045"/>
            <a:ext cx="179388" cy="332601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5D2283A4-3AB4-9549-9BA6-C9C019C3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004" y="5113045"/>
            <a:ext cx="417512" cy="332601"/>
          </a:xfrm>
          <a:prstGeom prst="rect">
            <a:avLst/>
          </a:prstGeom>
          <a:solidFill>
            <a:srgbClr val="D3D9F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24">
            <a:extLst>
              <a:ext uri="{FF2B5EF4-FFF2-40B4-BE49-F238E27FC236}">
                <a16:creationId xmlns:a16="http://schemas.microsoft.com/office/drawing/2014/main" id="{5767EFBC-3E2C-374A-8401-FF410272D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9252" y="4145483"/>
            <a:ext cx="1238364" cy="120256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DF82F8FC-3EBD-9E45-834E-0C3FEF4D97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9253" y="4472375"/>
            <a:ext cx="1232435" cy="847306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" name="Line 26">
            <a:extLst>
              <a:ext uri="{FF2B5EF4-FFF2-40B4-BE49-F238E27FC236}">
                <a16:creationId xmlns:a16="http://schemas.microsoft.com/office/drawing/2014/main" id="{805F5B96-8CC1-5546-BF3C-D22E4C0FB3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39253" y="4264224"/>
            <a:ext cx="1232435" cy="329789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" name="Line 27">
            <a:extLst>
              <a:ext uri="{FF2B5EF4-FFF2-40B4-BE49-F238E27FC236}">
                <a16:creationId xmlns:a16="http://schemas.microsoft.com/office/drawing/2014/main" id="{C4B9E3EC-28B9-D74B-B708-77D31EFA1D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4784" y="4987438"/>
            <a:ext cx="1242831" cy="33224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" name="Line 28">
            <a:extLst>
              <a:ext uri="{FF2B5EF4-FFF2-40B4-BE49-F238E27FC236}">
                <a16:creationId xmlns:a16="http://schemas.microsoft.com/office/drawing/2014/main" id="{E588EA42-C14A-6C40-83B7-9E6A1D2C6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32055" y="4264224"/>
            <a:ext cx="1239633" cy="84704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" name="Line 29">
            <a:extLst>
              <a:ext uri="{FF2B5EF4-FFF2-40B4-BE49-F238E27FC236}">
                <a16:creationId xmlns:a16="http://schemas.microsoft.com/office/drawing/2014/main" id="{C84532D8-C7B4-5845-873F-75B3F82454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32055" y="5319680"/>
            <a:ext cx="1239633" cy="123824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" name="Text Box 30">
            <a:extLst>
              <a:ext uri="{FF2B5EF4-FFF2-40B4-BE49-F238E27FC236}">
                <a16:creationId xmlns:a16="http://schemas.microsoft.com/office/drawing/2014/main" id="{7EA4213A-A50C-1C40-9CCE-A7152BA1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659" y="4253233"/>
            <a:ext cx="26000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200" dirty="0"/>
              <a:t>S</a:t>
            </a:r>
          </a:p>
        </p:txBody>
      </p:sp>
      <p:sp>
        <p:nvSpPr>
          <p:cNvPr id="62" name="Text Box 31">
            <a:extLst>
              <a:ext uri="{FF2B5EF4-FFF2-40B4-BE49-F238E27FC236}">
                <a16:creationId xmlns:a16="http://schemas.microsoft.com/office/drawing/2014/main" id="{0D8462E8-7AE4-7748-8D5A-3514AFF7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091" y="4131196"/>
            <a:ext cx="306494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200" dirty="0"/>
              <a:t>S</a:t>
            </a:r>
            <a:r>
              <a:rPr lang="de-DE" sz="1200" baseline="-25000" dirty="0"/>
              <a:t>1</a:t>
            </a:r>
          </a:p>
        </p:txBody>
      </p:sp>
      <p:sp>
        <p:nvSpPr>
          <p:cNvPr id="63" name="Text Box 32">
            <a:extLst>
              <a:ext uri="{FF2B5EF4-FFF2-40B4-BE49-F238E27FC236}">
                <a16:creationId xmlns:a16="http://schemas.microsoft.com/office/drawing/2014/main" id="{C04AFA38-7FD5-314B-8530-A514EC50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9879" y="4580308"/>
            <a:ext cx="306494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200" dirty="0"/>
              <a:t>S</a:t>
            </a:r>
            <a:r>
              <a:rPr lang="de-DE" sz="1200" baseline="-25000" dirty="0"/>
              <a:t>2</a:t>
            </a:r>
          </a:p>
        </p:txBody>
      </p:sp>
      <p:sp>
        <p:nvSpPr>
          <p:cNvPr id="64" name="Text Box 33">
            <a:extLst>
              <a:ext uri="{FF2B5EF4-FFF2-40B4-BE49-F238E27FC236}">
                <a16:creationId xmlns:a16="http://schemas.microsoft.com/office/drawing/2014/main" id="{5E8A5924-F2D1-CB4F-8CA0-A763CAD4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091" y="5095821"/>
            <a:ext cx="306494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200" dirty="0"/>
              <a:t>S</a:t>
            </a:r>
            <a:r>
              <a:rPr lang="de-DE" sz="1200" baseline="-25000" dirty="0"/>
              <a:t>3</a:t>
            </a:r>
          </a:p>
        </p:txBody>
      </p:sp>
      <p:sp>
        <p:nvSpPr>
          <p:cNvPr id="65" name="Rectangle 35">
            <a:extLst>
              <a:ext uri="{FF2B5EF4-FFF2-40B4-BE49-F238E27FC236}">
                <a16:creationId xmlns:a16="http://schemas.microsoft.com/office/drawing/2014/main" id="{74829CD0-9D55-F844-99F5-F4E9BCD7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84" y="4267521"/>
            <a:ext cx="180000" cy="1052161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100"/>
          </a:p>
        </p:txBody>
      </p:sp>
      <p:sp>
        <p:nvSpPr>
          <p:cNvPr id="66" name="Text Box 45">
            <a:extLst>
              <a:ext uri="{FF2B5EF4-FFF2-40B4-BE49-F238E27FC236}">
                <a16:creationId xmlns:a16="http://schemas.microsoft.com/office/drawing/2014/main" id="{0480566A-FEB1-B141-9532-73CB8ABC8E5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154246" y="4786949"/>
            <a:ext cx="963725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100" dirty="0" err="1"/>
              <a:t>Foreign</a:t>
            </a:r>
            <a:r>
              <a:rPr lang="de-DE" sz="1100" dirty="0"/>
              <a:t> Key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1">
                <a:extLst>
                  <a:ext uri="{FF2B5EF4-FFF2-40B4-BE49-F238E27FC236}">
                    <a16:creationId xmlns:a16="http://schemas.microsoft.com/office/drawing/2014/main" id="{7CF478D4-F63F-414C-AD70-B4B098851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848327" y="4982101"/>
                <a:ext cx="362141" cy="16927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68" name="Text Box 81">
                <a:extLst>
                  <a:ext uri="{FF2B5EF4-FFF2-40B4-BE49-F238E27FC236}">
                    <a16:creationId xmlns:a16="http://schemas.microsoft.com/office/drawing/2014/main" id="{7CF478D4-F63F-414C-AD70-B4B098851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6848327" y="4982101"/>
                <a:ext cx="362141" cy="169277"/>
              </a:xfrm>
              <a:prstGeom prst="rect">
                <a:avLst/>
              </a:prstGeom>
              <a:blipFill>
                <a:blip r:embed="rId4"/>
                <a:stretch>
                  <a:fillRect t="-10000" r="-6667" b="-10000"/>
                </a:stretch>
              </a:blip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1">
                <a:extLst>
                  <a:ext uri="{FF2B5EF4-FFF2-40B4-BE49-F238E27FC236}">
                    <a16:creationId xmlns:a16="http://schemas.microsoft.com/office/drawing/2014/main" id="{7628858C-888D-0541-829D-780448793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258" y="5731216"/>
                <a:ext cx="362141" cy="16927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69" name="Text Box 81">
                <a:extLst>
                  <a:ext uri="{FF2B5EF4-FFF2-40B4-BE49-F238E27FC236}">
                    <a16:creationId xmlns:a16="http://schemas.microsoft.com/office/drawing/2014/main" id="{7628858C-888D-0541-829D-78044879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3258" y="5731216"/>
                <a:ext cx="362141" cy="169277"/>
              </a:xfrm>
              <a:prstGeom prst="rect">
                <a:avLst/>
              </a:prstGeom>
              <a:blipFill>
                <a:blip r:embed="rId5"/>
                <a:stretch>
                  <a:fillRect l="-10345" r="-13793" b="-14286"/>
                </a:stretch>
              </a:blip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3">
            <a:extLst>
              <a:ext uri="{FF2B5EF4-FFF2-40B4-BE49-F238E27FC236}">
                <a16:creationId xmlns:a16="http://schemas.microsoft.com/office/drawing/2014/main" id="{9B8C9359-C76E-F44E-BE80-EE2CF33D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0094" y="4594013"/>
            <a:ext cx="200755" cy="3888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100"/>
          </a:p>
        </p:txBody>
      </p:sp>
      <p:sp>
        <p:nvSpPr>
          <p:cNvPr id="71" name="Rectangle 63">
            <a:extLst>
              <a:ext uri="{FF2B5EF4-FFF2-40B4-BE49-F238E27FC236}">
                <a16:creationId xmlns:a16="http://schemas.microsoft.com/office/drawing/2014/main" id="{C415AF14-55FE-9D4B-B47B-E6FCBA4E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306" y="4141047"/>
            <a:ext cx="181599" cy="33595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81">
                <a:extLst>
                  <a:ext uri="{FF2B5EF4-FFF2-40B4-BE49-F238E27FC236}">
                    <a16:creationId xmlns:a16="http://schemas.microsoft.com/office/drawing/2014/main" id="{6816E9EE-593A-1F41-820A-B46AE7D99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1485486" y="4254344"/>
                <a:ext cx="362141" cy="12311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800" dirty="0"/>
              </a:p>
            </p:txBody>
          </p:sp>
        </mc:Choice>
        <mc:Fallback xmlns="">
          <p:sp>
            <p:nvSpPr>
              <p:cNvPr id="72" name="Text Box 81">
                <a:extLst>
                  <a:ext uri="{FF2B5EF4-FFF2-40B4-BE49-F238E27FC236}">
                    <a16:creationId xmlns:a16="http://schemas.microsoft.com/office/drawing/2014/main" id="{6816E9EE-593A-1F41-820A-B46AE7D9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11485486" y="4254344"/>
                <a:ext cx="362141" cy="123111"/>
              </a:xfrm>
              <a:prstGeom prst="rect">
                <a:avLst/>
              </a:prstGeom>
              <a:blipFill>
                <a:blip r:embed="rId6"/>
                <a:stretch>
                  <a:fillRect r="-9091"/>
                </a:stretch>
              </a:blip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63">
            <a:extLst>
              <a:ext uri="{FF2B5EF4-FFF2-40B4-BE49-F238E27FC236}">
                <a16:creationId xmlns:a16="http://schemas.microsoft.com/office/drawing/2014/main" id="{38CFE596-3745-5745-902C-A55226E0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304" y="5116703"/>
            <a:ext cx="200756" cy="32591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81">
                <a:extLst>
                  <a:ext uri="{FF2B5EF4-FFF2-40B4-BE49-F238E27FC236}">
                    <a16:creationId xmlns:a16="http://schemas.microsoft.com/office/drawing/2014/main" id="{345A46EE-0C80-B947-98E0-4C2DACF3B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1488690" y="4727870"/>
                <a:ext cx="362141" cy="12311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lvl="0" defTabSz="7620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800" i="1" dirty="0" smtClean="0">
                              <a:solidFill>
                                <a:srgbClr val="5858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" i="1" dirty="0">
                              <a:solidFill>
                                <a:srgbClr val="58585A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800" i="1" dirty="0">
                              <a:solidFill>
                                <a:srgbClr val="58585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800" i="1" dirty="0">
                              <a:solidFill>
                                <a:srgbClr val="58585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i="1" dirty="0">
                                  <a:solidFill>
                                    <a:srgbClr val="5858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i="1" dirty="0">
                                  <a:solidFill>
                                    <a:srgbClr val="58585A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800" b="0" i="1" dirty="0" smtClean="0">
                                  <a:solidFill>
                                    <a:srgbClr val="5858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800" dirty="0">
                  <a:solidFill>
                    <a:srgbClr val="58585A"/>
                  </a:solidFill>
                </a:endParaRPr>
              </a:p>
            </p:txBody>
          </p:sp>
        </mc:Choice>
        <mc:Fallback xmlns="">
          <p:sp>
            <p:nvSpPr>
              <p:cNvPr id="74" name="Text Box 81">
                <a:extLst>
                  <a:ext uri="{FF2B5EF4-FFF2-40B4-BE49-F238E27FC236}">
                    <a16:creationId xmlns:a16="http://schemas.microsoft.com/office/drawing/2014/main" id="{345A46EE-0C80-B947-98E0-4C2DACF3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11488690" y="4727870"/>
                <a:ext cx="362141" cy="123111"/>
              </a:xfrm>
              <a:prstGeom prst="rect">
                <a:avLst/>
              </a:prstGeom>
              <a:blipFill>
                <a:blip r:embed="rId7"/>
                <a:stretch>
                  <a:fillRect r="-18182"/>
                </a:stretch>
              </a:blip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81">
                <a:extLst>
                  <a:ext uri="{FF2B5EF4-FFF2-40B4-BE49-F238E27FC236}">
                    <a16:creationId xmlns:a16="http://schemas.microsoft.com/office/drawing/2014/main" id="{1BF088D1-3EC8-CD4F-9F44-2C4622A3ED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1489702" y="5215334"/>
                <a:ext cx="362141" cy="12311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lvl="0" defTabSz="7620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800" i="1" dirty="0" smtClean="0">
                              <a:solidFill>
                                <a:srgbClr val="5858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" i="1" dirty="0">
                              <a:solidFill>
                                <a:srgbClr val="58585A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800" i="1" dirty="0">
                              <a:solidFill>
                                <a:srgbClr val="58585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800" i="1" dirty="0">
                              <a:solidFill>
                                <a:srgbClr val="58585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i="1" dirty="0">
                                  <a:solidFill>
                                    <a:srgbClr val="5858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i="1" dirty="0">
                                  <a:solidFill>
                                    <a:srgbClr val="58585A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800" b="0" i="1" dirty="0" smtClean="0">
                                  <a:solidFill>
                                    <a:srgbClr val="58585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800" dirty="0">
                  <a:solidFill>
                    <a:srgbClr val="58585A"/>
                  </a:solidFill>
                </a:endParaRPr>
              </a:p>
            </p:txBody>
          </p:sp>
        </mc:Choice>
        <mc:Fallback xmlns="">
          <p:sp>
            <p:nvSpPr>
              <p:cNvPr id="75" name="Text Box 81">
                <a:extLst>
                  <a:ext uri="{FF2B5EF4-FFF2-40B4-BE49-F238E27FC236}">
                    <a16:creationId xmlns:a16="http://schemas.microsoft.com/office/drawing/2014/main" id="{1BF088D1-3EC8-CD4F-9F44-2C4622A3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11489702" y="5215334"/>
                <a:ext cx="362141" cy="123111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389D97A-9586-DF45-86E2-AF7E727210C2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7041083" y="4141443"/>
            <a:ext cx="1" cy="2574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F58C13C-0F18-234F-8189-89D357960659}"/>
              </a:ext>
            </a:extLst>
          </p:cNvPr>
          <p:cNvCxnSpPr>
            <a:cxnSpLocks/>
          </p:cNvCxnSpPr>
          <p:nvPr/>
        </p:nvCxnSpPr>
        <p:spPr>
          <a:xfrm flipV="1">
            <a:off x="7041083" y="5481016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abgeleitete Fragmentierung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373E66F-A98C-9F46-AF95-80838E173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94789" cy="424084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Horizontale Fragmentierung der Relation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𝑃𝑓𝑠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dirty="0"/>
                  <a:t>Entspricht der Relation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/>
                  <a:t>Disjunkte Mengen der Primärschlüssel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𝑃𝑒𝑟𝑠𝑁𝑟</m:t>
                    </m:r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𝑃h𝑖𝑙𝑃𝑓𝑠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𝑇h𝑒𝑜𝑃𝑓𝑠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𝑃h𝑦𝑠𝑃𝑓𝑠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373E66F-A98C-9F46-AF95-80838E173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94789" cy="4240848"/>
              </a:xfrm>
              <a:blipFill>
                <a:blip r:embed="rId3"/>
                <a:stretch>
                  <a:fillRect l="-2734" t="-2985" r="-9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3A670-78CF-F9E3-B240-E00D2FFAC4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FF7B8-0286-015B-5814-5E1B5859D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A2DCDFED-C576-564A-B9B8-6E333D912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916190"/>
                  </p:ext>
                </p:extLst>
              </p:nvPr>
            </p:nvGraphicFramePr>
            <p:xfrm>
              <a:off x="2767515" y="3100594"/>
              <a:ext cx="2616962" cy="12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409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868553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𝑃𝑒𝑟𝑠𝑁𝑟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𝑃h𝑖𝑙𝑃𝑓𝑠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6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52000">
                    <a:tc rowSpan="4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2125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418892592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2126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812196269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2133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98517468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2137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250888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A2DCDFED-C576-564A-B9B8-6E333D912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916190"/>
                  </p:ext>
                </p:extLst>
              </p:nvPr>
            </p:nvGraphicFramePr>
            <p:xfrm>
              <a:off x="2767515" y="3100594"/>
              <a:ext cx="2616962" cy="12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409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868553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T="0" marB="0" anchor="ctr">
                        <a:blipFill>
                          <a:blip r:embed="rId4"/>
                          <a:stretch>
                            <a:fillRect l="-725" t="-25000" r="-52174" b="-4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52000">
                    <a:tc rowSpan="4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2125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418892592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2126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812196269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2133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98517468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2137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25088843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891377-8C56-3F4D-89FF-23011321ED8B}"/>
              </a:ext>
            </a:extLst>
          </p:cNvPr>
          <p:cNvCxnSpPr>
            <a:cxnSpLocks/>
            <a:stCxn id="16" idx="1"/>
            <a:endCxn id="18" idx="3"/>
          </p:cNvCxnSpPr>
          <p:nvPr/>
        </p:nvCxnSpPr>
        <p:spPr>
          <a:xfrm flipH="1">
            <a:off x="5375568" y="5563077"/>
            <a:ext cx="1268220" cy="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761326-D107-2A4A-8758-0C63BC6249E2}"/>
              </a:ext>
            </a:extLst>
          </p:cNvPr>
          <p:cNvCxnSpPr>
            <a:cxnSpLocks/>
            <a:stCxn id="12" idx="1"/>
            <a:endCxn id="19" idx="3"/>
          </p:cNvCxnSpPr>
          <p:nvPr/>
        </p:nvCxnSpPr>
        <p:spPr>
          <a:xfrm flipH="1" flipV="1">
            <a:off x="5384477" y="3730594"/>
            <a:ext cx="1368721" cy="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297002-F357-F64B-BB25-2093689A625B}"/>
              </a:ext>
            </a:extLst>
          </p:cNvPr>
          <p:cNvCxnSpPr>
            <a:cxnSpLocks/>
            <a:stCxn id="14" idx="1"/>
            <a:endCxn id="37" idx="3"/>
          </p:cNvCxnSpPr>
          <p:nvPr/>
        </p:nvCxnSpPr>
        <p:spPr>
          <a:xfrm flipH="1">
            <a:off x="5384477" y="4876540"/>
            <a:ext cx="1259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8629F6-FFAC-CC1A-CD09-726E984B6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99336"/>
              </p:ext>
            </p:extLst>
          </p:nvPr>
        </p:nvGraphicFramePr>
        <p:xfrm>
          <a:off x="6753198" y="3124751"/>
          <a:ext cx="5078477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22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4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F8DC94C-105D-2F0D-D3EB-07C6F5562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2416"/>
              </p:ext>
            </p:extLst>
          </p:nvPr>
        </p:nvGraphicFramePr>
        <p:xfrm>
          <a:off x="6854416" y="904869"/>
          <a:ext cx="4977259" cy="19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10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7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8517468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63B9DBD-94A0-9BD8-E877-112E48AFC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15870"/>
              </p:ext>
            </p:extLst>
          </p:nvPr>
        </p:nvGraphicFramePr>
        <p:xfrm>
          <a:off x="6643788" y="4509340"/>
          <a:ext cx="5187887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TheoPfs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8F453F-802D-D3CC-1634-B7FF912EBF39}"/>
              </a:ext>
            </a:extLst>
          </p:cNvPr>
          <p:cNvSpPr/>
          <p:nvPr/>
        </p:nvSpPr>
        <p:spPr>
          <a:xfrm>
            <a:off x="6601385" y="4997107"/>
            <a:ext cx="5230290" cy="23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6D2BA98-C88A-E02F-289D-C39C41B69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55234"/>
              </p:ext>
            </p:extLst>
          </p:nvPr>
        </p:nvGraphicFramePr>
        <p:xfrm>
          <a:off x="6643788" y="5195877"/>
          <a:ext cx="5187887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PhysPfs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FD1D83E9-6096-D62E-9C67-2CA1EE8CA8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1061610"/>
                  </p:ext>
                </p:extLst>
              </p:nvPr>
            </p:nvGraphicFramePr>
            <p:xfrm>
              <a:off x="2763641" y="4509340"/>
              <a:ext cx="2620836" cy="73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7784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793052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4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𝑃𝑒𝑟𝑠𝑁𝑟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𝑇h𝑒𝑜𝑃𝑓𝑠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6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44800">
                    <a:tc rowSpan="2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2134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296751699"/>
                      </a:ext>
                    </a:extLst>
                  </a:tr>
                  <a:tr h="24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600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28483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FD1D83E9-6096-D62E-9C67-2CA1EE8CA8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1061610"/>
                  </p:ext>
                </p:extLst>
              </p:nvPr>
            </p:nvGraphicFramePr>
            <p:xfrm>
              <a:off x="2763641" y="4509340"/>
              <a:ext cx="2620836" cy="73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7784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793052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448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T="0" marB="0" anchor="ctr">
                        <a:blipFill>
                          <a:blip r:embed="rId5"/>
                          <a:stretch>
                            <a:fillRect l="-694" t="-31579" r="-45833" b="-2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44800">
                    <a:tc rowSpan="2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2134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296751699"/>
                      </a:ext>
                    </a:extLst>
                  </a:tr>
                  <a:tr h="24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600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284838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E98622B8-4BAB-DB9C-ECAB-33F736AF5955}"/>
              </a:ext>
            </a:extLst>
          </p:cNvPr>
          <p:cNvSpPr/>
          <p:nvPr/>
        </p:nvSpPr>
        <p:spPr>
          <a:xfrm>
            <a:off x="2757947" y="5006645"/>
            <a:ext cx="2620837" cy="23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14E97DDC-D702-3E40-9967-492B17E26C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196715"/>
                  </p:ext>
                </p:extLst>
              </p:nvPr>
            </p:nvGraphicFramePr>
            <p:xfrm>
              <a:off x="2754732" y="5200186"/>
              <a:ext cx="2620836" cy="73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7784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793052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4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𝑃𝑒𝑟𝑠𝑁𝑟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𝑃h𝑦𝑠𝑃𝑓𝑠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6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44800">
                    <a:tc rowSpan="2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2127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296751699"/>
                      </a:ext>
                    </a:extLst>
                  </a:tr>
                  <a:tr h="24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2136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28483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14E97DDC-D702-3E40-9967-492B17E26C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196715"/>
                  </p:ext>
                </p:extLst>
              </p:nvPr>
            </p:nvGraphicFramePr>
            <p:xfrm>
              <a:off x="2754732" y="5200186"/>
              <a:ext cx="2620836" cy="73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7784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793052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448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T="0" marB="0" anchor="ctr">
                        <a:blipFill>
                          <a:blip r:embed="rId6"/>
                          <a:stretch>
                            <a:fillRect t="-25000" r="-44828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44800">
                    <a:tc rowSpan="2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2127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296751699"/>
                      </a:ext>
                    </a:extLst>
                  </a:tr>
                  <a:tr h="24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2136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284838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94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abgeleitete Fragmentierung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373E66F-A98C-9F46-AF95-80838E173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Horizontale Fragmentierung der Relation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𝑃𝑓𝑠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r>
                  <a:rPr lang="de-DE" dirty="0"/>
                  <a:t>Ableitung der Fragmentierung der Relation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𝑉𝑜𝑟𝑙𝑒𝑠𝑢𝑛𝑔𝑒𝑛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𝑉𝑜𝑟𝑙𝑒𝑠𝑢𝑛𝑔𝑒𝑛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entspricht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𝐷𝑜𝑧𝑖𝑒𝑟𝑒𝑛𝑑𝑒</m:t>
                    </m:r>
                  </m:oMath>
                </a14:m>
                <a:r>
                  <a:rPr lang="de-DE" dirty="0"/>
                  <a:t> Fremdschlüssel auf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𝑃𝑒𝑟𝑠𝑁𝑟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373E66F-A98C-9F46-AF95-80838E173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D5716-866E-AFE1-D661-9C90704B97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A02841-E2EB-8729-BB21-3D1D089ED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BC54675-53C6-AD4C-9C06-EB2A5E465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18651"/>
              </p:ext>
            </p:extLst>
          </p:nvPr>
        </p:nvGraphicFramePr>
        <p:xfrm>
          <a:off x="5979705" y="3133914"/>
          <a:ext cx="5851970" cy="27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398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78320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3853310640"/>
                    </a:ext>
                  </a:extLst>
                </a:gridCol>
                <a:gridCol w="1189736">
                  <a:extLst>
                    <a:ext uri="{9D8B030D-6E8A-4147-A177-3AD203B41FA5}">
                      <a16:colId xmlns:a16="http://schemas.microsoft.com/office/drawing/2014/main" val="24871078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accent1"/>
                          </a:solidFill>
                        </a:rPr>
                        <a:t>Vorlesungen</a:t>
                      </a: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VorlNr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Titel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SWS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Dozierende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10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Logik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4630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Die 3 Kriterien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9140562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5022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Glaube und Wissen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7613758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5049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Mäeutik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43565272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Wissenschaftstheorie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2842855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Bioethik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3527978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5259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Der Wiener Kreis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7172281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6001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Grundlagen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609096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6003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Thermodynamik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97695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Statik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73005802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6582D7-CFA0-E341-8A8D-EBC299D1104C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384477" y="3509699"/>
            <a:ext cx="1881736" cy="809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1D3FF3-ECE7-3C44-A340-A8D909A2AC9C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5384476" y="3509699"/>
            <a:ext cx="1881737" cy="76233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6333C3-B2B8-1C4F-96CE-47F3F9B0E727}"/>
              </a:ext>
            </a:extLst>
          </p:cNvPr>
          <p:cNvCxnSpPr>
            <a:cxnSpLocks/>
            <a:stCxn id="12" idx="3"/>
            <a:endCxn id="44" idx="1"/>
          </p:cNvCxnSpPr>
          <p:nvPr/>
        </p:nvCxnSpPr>
        <p:spPr>
          <a:xfrm>
            <a:off x="5384477" y="3730594"/>
            <a:ext cx="1881736" cy="7951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2D77D9-167C-EE45-B1B9-43AE54D57563}"/>
              </a:ext>
            </a:extLst>
          </p:cNvPr>
          <p:cNvCxnSpPr>
            <a:cxnSpLocks/>
            <a:stCxn id="12" idx="3"/>
            <a:endCxn id="45" idx="1"/>
          </p:cNvCxnSpPr>
          <p:nvPr/>
        </p:nvCxnSpPr>
        <p:spPr>
          <a:xfrm>
            <a:off x="5384477" y="3730594"/>
            <a:ext cx="1881736" cy="104887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F882B2C-670D-BF4C-A0AC-2FCEFAAFC512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5375568" y="3977399"/>
            <a:ext cx="1890644" cy="104887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25A92C-9C2C-EF4C-9F1F-C86611ED2B8B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5268094" y="3763417"/>
            <a:ext cx="1998119" cy="51502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8806BCB-4D2C-8144-A056-F6016D80877E}"/>
              </a:ext>
            </a:extLst>
          </p:cNvPr>
          <p:cNvSpPr/>
          <p:nvPr/>
        </p:nvSpPr>
        <p:spPr>
          <a:xfrm>
            <a:off x="7266213" y="3408547"/>
            <a:ext cx="4565461" cy="218485"/>
          </a:xfrm>
          <a:prstGeom prst="rect">
            <a:avLst/>
          </a:prstGeom>
          <a:solidFill>
            <a:schemeClr val="accent4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95E480-AEF0-E542-A103-26AA7BAE1805}"/>
              </a:ext>
            </a:extLst>
          </p:cNvPr>
          <p:cNvSpPr/>
          <p:nvPr/>
        </p:nvSpPr>
        <p:spPr>
          <a:xfrm>
            <a:off x="7266213" y="3654174"/>
            <a:ext cx="4565461" cy="218485"/>
          </a:xfrm>
          <a:prstGeom prst="rect">
            <a:avLst/>
          </a:prstGeom>
          <a:solidFill>
            <a:schemeClr val="accent4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E23977-7A31-CA48-AC5F-81ED1157F8F0}"/>
              </a:ext>
            </a:extLst>
          </p:cNvPr>
          <p:cNvSpPr/>
          <p:nvPr/>
        </p:nvSpPr>
        <p:spPr>
          <a:xfrm>
            <a:off x="7266213" y="4162788"/>
            <a:ext cx="4565461" cy="218485"/>
          </a:xfrm>
          <a:prstGeom prst="rect">
            <a:avLst/>
          </a:prstGeom>
          <a:solidFill>
            <a:schemeClr val="accent4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6D62A4-463A-FD4C-9AB2-A11C840488DB}"/>
              </a:ext>
            </a:extLst>
          </p:cNvPr>
          <p:cNvSpPr/>
          <p:nvPr/>
        </p:nvSpPr>
        <p:spPr>
          <a:xfrm>
            <a:off x="7266213" y="4416507"/>
            <a:ext cx="4565461" cy="218485"/>
          </a:xfrm>
          <a:prstGeom prst="rect">
            <a:avLst/>
          </a:prstGeom>
          <a:solidFill>
            <a:schemeClr val="accent4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817AA6-155F-224E-BA54-A908F865F47B}"/>
              </a:ext>
            </a:extLst>
          </p:cNvPr>
          <p:cNvSpPr/>
          <p:nvPr/>
        </p:nvSpPr>
        <p:spPr>
          <a:xfrm>
            <a:off x="7266213" y="4670226"/>
            <a:ext cx="4565461" cy="218485"/>
          </a:xfrm>
          <a:prstGeom prst="rect">
            <a:avLst/>
          </a:prstGeom>
          <a:solidFill>
            <a:schemeClr val="accent4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32F947-8240-AD46-B554-0EE734F3FFB5}"/>
              </a:ext>
            </a:extLst>
          </p:cNvPr>
          <p:cNvSpPr/>
          <p:nvPr/>
        </p:nvSpPr>
        <p:spPr>
          <a:xfrm>
            <a:off x="7266212" y="4917031"/>
            <a:ext cx="4565461" cy="218485"/>
          </a:xfrm>
          <a:prstGeom prst="rect">
            <a:avLst/>
          </a:prstGeom>
          <a:solidFill>
            <a:schemeClr val="accent4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6DC0EDD-020E-7346-8EF9-DB6A37D26BCA}"/>
              </a:ext>
            </a:extLst>
          </p:cNvPr>
          <p:cNvCxnSpPr>
            <a:cxnSpLocks/>
            <a:stCxn id="15" idx="3"/>
            <a:endCxn id="50" idx="1"/>
          </p:cNvCxnSpPr>
          <p:nvPr/>
        </p:nvCxnSpPr>
        <p:spPr>
          <a:xfrm flipV="1">
            <a:off x="5375568" y="5276817"/>
            <a:ext cx="1890642" cy="29056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5DE6C50-E0E5-2144-AC38-2FF71C1E9629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5375568" y="5530536"/>
            <a:ext cx="1890642" cy="29638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E4027D-9413-BC48-95AA-62C441128D30}"/>
              </a:ext>
            </a:extLst>
          </p:cNvPr>
          <p:cNvCxnSpPr>
            <a:cxnSpLocks/>
            <a:stCxn id="15" idx="3"/>
            <a:endCxn id="52" idx="1"/>
          </p:cNvCxnSpPr>
          <p:nvPr/>
        </p:nvCxnSpPr>
        <p:spPr>
          <a:xfrm>
            <a:off x="5375568" y="5567386"/>
            <a:ext cx="1890641" cy="20995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BE3F198-0C04-614C-9807-9847CF6AA30D}"/>
              </a:ext>
            </a:extLst>
          </p:cNvPr>
          <p:cNvSpPr/>
          <p:nvPr/>
        </p:nvSpPr>
        <p:spPr>
          <a:xfrm>
            <a:off x="7266210" y="5167574"/>
            <a:ext cx="4565461" cy="218485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EFB226-5296-0548-BCE7-D9E2AAC4EF6C}"/>
              </a:ext>
            </a:extLst>
          </p:cNvPr>
          <p:cNvSpPr/>
          <p:nvPr/>
        </p:nvSpPr>
        <p:spPr>
          <a:xfrm>
            <a:off x="7266210" y="5421293"/>
            <a:ext cx="4565461" cy="218485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A0258B-2388-2F41-BB28-E47048C8C095}"/>
              </a:ext>
            </a:extLst>
          </p:cNvPr>
          <p:cNvSpPr/>
          <p:nvPr/>
        </p:nvSpPr>
        <p:spPr>
          <a:xfrm>
            <a:off x="7266209" y="5668098"/>
            <a:ext cx="4565461" cy="218485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2BA0EB-6555-8645-A830-8C60C7734060}"/>
              </a:ext>
            </a:extLst>
          </p:cNvPr>
          <p:cNvCxnSpPr>
            <a:cxnSpLocks/>
            <a:stCxn id="13" idx="3"/>
            <a:endCxn id="58" idx="1"/>
          </p:cNvCxnSpPr>
          <p:nvPr/>
        </p:nvCxnSpPr>
        <p:spPr>
          <a:xfrm flipV="1">
            <a:off x="5384477" y="4013935"/>
            <a:ext cx="1881731" cy="86260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5B5C47A-A6E6-9746-A9B8-7E37F4558C1E}"/>
              </a:ext>
            </a:extLst>
          </p:cNvPr>
          <p:cNvSpPr/>
          <p:nvPr/>
        </p:nvSpPr>
        <p:spPr>
          <a:xfrm>
            <a:off x="7266208" y="3904692"/>
            <a:ext cx="4565461" cy="218485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6FF23C1-3CAE-B675-FB71-B95E6AEDF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6200100"/>
                  </p:ext>
                </p:extLst>
              </p:nvPr>
            </p:nvGraphicFramePr>
            <p:xfrm>
              <a:off x="2767515" y="3100594"/>
              <a:ext cx="2616962" cy="12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409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868553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𝑃𝑒𝑟𝑠𝑁𝑟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𝑃h𝑖𝑙𝑃𝑓𝑠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6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52000">
                    <a:tc rowSpan="4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2125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418892592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2126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812196269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2133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98517468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2137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250888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6FF23C1-3CAE-B675-FB71-B95E6AEDF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6200100"/>
                  </p:ext>
                </p:extLst>
              </p:nvPr>
            </p:nvGraphicFramePr>
            <p:xfrm>
              <a:off x="2767515" y="3100594"/>
              <a:ext cx="2616962" cy="12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409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868553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T="0" marB="0" anchor="ctr">
                        <a:blipFill>
                          <a:blip r:embed="rId4"/>
                          <a:stretch>
                            <a:fillRect l="-725" t="-25000" r="-52174" b="-4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52000">
                    <a:tc rowSpan="4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2125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418892592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2126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812196269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2133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98517468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2137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2508884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2EEDB635-70D7-D80C-05DB-3C5FD31E40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684693"/>
                  </p:ext>
                </p:extLst>
              </p:nvPr>
            </p:nvGraphicFramePr>
            <p:xfrm>
              <a:off x="2763641" y="4509340"/>
              <a:ext cx="2620836" cy="73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7784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793052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4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𝑃𝑒𝑟𝑠𝑁𝑟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𝑇h𝑒𝑜𝑃𝑓𝑠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6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44800">
                    <a:tc rowSpan="2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2134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296751699"/>
                      </a:ext>
                    </a:extLst>
                  </a:tr>
                  <a:tr h="24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600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28483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2EEDB635-70D7-D80C-05DB-3C5FD31E40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684693"/>
                  </p:ext>
                </p:extLst>
              </p:nvPr>
            </p:nvGraphicFramePr>
            <p:xfrm>
              <a:off x="2763641" y="4509340"/>
              <a:ext cx="2620836" cy="73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7784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793052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448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T="0" marB="0" anchor="ctr">
                        <a:blipFill>
                          <a:blip r:embed="rId5"/>
                          <a:stretch>
                            <a:fillRect l="-694" t="-31579" r="-45833" b="-2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44800">
                    <a:tc rowSpan="2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2134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296751699"/>
                      </a:ext>
                    </a:extLst>
                  </a:tr>
                  <a:tr h="24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600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284838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2CA2B5D-0DE2-0692-4061-DA8A1F4C8580}"/>
              </a:ext>
            </a:extLst>
          </p:cNvPr>
          <p:cNvSpPr/>
          <p:nvPr/>
        </p:nvSpPr>
        <p:spPr>
          <a:xfrm>
            <a:off x="2757947" y="5006645"/>
            <a:ext cx="2620837" cy="23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5BC34B06-60C6-B63A-CA1C-D9878E4CE7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461144"/>
                  </p:ext>
                </p:extLst>
              </p:nvPr>
            </p:nvGraphicFramePr>
            <p:xfrm>
              <a:off x="2754732" y="5200186"/>
              <a:ext cx="2620836" cy="73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7784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793052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4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𝑃𝑒𝑟𝑠𝑁𝑟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𝑃h𝑦𝑠𝑃𝑓𝑠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6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44800">
                    <a:tc rowSpan="2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2127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296751699"/>
                      </a:ext>
                    </a:extLst>
                  </a:tr>
                  <a:tr h="24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2136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28483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5BC34B06-60C6-B63A-CA1C-D9878E4CE7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461144"/>
                  </p:ext>
                </p:extLst>
              </p:nvPr>
            </p:nvGraphicFramePr>
            <p:xfrm>
              <a:off x="2754732" y="5200186"/>
              <a:ext cx="2620836" cy="73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7784">
                      <a:extLst>
                        <a:ext uri="{9D8B030D-6E8A-4147-A177-3AD203B41FA5}">
                          <a16:colId xmlns:a16="http://schemas.microsoft.com/office/drawing/2014/main" val="439356395"/>
                        </a:ext>
                      </a:extLst>
                    </a:gridCol>
                    <a:gridCol w="793052">
                      <a:extLst>
                        <a:ext uri="{9D8B030D-6E8A-4147-A177-3AD203B41FA5}">
                          <a16:colId xmlns:a16="http://schemas.microsoft.com/office/drawing/2014/main" val="3270369686"/>
                        </a:ext>
                      </a:extLst>
                    </a:gridCol>
                  </a:tblGrid>
                  <a:tr h="2448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T="0" marB="0" anchor="ctr">
                        <a:blipFill>
                          <a:blip r:embed="rId6"/>
                          <a:stretch>
                            <a:fillRect t="-25000" r="-44828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u="sng" dirty="0" err="1"/>
                            <a:t>PersNr</a:t>
                          </a:r>
                          <a:endParaRPr lang="de-DE" sz="1600" u="sng" dirty="0"/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826982219"/>
                      </a:ext>
                    </a:extLst>
                  </a:tr>
                  <a:tr h="244800">
                    <a:tc rowSpan="2">
                      <a:txBody>
                        <a:bodyPr/>
                        <a:lstStyle/>
                        <a:p>
                          <a:endParaRPr lang="de-DE" sz="1600" dirty="0"/>
                        </a:p>
                      </a:txBody>
                      <a:tcPr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2127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3296751699"/>
                      </a:ext>
                    </a:extLst>
                  </a:tr>
                  <a:tr h="24480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2136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284838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70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abgeleitete Fragmentierung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3E66F-A98C-9F46-AF95-80838E173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Abgeleitete Fragmentierung: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3A670-78CF-F9E3-B240-E00D2FFAC4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FF7B8-0286-015B-5814-5E1B5859D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891377-8C56-3F4D-89FF-23011321ED8B}"/>
              </a:ext>
            </a:extLst>
          </p:cNvPr>
          <p:cNvCxnSpPr>
            <a:cxnSpLocks/>
            <a:stCxn id="16" idx="1"/>
            <a:endCxn id="10" idx="3"/>
          </p:cNvCxnSpPr>
          <p:nvPr/>
        </p:nvCxnSpPr>
        <p:spPr>
          <a:xfrm flipH="1" flipV="1">
            <a:off x="5845638" y="5426277"/>
            <a:ext cx="798150" cy="13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761326-D107-2A4A-8758-0C63BC6249E2}"/>
              </a:ext>
            </a:extLst>
          </p:cNvPr>
          <p:cNvCxnSpPr>
            <a:cxnSpLocks/>
            <a:stCxn id="12" idx="1"/>
            <a:endCxn id="7" idx="3"/>
          </p:cNvCxnSpPr>
          <p:nvPr/>
        </p:nvCxnSpPr>
        <p:spPr>
          <a:xfrm flipH="1" flipV="1">
            <a:off x="5854547" y="3252499"/>
            <a:ext cx="898651" cy="48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297002-F357-F64B-BB25-2093689A625B}"/>
              </a:ext>
            </a:extLst>
          </p:cNvPr>
          <p:cNvCxnSpPr>
            <a:cxnSpLocks/>
            <a:stCxn id="14" idx="1"/>
            <a:endCxn id="8" idx="3"/>
          </p:cNvCxnSpPr>
          <p:nvPr/>
        </p:nvCxnSpPr>
        <p:spPr>
          <a:xfrm flipH="1" flipV="1">
            <a:off x="5845638" y="4528388"/>
            <a:ext cx="798150" cy="3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8629F6-FFAC-CC1A-CD09-726E984B6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59195"/>
              </p:ext>
            </p:extLst>
          </p:nvPr>
        </p:nvGraphicFramePr>
        <p:xfrm>
          <a:off x="6753198" y="3124751"/>
          <a:ext cx="5078477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22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4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63B9DBD-94A0-9BD8-E877-112E48AFC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13076"/>
              </p:ext>
            </p:extLst>
          </p:nvPr>
        </p:nvGraphicFramePr>
        <p:xfrm>
          <a:off x="6643788" y="4509340"/>
          <a:ext cx="5187887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TheoPfs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8F453F-802D-D3CC-1634-B7FF912EBF39}"/>
              </a:ext>
            </a:extLst>
          </p:cNvPr>
          <p:cNvSpPr/>
          <p:nvPr/>
        </p:nvSpPr>
        <p:spPr>
          <a:xfrm>
            <a:off x="6601385" y="4997107"/>
            <a:ext cx="5230290" cy="23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6D2BA98-C88A-E02F-289D-C39C41B69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53122"/>
              </p:ext>
            </p:extLst>
          </p:nvPr>
        </p:nvGraphicFramePr>
        <p:xfrm>
          <a:off x="6643788" y="5195877"/>
          <a:ext cx="5187887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PhysPfs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8FAEB7-B59B-78C7-D78B-4FC7BC881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02317"/>
              </p:ext>
            </p:extLst>
          </p:nvPr>
        </p:nvGraphicFramePr>
        <p:xfrm>
          <a:off x="493432" y="2370499"/>
          <a:ext cx="5361115" cy="17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57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78320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3853310640"/>
                    </a:ext>
                  </a:extLst>
                </a:gridCol>
                <a:gridCol w="1090422">
                  <a:extLst>
                    <a:ext uri="{9D8B030D-6E8A-4147-A177-3AD203B41FA5}">
                      <a16:colId xmlns:a16="http://schemas.microsoft.com/office/drawing/2014/main" val="24871078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PhilVorl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VorlNr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Titel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SWS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Doziernde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6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Logik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4630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Die 3 Kriterien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9140562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5049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Mäeutik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43565272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Wissenschaftstheorie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2842855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Bioethik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3527978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5259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Der Wiener Kreis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7172281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8D76D-DAC3-E7DC-8DBB-86AE64BA5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19077"/>
              </p:ext>
            </p:extLst>
          </p:nvPr>
        </p:nvGraphicFramePr>
        <p:xfrm>
          <a:off x="379748" y="4234748"/>
          <a:ext cx="5465890" cy="58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632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78320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3853310640"/>
                    </a:ext>
                  </a:extLst>
                </a:gridCol>
                <a:gridCol w="1090422">
                  <a:extLst>
                    <a:ext uri="{9D8B030D-6E8A-4147-A177-3AD203B41FA5}">
                      <a16:colId xmlns:a16="http://schemas.microsoft.com/office/drawing/2014/main" val="24871078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TheoVorl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VorlNr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Titel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SWS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Doziernde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5022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Glaube und Wissen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C3FAA1-4D3C-5B8E-02D2-88F48A56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95282"/>
              </p:ext>
            </p:extLst>
          </p:nvPr>
        </p:nvGraphicFramePr>
        <p:xfrm>
          <a:off x="410101" y="4922277"/>
          <a:ext cx="5435537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279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78320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3853310640"/>
                    </a:ext>
                  </a:extLst>
                </a:gridCol>
                <a:gridCol w="1090422">
                  <a:extLst>
                    <a:ext uri="{9D8B030D-6E8A-4147-A177-3AD203B41FA5}">
                      <a16:colId xmlns:a16="http://schemas.microsoft.com/office/drawing/2014/main" val="24871078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PhysVorl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VorlNr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Titel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SWS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Doziernde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6001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Grundlagen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2842855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6003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Thermodynamik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3527978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Statik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7172281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0DEA36-9C87-E4A0-0AE8-428B1059A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91831"/>
              </p:ext>
            </p:extLst>
          </p:nvPr>
        </p:nvGraphicFramePr>
        <p:xfrm>
          <a:off x="5979705" y="202933"/>
          <a:ext cx="5851970" cy="27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398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78320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3853310640"/>
                    </a:ext>
                  </a:extLst>
                </a:gridCol>
                <a:gridCol w="1189736">
                  <a:extLst>
                    <a:ext uri="{9D8B030D-6E8A-4147-A177-3AD203B41FA5}">
                      <a16:colId xmlns:a16="http://schemas.microsoft.com/office/drawing/2014/main" val="24871078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accent1"/>
                          </a:solidFill>
                        </a:rPr>
                        <a:t>Vorlesungen</a:t>
                      </a: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VorlNr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Titel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SWS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Dozierende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10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Logik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4630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Die 3 Kriterien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9140562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5022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Glaube und Wissen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7613758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5049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Mäeutik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43565272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Wissenschaftstheorie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2842855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Bioethik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3527978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5259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Der Wiener Kreis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7172281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6001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Grundlagen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609096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6003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Thermodynamik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97695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6010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Statik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73005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7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Fragmentierungen: Baumdarstellung</a:t>
            </a:r>
          </a:p>
        </p:txBody>
      </p:sp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1CC680FE-389C-3FA2-6423-616FBAD832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22CBABD-16F0-D93F-372F-232236A3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27650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2103C21-1DE4-4A55-98AD-0A2CD8563F4B}" type="slidenum">
              <a:rPr lang="en-US"/>
              <a:pPr/>
              <a:t>15</a:t>
            </a:fld>
            <a:endParaRPr lang="en-US"/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>
            <a:off x="4254805" y="25831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8623847" y="4523467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3327078" y="4518871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h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3324718" y="3594926"/>
            <a:ext cx="461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Pfs</a:t>
            </a:r>
            <a:endParaRPr lang="de-DE" dirty="0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4718198" y="3594926"/>
            <a:ext cx="1053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ProfVerw</a:t>
            </a:r>
            <a:endParaRPr lang="de-DE" dirty="0"/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1677494" y="5530684"/>
            <a:ext cx="889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PhysPfs</a:t>
            </a:r>
            <a:endParaRPr lang="de-DE" dirty="0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3089075" y="5524786"/>
            <a:ext cx="933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TheoPfs</a:t>
            </a:r>
            <a:endParaRPr lang="de-DE" dirty="0"/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4669226" y="5530684"/>
            <a:ext cx="755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PhiPfs</a:t>
            </a:r>
            <a:endParaRPr lang="de-DE" dirty="0"/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8175211" y="3594926"/>
            <a:ext cx="1354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Vorlesungen</a:t>
            </a:r>
          </a:p>
        </p:txBody>
      </p:sp>
      <p:sp>
        <p:nvSpPr>
          <p:cNvPr id="27672" name="Text Box 23"/>
          <p:cNvSpPr txBox="1">
            <a:spLocks noChangeArrowheads="1"/>
          </p:cNvSpPr>
          <p:nvPr/>
        </p:nvSpPr>
        <p:spPr bwMode="auto">
          <a:xfrm>
            <a:off x="6952360" y="5524786"/>
            <a:ext cx="989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PhysVorl</a:t>
            </a:r>
            <a:endParaRPr lang="de-DE" dirty="0"/>
          </a:p>
        </p:txBody>
      </p:sp>
      <p:sp>
        <p:nvSpPr>
          <p:cNvPr id="27673" name="Text Box 24"/>
          <p:cNvSpPr txBox="1">
            <a:spLocks noChangeArrowheads="1"/>
          </p:cNvSpPr>
          <p:nvPr/>
        </p:nvSpPr>
        <p:spPr bwMode="auto">
          <a:xfrm>
            <a:off x="8336151" y="5524786"/>
            <a:ext cx="1032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TheoVorl</a:t>
            </a:r>
            <a:endParaRPr lang="de-DE" dirty="0"/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9852554" y="5524786"/>
            <a:ext cx="90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PhilVorl</a:t>
            </a:r>
            <a:endParaRPr lang="de-DE" dirty="0"/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4153989" y="1659168"/>
            <a:ext cx="658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Profs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561981-B315-8591-CE97-C76ADEEAA6DD}"/>
              </a:ext>
            </a:extLst>
          </p:cNvPr>
          <p:cNvCxnSpPr>
            <a:cxnSpLocks/>
            <a:stCxn id="27675" idx="2"/>
            <a:endCxn id="27652" idx="0"/>
          </p:cNvCxnSpPr>
          <p:nvPr/>
        </p:nvCxnSpPr>
        <p:spPr>
          <a:xfrm flipH="1">
            <a:off x="4483405" y="2028500"/>
            <a:ext cx="2" cy="5546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E85466-99CE-C88E-B67D-12742D4871D0}"/>
              </a:ext>
            </a:extLst>
          </p:cNvPr>
          <p:cNvCxnSpPr>
            <a:cxnSpLocks/>
            <a:stCxn id="27652" idx="3"/>
            <a:endCxn id="27658" idx="0"/>
          </p:cNvCxnSpPr>
          <p:nvPr/>
        </p:nvCxnSpPr>
        <p:spPr>
          <a:xfrm flipH="1">
            <a:off x="3555679" y="2973358"/>
            <a:ext cx="766081" cy="6215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7E75C6-5689-40EB-267F-1D43EC6F5372}"/>
              </a:ext>
            </a:extLst>
          </p:cNvPr>
          <p:cNvCxnSpPr>
            <a:cxnSpLocks/>
            <a:stCxn id="27652" idx="5"/>
            <a:endCxn id="27660" idx="0"/>
          </p:cNvCxnSpPr>
          <p:nvPr/>
        </p:nvCxnSpPr>
        <p:spPr>
          <a:xfrm>
            <a:off x="4645050" y="2973358"/>
            <a:ext cx="600120" cy="6215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BA1582-D408-D1C7-AA0E-39CA4D106C60}"/>
              </a:ext>
            </a:extLst>
          </p:cNvPr>
          <p:cNvCxnSpPr>
            <a:cxnSpLocks/>
            <a:stCxn id="27658" idx="2"/>
            <a:endCxn id="27654" idx="0"/>
          </p:cNvCxnSpPr>
          <p:nvPr/>
        </p:nvCxnSpPr>
        <p:spPr>
          <a:xfrm flipH="1">
            <a:off x="3555678" y="3964258"/>
            <a:ext cx="1" cy="5546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C07556-0E11-6E86-661F-3E0F4AC979DC}"/>
              </a:ext>
            </a:extLst>
          </p:cNvPr>
          <p:cNvCxnSpPr>
            <a:cxnSpLocks/>
            <a:stCxn id="27654" idx="3"/>
            <a:endCxn id="27664" idx="0"/>
          </p:cNvCxnSpPr>
          <p:nvPr/>
        </p:nvCxnSpPr>
        <p:spPr>
          <a:xfrm flipH="1">
            <a:off x="2122456" y="4909116"/>
            <a:ext cx="1271577" cy="6215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4A44D1-8824-50EC-9814-6365B4A39EE9}"/>
              </a:ext>
            </a:extLst>
          </p:cNvPr>
          <p:cNvCxnSpPr>
            <a:cxnSpLocks/>
            <a:stCxn id="27654" idx="5"/>
            <a:endCxn id="27666" idx="0"/>
          </p:cNvCxnSpPr>
          <p:nvPr/>
        </p:nvCxnSpPr>
        <p:spPr>
          <a:xfrm>
            <a:off x="3717323" y="4909116"/>
            <a:ext cx="1329538" cy="6215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4AB71B-F850-53D0-4434-5F02FC8E4F48}"/>
              </a:ext>
            </a:extLst>
          </p:cNvPr>
          <p:cNvCxnSpPr>
            <a:cxnSpLocks/>
            <a:stCxn id="27654" idx="4"/>
            <a:endCxn id="27665" idx="0"/>
          </p:cNvCxnSpPr>
          <p:nvPr/>
        </p:nvCxnSpPr>
        <p:spPr>
          <a:xfrm flipH="1">
            <a:off x="3555677" y="4976071"/>
            <a:ext cx="1" cy="5487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DC7011-9D28-D6DD-E045-B061C4935EE6}"/>
              </a:ext>
            </a:extLst>
          </p:cNvPr>
          <p:cNvCxnSpPr>
            <a:cxnSpLocks/>
            <a:stCxn id="27667" idx="2"/>
            <a:endCxn id="27653" idx="0"/>
          </p:cNvCxnSpPr>
          <p:nvPr/>
        </p:nvCxnSpPr>
        <p:spPr>
          <a:xfrm flipH="1">
            <a:off x="8852447" y="3964258"/>
            <a:ext cx="1" cy="5592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077531-CC66-63F6-103F-C30A70433351}"/>
              </a:ext>
            </a:extLst>
          </p:cNvPr>
          <p:cNvCxnSpPr>
            <a:cxnSpLocks/>
            <a:endCxn id="27672" idx="0"/>
          </p:cNvCxnSpPr>
          <p:nvPr/>
        </p:nvCxnSpPr>
        <p:spPr>
          <a:xfrm flipH="1">
            <a:off x="7447015" y="4909116"/>
            <a:ext cx="1243788" cy="6156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66AC81-CCE6-57F8-B686-D1A974735212}"/>
              </a:ext>
            </a:extLst>
          </p:cNvPr>
          <p:cNvCxnSpPr>
            <a:cxnSpLocks/>
            <a:endCxn id="27674" idx="0"/>
          </p:cNvCxnSpPr>
          <p:nvPr/>
        </p:nvCxnSpPr>
        <p:spPr>
          <a:xfrm>
            <a:off x="9014093" y="4909116"/>
            <a:ext cx="1292239" cy="6156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B9D293-B73F-7B9E-32D6-3B4A24AD62C9}"/>
              </a:ext>
            </a:extLst>
          </p:cNvPr>
          <p:cNvCxnSpPr>
            <a:cxnSpLocks/>
            <a:stCxn id="27653" idx="4"/>
            <a:endCxn id="27673" idx="0"/>
          </p:cNvCxnSpPr>
          <p:nvPr/>
        </p:nvCxnSpPr>
        <p:spPr>
          <a:xfrm flipH="1">
            <a:off x="8852446" y="4980667"/>
            <a:ext cx="1" cy="5441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0CB4D4-DC99-6A77-7C35-9EC811F5A80B}"/>
                  </a:ext>
                </a:extLst>
              </p:cNvPr>
              <p:cNvSpPr txBox="1"/>
              <p:nvPr/>
            </p:nvSpPr>
            <p:spPr>
              <a:xfrm>
                <a:off x="6028420" y="1659168"/>
                <a:ext cx="5803255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𝑃𝑟𝑜𝑓𝑠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𝑃𝑟𝑜𝑓𝑉𝑒𝑟𝑤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⋈(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𝑃h𝑖𝑙𝑃𝑓𝑠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𝑃h𝑦𝑠𝑃𝑓𝑠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𝑇h𝑒𝑜𝑃𝑓𝑠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𝑉𝑜𝑟𝑙𝑒𝑠𝑢𝑛𝑔𝑒𝑛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𝑃h𝑖𝑙𝑉𝑜𝑟𝑙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𝑃h𝑦𝑠𝑉𝑜𝑟𝑙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𝑇h𝑒𝑜𝑉𝑜𝑟𝑙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0CB4D4-DC99-6A77-7C35-9EC811F5A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420" y="1659168"/>
                <a:ext cx="580325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9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0D72-E184-FD4B-881B-3D36BB1D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Fragmentierung: Korrektheitsanforderungen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77EB-BC14-BE43-AD26-483F6D5173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Korrektheit</a:t>
            </a:r>
            <a:r>
              <a:rPr lang="de-DE" dirty="0"/>
              <a:t> der Fragmentierung</a:t>
            </a:r>
          </a:p>
          <a:p>
            <a:pPr lvl="1"/>
            <a:r>
              <a:rPr lang="de-DE" i="1" dirty="0"/>
              <a:t>Rekonstruierbarkeit</a:t>
            </a:r>
          </a:p>
          <a:p>
            <a:pPr lvl="2"/>
            <a:r>
              <a:rPr lang="de-DE" dirty="0"/>
              <a:t>Original-Relation lässt sich aus den Fragmenten wiederherstellen</a:t>
            </a:r>
          </a:p>
          <a:p>
            <a:pPr lvl="1"/>
            <a:r>
              <a:rPr lang="de-DE" i="1" dirty="0"/>
              <a:t>Vollständigkeit</a:t>
            </a:r>
          </a:p>
          <a:p>
            <a:pPr lvl="2"/>
            <a:r>
              <a:rPr lang="de-DE" dirty="0"/>
              <a:t>Jedes Tupel ist einem Fragment zugeordnet</a:t>
            </a:r>
          </a:p>
          <a:p>
            <a:pPr lvl="1"/>
            <a:r>
              <a:rPr lang="de-DE" i="1" dirty="0" err="1"/>
              <a:t>Disjunktheit</a:t>
            </a:r>
            <a:endParaRPr lang="de-DE" i="1" dirty="0"/>
          </a:p>
          <a:p>
            <a:pPr lvl="2"/>
            <a:r>
              <a:rPr lang="de-DE" dirty="0"/>
              <a:t>Die Fragmente überlappen sich nicht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71CEA68-AF21-7365-26DF-9ABBC5C1D7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DE" dirty="0"/>
              <a:t>Bisher betrachtete Fragmentierungen</a:t>
            </a:r>
          </a:p>
          <a:p>
            <a:pPr lvl="1"/>
            <a:r>
              <a:rPr lang="en-DE" dirty="0"/>
              <a:t>Horizontal</a:t>
            </a:r>
          </a:p>
          <a:p>
            <a:pPr lvl="2"/>
            <a:r>
              <a:rPr lang="en-DE" dirty="0"/>
              <a:t>Selektion darf keine Tupel auslassen</a:t>
            </a:r>
          </a:p>
          <a:p>
            <a:pPr lvl="2"/>
            <a:r>
              <a:rPr lang="en-DE" dirty="0"/>
              <a:t>Dann rekonstruierbar, vollständig, disjunkt</a:t>
            </a:r>
          </a:p>
          <a:p>
            <a:pPr lvl="1"/>
            <a:r>
              <a:rPr lang="en-DE" dirty="0"/>
              <a:t>Vertikal</a:t>
            </a:r>
          </a:p>
          <a:p>
            <a:pPr lvl="2"/>
            <a:r>
              <a:rPr lang="en-DE" dirty="0"/>
              <a:t>Projektion darf keine Attribute auslassen</a:t>
            </a:r>
          </a:p>
          <a:p>
            <a:pPr lvl="2"/>
            <a:r>
              <a:rPr lang="en-DE" dirty="0"/>
              <a:t>Zur Rekonstruktion der Originalrelation, Übernahme der Primärschlüssel in die Fragmente notwendig</a:t>
            </a:r>
          </a:p>
          <a:p>
            <a:pPr lvl="2"/>
            <a:r>
              <a:rPr lang="en-DE" dirty="0"/>
              <a:t>Dann rekonstruierbar, vollständig, aber nicht mehr disjunkt (Primärschlüssel vielfach)</a:t>
            </a:r>
          </a:p>
          <a:p>
            <a:pPr lvl="1"/>
            <a:r>
              <a:rPr lang="en-DE" dirty="0"/>
              <a:t>Abgeleitet und gemischt</a:t>
            </a:r>
          </a:p>
          <a:p>
            <a:pPr lvl="2"/>
            <a:r>
              <a:rPr lang="en-DE" dirty="0"/>
              <a:t>Selbe Überlegungen wie oben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02C0C05-3DA8-9C00-F710-DC6FD002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721AB03-8156-2087-319A-CC5738294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E32E2-F0A4-0F44-A0D6-FA0BF35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997298-581E-ADAD-3E7E-112E20CED665}"/>
              </a:ext>
            </a:extLst>
          </p:cNvPr>
          <p:cNvGrpSpPr/>
          <p:nvPr/>
        </p:nvGrpSpPr>
        <p:grpSpPr>
          <a:xfrm>
            <a:off x="1745928" y="4753997"/>
            <a:ext cx="3700651" cy="874406"/>
            <a:chOff x="4543311" y="787261"/>
            <a:chExt cx="3700651" cy="874406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6830DBD4-F428-B2E0-B360-0B6B29FB2F7F}"/>
                </a:ext>
              </a:extLst>
            </p:cNvPr>
            <p:cNvSpPr/>
            <p:nvPr/>
          </p:nvSpPr>
          <p:spPr>
            <a:xfrm>
              <a:off x="4543311" y="787261"/>
              <a:ext cx="3700651" cy="874406"/>
            </a:xfrm>
            <a:prstGeom prst="cloudCallout">
              <a:avLst>
                <a:gd name="adj1" fmla="val -42130"/>
                <a:gd name="adj2" fmla="val -78516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E482AC-C6CD-4729-2B34-429D3C56DA4B}"/>
                </a:ext>
              </a:extLst>
            </p:cNvPr>
            <p:cNvSpPr txBox="1"/>
            <p:nvPr/>
          </p:nvSpPr>
          <p:spPr>
            <a:xfrm>
              <a:off x="4727412" y="825438"/>
              <a:ext cx="3332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dirty="0">
                  <a:solidFill>
                    <a:schemeClr val="bg1"/>
                  </a:solidFill>
                </a:rPr>
                <a:t>Was heißt das für die betrachteten Fragmentierungen?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5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0D72-E184-FD4B-881B-3D36BB1D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Fragmentierung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77EB-BC14-BE43-AD26-483F6D517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Motivation</a:t>
            </a:r>
          </a:p>
          <a:p>
            <a:pPr lvl="1"/>
            <a:r>
              <a:rPr lang="de-DE" dirty="0"/>
              <a:t>Lastverteilung</a:t>
            </a:r>
          </a:p>
          <a:p>
            <a:pPr lvl="1"/>
            <a:r>
              <a:rPr lang="de-DE" dirty="0"/>
              <a:t>Nutzung von Parallelität zur Verkürzung von Antwortzeiten</a:t>
            </a:r>
          </a:p>
          <a:p>
            <a:r>
              <a:rPr lang="de-DE" dirty="0"/>
              <a:t>Art der Fragmentierung abhängig von häufigen Anfragen und Zugriffsmustern</a:t>
            </a:r>
          </a:p>
          <a:p>
            <a:r>
              <a:rPr lang="de-DE" dirty="0">
                <a:solidFill>
                  <a:srgbClr val="FFC000"/>
                </a:solidFill>
              </a:rPr>
              <a:t>Herausforderungen</a:t>
            </a:r>
          </a:p>
          <a:p>
            <a:pPr lvl="1"/>
            <a:r>
              <a:rPr lang="de-DE" dirty="0"/>
              <a:t>DBS muss Verteilung der Daten kennen und bei Anfragen berücksichtigen</a:t>
            </a:r>
          </a:p>
          <a:p>
            <a:pPr lvl="2"/>
            <a:r>
              <a:rPr lang="de-DE" dirty="0"/>
              <a:t>An welche DB muss welche Teilanfrage? </a:t>
            </a:r>
          </a:p>
          <a:p>
            <a:pPr lvl="2"/>
            <a:r>
              <a:rPr lang="de-DE" dirty="0"/>
              <a:t>Wie müssen Ergebnismengen zusammengefügt werden?</a:t>
            </a:r>
          </a:p>
          <a:p>
            <a:pPr lvl="2"/>
            <a:r>
              <a:rPr lang="de-DE" dirty="0"/>
              <a:t>Was passiert, wenn eine DB ausfällt?</a:t>
            </a:r>
          </a:p>
          <a:p>
            <a:endParaRPr lang="de-D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02C0C05-3DA8-9C00-F710-DC6FD00256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721AB03-8156-2087-319A-CC5738294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E32E2-F0A4-0F44-A0D6-FA0BF35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17</a:t>
            </a:fld>
            <a:endParaRPr lang="en-GB"/>
          </a:p>
        </p:txBody>
      </p:sp>
      <p:sp>
        <p:nvSpPr>
          <p:cNvPr id="16" name="Flussdiagramm: Magnetplattenspeicher 10">
            <a:extLst>
              <a:ext uri="{FF2B5EF4-FFF2-40B4-BE49-F238E27FC236}">
                <a16:creationId xmlns:a16="http://schemas.microsoft.com/office/drawing/2014/main" id="{313FE60C-7589-8478-62B1-740CFAB48744}"/>
              </a:ext>
            </a:extLst>
          </p:cNvPr>
          <p:cNvSpPr/>
          <p:nvPr/>
        </p:nvSpPr>
        <p:spPr bwMode="auto">
          <a:xfrm>
            <a:off x="10921184" y="546911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17" name="Flussdiagramm: Magnetplattenspeicher 11">
            <a:extLst>
              <a:ext uri="{FF2B5EF4-FFF2-40B4-BE49-F238E27FC236}">
                <a16:creationId xmlns:a16="http://schemas.microsoft.com/office/drawing/2014/main" id="{4C2258CF-1E05-ADD1-EE22-35A7490ED09D}"/>
              </a:ext>
            </a:extLst>
          </p:cNvPr>
          <p:cNvSpPr/>
          <p:nvPr/>
        </p:nvSpPr>
        <p:spPr bwMode="auto">
          <a:xfrm>
            <a:off x="10432722" y="546911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18" name="Flussdiagramm: Magnetplattenspeicher 12">
            <a:extLst>
              <a:ext uri="{FF2B5EF4-FFF2-40B4-BE49-F238E27FC236}">
                <a16:creationId xmlns:a16="http://schemas.microsoft.com/office/drawing/2014/main" id="{63A3DEB2-E749-6F70-1499-56A42B9A2F81}"/>
              </a:ext>
            </a:extLst>
          </p:cNvPr>
          <p:cNvSpPr/>
          <p:nvPr/>
        </p:nvSpPr>
        <p:spPr bwMode="auto">
          <a:xfrm>
            <a:off x="9944260" y="546911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19" name="Flussdiagramm: Magnetplattenspeicher 14">
            <a:extLst>
              <a:ext uri="{FF2B5EF4-FFF2-40B4-BE49-F238E27FC236}">
                <a16:creationId xmlns:a16="http://schemas.microsoft.com/office/drawing/2014/main" id="{C6A80D8E-843B-5AB9-C543-BC112AA0E861}"/>
              </a:ext>
            </a:extLst>
          </p:cNvPr>
          <p:cNvSpPr/>
          <p:nvPr/>
        </p:nvSpPr>
        <p:spPr bwMode="auto">
          <a:xfrm>
            <a:off x="11409645" y="546911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cxnSp>
        <p:nvCxnSpPr>
          <p:cNvPr id="20" name="Gerade Verbindung mit Pfeil 16">
            <a:extLst>
              <a:ext uri="{FF2B5EF4-FFF2-40B4-BE49-F238E27FC236}">
                <a16:creationId xmlns:a16="http://schemas.microsoft.com/office/drawing/2014/main" id="{9D3654F8-A399-1649-BEC5-9C5DEB8E3003}"/>
              </a:ext>
            </a:extLst>
          </p:cNvPr>
          <p:cNvCxnSpPr>
            <a:cxnSpLocks/>
            <a:stCxn id="24" idx="2"/>
            <a:endCxn id="18" idx="1"/>
          </p:cNvCxnSpPr>
          <p:nvPr/>
        </p:nvCxnSpPr>
        <p:spPr bwMode="auto">
          <a:xfrm flipH="1">
            <a:off x="10155275" y="4938371"/>
            <a:ext cx="732693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Gerade Verbindung mit Pfeil 17">
            <a:extLst>
              <a:ext uri="{FF2B5EF4-FFF2-40B4-BE49-F238E27FC236}">
                <a16:creationId xmlns:a16="http://schemas.microsoft.com/office/drawing/2014/main" id="{765D28DD-2F75-0EF2-0794-A5DE6976B4B7}"/>
              </a:ext>
            </a:extLst>
          </p:cNvPr>
          <p:cNvCxnSpPr>
            <a:cxnSpLocks/>
            <a:stCxn id="24" idx="2"/>
            <a:endCxn id="17" idx="1"/>
          </p:cNvCxnSpPr>
          <p:nvPr/>
        </p:nvCxnSpPr>
        <p:spPr bwMode="auto">
          <a:xfrm flipH="1">
            <a:off x="10643737" y="4938371"/>
            <a:ext cx="244231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Gerade Verbindung mit Pfeil 20">
            <a:extLst>
              <a:ext uri="{FF2B5EF4-FFF2-40B4-BE49-F238E27FC236}">
                <a16:creationId xmlns:a16="http://schemas.microsoft.com/office/drawing/2014/main" id="{7C9CC89D-6691-6198-BFC2-5D4C7E00C60A}"/>
              </a:ext>
            </a:extLst>
          </p:cNvPr>
          <p:cNvCxnSpPr>
            <a:cxnSpLocks/>
            <a:stCxn id="24" idx="2"/>
            <a:endCxn id="16" idx="1"/>
          </p:cNvCxnSpPr>
          <p:nvPr/>
        </p:nvCxnSpPr>
        <p:spPr bwMode="auto">
          <a:xfrm>
            <a:off x="10887968" y="4938371"/>
            <a:ext cx="244231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Gerade Verbindung mit Pfeil 23">
            <a:extLst>
              <a:ext uri="{FF2B5EF4-FFF2-40B4-BE49-F238E27FC236}">
                <a16:creationId xmlns:a16="http://schemas.microsoft.com/office/drawing/2014/main" id="{6DA4DEBC-7A7B-D2CC-E25F-1E18CB32A2F0}"/>
              </a:ext>
            </a:extLst>
          </p:cNvPr>
          <p:cNvCxnSpPr>
            <a:cxnSpLocks/>
            <a:stCxn id="24" idx="2"/>
            <a:endCxn id="19" idx="1"/>
          </p:cNvCxnSpPr>
          <p:nvPr/>
        </p:nvCxnSpPr>
        <p:spPr bwMode="auto">
          <a:xfrm>
            <a:off x="10887968" y="4938371"/>
            <a:ext cx="732692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hteck 26">
            <a:extLst>
              <a:ext uri="{FF2B5EF4-FFF2-40B4-BE49-F238E27FC236}">
                <a16:creationId xmlns:a16="http://schemas.microsoft.com/office/drawing/2014/main" id="{655417B1-D76C-F31C-C674-870FB1C8446D}"/>
              </a:ext>
            </a:extLst>
          </p:cNvPr>
          <p:cNvSpPr/>
          <p:nvPr/>
        </p:nvSpPr>
        <p:spPr bwMode="auto">
          <a:xfrm>
            <a:off x="10186462" y="4569039"/>
            <a:ext cx="1403012" cy="369332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charset="0"/>
              </a:rPr>
              <a:t>Verteilte DB</a:t>
            </a:r>
          </a:p>
        </p:txBody>
      </p:sp>
    </p:spTree>
    <p:extLst>
      <p:ext uri="{BB962C8B-B14F-4D97-AF65-F5344CB8AC3E}">
        <p14:creationId xmlns:p14="http://schemas.microsoft.com/office/powerpoint/2010/main" val="3420386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Replikation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(Logisches) Duplizieren von Daten nach strategischen Gesichtspunkten</a:t>
            </a:r>
          </a:p>
          <a:p>
            <a:r>
              <a:rPr lang="de-DE" dirty="0">
                <a:sym typeface="Symbol" pitchFamily="18" charset="2"/>
              </a:rPr>
              <a:t>Motivation: Erhöhung der</a:t>
            </a:r>
          </a:p>
          <a:p>
            <a:pPr lvl="1"/>
            <a:r>
              <a:rPr lang="de-DE" dirty="0"/>
              <a:t>Effizienz (schnellerer Zugriff „vor Ort statt entfernt“)</a:t>
            </a:r>
          </a:p>
          <a:p>
            <a:pPr lvl="1"/>
            <a:r>
              <a:rPr lang="de-DE" dirty="0"/>
              <a:t>Ausfallsicherheit und Verfügbarkeit (Replikat als „Sicherungskopie“)</a:t>
            </a:r>
          </a:p>
          <a:p>
            <a:pPr lvl="1"/>
            <a:r>
              <a:rPr lang="de-DE" dirty="0"/>
              <a:t>Autonomie (Unabhängigkeit von ansonsten nur einmal verfügbaren Daten)</a:t>
            </a:r>
          </a:p>
          <a:p>
            <a:r>
              <a:rPr lang="de-DE" dirty="0"/>
              <a:t>Zielkonflikte bei der Replikation</a:t>
            </a:r>
          </a:p>
          <a:p>
            <a:pPr lvl="1"/>
            <a:r>
              <a:rPr lang="de-DE" dirty="0"/>
              <a:t>Deutliche Erhöhung der Zugriffseffizienz, Verfügbarkeit und Autonomie </a:t>
            </a:r>
            <a:br>
              <a:rPr lang="de-DE" dirty="0"/>
            </a:br>
            <a:r>
              <a:rPr lang="en-US" dirty="0">
                <a:sym typeface="Symbol" pitchFamily="18" charset="2"/>
              </a:rPr>
              <a:t>➝</a:t>
            </a:r>
            <a:r>
              <a:rPr lang="de-DE" dirty="0"/>
              <a:t> Große Anzahl von Replikaten auf möglichst vielen Knoten</a:t>
            </a:r>
          </a:p>
          <a:p>
            <a:pPr lvl="1"/>
            <a:r>
              <a:rPr lang="de-DE" dirty="0"/>
              <a:t>Erhaltung der Datenkonsistenz </a:t>
            </a:r>
            <a:br>
              <a:rPr lang="de-DE" dirty="0"/>
            </a:br>
            <a:r>
              <a:rPr lang="en-US" dirty="0">
                <a:sym typeface="Symbol" pitchFamily="18" charset="2"/>
              </a:rPr>
              <a:t>➝</a:t>
            </a:r>
            <a:r>
              <a:rPr lang="de-DE" dirty="0"/>
              <a:t> Alle Replikate möglichst synchron aktualisieren</a:t>
            </a:r>
          </a:p>
          <a:p>
            <a:pPr lvl="1"/>
            <a:r>
              <a:rPr lang="de-DE" dirty="0"/>
              <a:t>Erhöhung der Effizienz bei Änderungsoperationen </a:t>
            </a:r>
            <a:br>
              <a:rPr lang="de-DE" dirty="0"/>
            </a:br>
            <a:r>
              <a:rPr lang="en-US" dirty="0">
                <a:sym typeface="Symbol" pitchFamily="18" charset="2"/>
              </a:rPr>
              <a:t>➝</a:t>
            </a:r>
            <a:r>
              <a:rPr lang="de-DE" dirty="0"/>
              <a:t> Wenige Replikate wünschenswert; schneller synchron aktualisierbar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19B42-E5B2-FCB2-7CFC-122B954326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80E7A-872B-AEBF-04DF-5971185C7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7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Allokation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(Physische) gezielte Zuordnung von Daten auf Rechner</a:t>
            </a:r>
          </a:p>
          <a:p>
            <a:r>
              <a:rPr lang="de-DE" dirty="0"/>
              <a:t>Die (physisch orientierte) Allokation legt fest,</a:t>
            </a:r>
          </a:p>
          <a:p>
            <a:pPr lvl="1"/>
            <a:r>
              <a:rPr lang="de-DE" dirty="0"/>
              <a:t>Auf welchem Rechner ein Fragment gehalten wird</a:t>
            </a:r>
          </a:p>
          <a:p>
            <a:pPr lvl="1"/>
            <a:r>
              <a:rPr lang="de-DE" dirty="0"/>
              <a:t>Welche Fragmente auf welchen Rechnern repliziert gespeichert werden</a:t>
            </a:r>
          </a:p>
          <a:p>
            <a:r>
              <a:rPr lang="de-DE" dirty="0"/>
              <a:t>Physische Umsetzung der Überlegung aus Fragmentierung und Replikation</a:t>
            </a:r>
          </a:p>
          <a:p>
            <a:r>
              <a:rPr lang="de-DE" dirty="0"/>
              <a:t>Bei der Allokation zu berücksichtigende Aspekte:</a:t>
            </a:r>
          </a:p>
          <a:p>
            <a:pPr lvl="1"/>
            <a:r>
              <a:rPr lang="de-DE" dirty="0"/>
              <a:t>Effizienz</a:t>
            </a:r>
          </a:p>
          <a:p>
            <a:pPr lvl="2"/>
            <a:r>
              <a:rPr lang="de-DE" dirty="0"/>
              <a:t>Minimierung von Zugriffskosten für Remote-Zugriffe</a:t>
            </a:r>
          </a:p>
          <a:p>
            <a:pPr lvl="2"/>
            <a:r>
              <a:rPr lang="de-DE" dirty="0"/>
              <a:t>Vermeidung von Flaschenhälsen (Übertragungskapazität im Netz, Leistung einzelner Rechenknoten, ...)</a:t>
            </a:r>
          </a:p>
          <a:p>
            <a:pPr lvl="1"/>
            <a:r>
              <a:rPr lang="de-DE" dirty="0"/>
              <a:t>Datensicherheit</a:t>
            </a:r>
          </a:p>
          <a:p>
            <a:pPr lvl="2"/>
            <a:r>
              <a:rPr lang="de-DE" dirty="0"/>
              <a:t>Auswahl von Knoten hinsichtlich Verlässlichkeit</a:t>
            </a:r>
          </a:p>
          <a:p>
            <a:pPr lvl="2"/>
            <a:r>
              <a:rPr lang="de-DE" dirty="0"/>
              <a:t>Redundante Speicherung von Daten</a:t>
            </a:r>
          </a:p>
          <a:p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29C2A-39DC-79C0-AEE3-AC561D0D63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4A2A0-1815-2DA4-10B1-7DC30E228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/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Das relationale Modell</a:t>
            </a:r>
          </a:p>
          <a:p>
            <a:pPr lvl="1"/>
            <a:r>
              <a:rPr lang="de-DE" dirty="0"/>
              <a:t>Relationales Datenmodell (RM)</a:t>
            </a:r>
          </a:p>
          <a:p>
            <a:pPr lvl="1"/>
            <a:r>
              <a:rPr lang="de-DE" dirty="0"/>
              <a:t>Vom ER-Modell zum RM</a:t>
            </a:r>
          </a:p>
          <a:p>
            <a:pPr lvl="1"/>
            <a:r>
              <a:rPr lang="de-DE" dirty="0"/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/>
              <a:t>Relationale Entwurfstheorie</a:t>
            </a:r>
            <a:endParaRPr lang="de-DE" b="1" dirty="0"/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Verteilte Datenbanken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Fragmentierung, Replikation, Allokation; CAP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Anfragebeantwortung, föderierte Systeme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15D49-C61E-374D-9704-2FBC41AA98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DB2EC-B461-EC44-B669-5BC12A2C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0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E223-7841-834C-B34D-EB52E385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Fortsetzung Beispiel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AB017-2AA7-4243-893A-1E711186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Allokation ohne Replikation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Allokation mit Replikation, Beispiele:</a:t>
            </a:r>
          </a:p>
          <a:p>
            <a:pPr lvl="1"/>
            <a:r>
              <a:rPr lang="de-DE" dirty="0"/>
              <a:t>Erhöhung der Ausfallsicherheit: Zweite </a:t>
            </a:r>
            <a:r>
              <a:rPr lang="de-DE" dirty="0" err="1"/>
              <a:t>St</a:t>
            </a:r>
            <a:r>
              <a:rPr lang="de-DE" baseline="-25000" dirty="0" err="1"/>
              <a:t>Verw</a:t>
            </a:r>
            <a:r>
              <a:rPr lang="de-DE" dirty="0"/>
              <a:t>-Station</a:t>
            </a:r>
          </a:p>
          <a:p>
            <a:pPr lvl="1"/>
            <a:r>
              <a:rPr lang="de-DE" dirty="0"/>
              <a:t>Prüfungsamt benötigt Vorlesungsinformation: Weitere Station </a:t>
            </a:r>
            <a:r>
              <a:rPr lang="de-DE" dirty="0" err="1"/>
              <a:t>St</a:t>
            </a:r>
            <a:r>
              <a:rPr lang="de-DE" baseline="-25000" dirty="0" err="1"/>
              <a:t>Vorl</a:t>
            </a:r>
            <a:r>
              <a:rPr lang="de-DE" dirty="0"/>
              <a:t> mit den wiedervereinigten Vorlesungsfragmenten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DC2A5-98A2-3855-8739-01A891E745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F811-36B6-70C3-8962-3B70AECFF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68FA1-0F37-B44D-958E-71026657A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8D985-3241-CA43-8028-5B639CF52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260873"/>
              </p:ext>
            </p:extLst>
          </p:nvPr>
        </p:nvGraphicFramePr>
        <p:xfrm>
          <a:off x="2806318" y="2055990"/>
          <a:ext cx="65786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656">
                  <a:extLst>
                    <a:ext uri="{9D8B030D-6E8A-4147-A177-3AD203B41FA5}">
                      <a16:colId xmlns:a16="http://schemas.microsoft.com/office/drawing/2014/main" val="3154796903"/>
                    </a:ext>
                  </a:extLst>
                </a:gridCol>
                <a:gridCol w="2135886">
                  <a:extLst>
                    <a:ext uri="{9D8B030D-6E8A-4147-A177-3AD203B41FA5}">
                      <a16:colId xmlns:a16="http://schemas.microsoft.com/office/drawing/2014/main" val="3137822658"/>
                    </a:ext>
                  </a:extLst>
                </a:gridCol>
                <a:gridCol w="2500122">
                  <a:extLst>
                    <a:ext uri="{9D8B030D-6E8A-4147-A177-3AD203B41FA5}">
                      <a16:colId xmlns:a16="http://schemas.microsoft.com/office/drawing/2014/main" val="405643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Lokale DB/Station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Bemerkung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Zugeordnete Fragmente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5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</a:t>
                      </a:r>
                      <a:r>
                        <a:rPr lang="de-DE" baseline="-25000" dirty="0" err="1"/>
                        <a:t>Verw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Verwaltungsrechner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{</a:t>
                      </a:r>
                      <a:r>
                        <a:rPr lang="de-DE" dirty="0" err="1"/>
                        <a:t>ProfVerw</a:t>
                      </a:r>
                      <a:r>
                        <a:rPr lang="de-DE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9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</a:t>
                      </a:r>
                      <a:r>
                        <a:rPr lang="de-DE" baseline="-25000" dirty="0" err="1"/>
                        <a:t>Phil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Dekanat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{</a:t>
                      </a:r>
                      <a:r>
                        <a:rPr lang="de-DE" dirty="0" err="1"/>
                        <a:t>PhilVorl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PhilPfs</a:t>
                      </a:r>
                      <a:r>
                        <a:rPr lang="de-DE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6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</a:t>
                      </a:r>
                      <a:r>
                        <a:rPr lang="de-DE" baseline="-25000" dirty="0" err="1"/>
                        <a:t>Phys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Dekanat 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{</a:t>
                      </a:r>
                      <a:r>
                        <a:rPr lang="de-DE" dirty="0" err="1"/>
                        <a:t>PhysVorl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PhysPfs</a:t>
                      </a:r>
                      <a:r>
                        <a:rPr lang="de-DE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4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</a:t>
                      </a:r>
                      <a:r>
                        <a:rPr lang="de-DE" baseline="-25000" dirty="0" err="1"/>
                        <a:t>Theo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Dekanat Theologie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{</a:t>
                      </a:r>
                      <a:r>
                        <a:rPr lang="de-DE" dirty="0" err="1"/>
                        <a:t>TheoVorl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TheoPfs</a:t>
                      </a:r>
                      <a:r>
                        <a:rPr lang="de-DE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58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7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8E9E-823D-9145-A571-47D2C53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Transparenz in verteilten Datenbanken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3EEE-5165-B74C-ADC9-516B5651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8634576" cy="4240848"/>
          </a:xfrm>
        </p:spPr>
        <p:txBody>
          <a:bodyPr>
            <a:noAutofit/>
          </a:bodyPr>
          <a:lstStyle/>
          <a:p>
            <a:r>
              <a:rPr lang="de-DE" dirty="0"/>
              <a:t>Grad der Unabhängigkeit, den ein VDBMS dem Benutzer beim Zugriff auf verteilte Daten vermittelt</a:t>
            </a:r>
          </a:p>
          <a:p>
            <a:pPr lvl="1"/>
            <a:r>
              <a:rPr lang="de-DE" dirty="0"/>
              <a:t>Verschiedene Stufen: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Fragmentierungstransparenz</a:t>
            </a:r>
            <a:r>
              <a:rPr lang="de-DE" dirty="0"/>
              <a:t>: Nutzer stellen Anfragen an das globale Schema, haben kein Wissen über Fragmentierung / Allokation</a:t>
            </a:r>
          </a:p>
          <a:p>
            <a:pPr lvl="3"/>
            <a:r>
              <a:rPr lang="de-DE" dirty="0"/>
              <a:t>VDBMS muss Anfragen / Änderungen korrekt auf Fragmenten und in Stationen umsetzen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Allokationstransparenz</a:t>
            </a:r>
            <a:r>
              <a:rPr lang="de-DE" dirty="0"/>
              <a:t>: Nutzer müssen die Fragmentierung kennen, aber nicht die Allokation</a:t>
            </a:r>
          </a:p>
          <a:p>
            <a:pPr lvl="3"/>
            <a:r>
              <a:rPr lang="de-DE" dirty="0"/>
              <a:t>Anfragen an Fragmente/lokale Schemata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Lokale Schema-Transparenz</a:t>
            </a:r>
            <a:r>
              <a:rPr lang="de-DE" dirty="0"/>
              <a:t>: Nutzer müssen Station kennen, auf dem Fragment liegt</a:t>
            </a:r>
          </a:p>
          <a:p>
            <a:pPr lvl="3"/>
            <a:r>
              <a:rPr lang="de-DE" dirty="0"/>
              <a:t>Transparenz bezieht sich darauf, dass zumindest alle Stationen dasselbe Datenmodell und dieselbe Anfragesprache verwenden</a:t>
            </a:r>
          </a:p>
          <a:p>
            <a:pPr lvl="2"/>
            <a:endParaRPr lang="de-DE" dirty="0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CCBDFD49-7E3B-7918-B438-D429C74AE5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EBF97E97-54AE-026D-7225-C5C11CF95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5642C-170C-5243-8FCD-A64DF89B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21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B3F67A-1A7C-A651-D63D-B9F5FF9E9918}"/>
              </a:ext>
            </a:extLst>
          </p:cNvPr>
          <p:cNvGrpSpPr/>
          <p:nvPr/>
        </p:nvGrpSpPr>
        <p:grpSpPr>
          <a:xfrm>
            <a:off x="8994609" y="847166"/>
            <a:ext cx="2837066" cy="5058748"/>
            <a:chOff x="9089556" y="1234838"/>
            <a:chExt cx="2837066" cy="50587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68C929-6D9F-6E94-B731-56E124DEC2FE}"/>
                </a:ext>
              </a:extLst>
            </p:cNvPr>
            <p:cNvSpPr txBox="1"/>
            <p:nvPr/>
          </p:nvSpPr>
          <p:spPr>
            <a:xfrm>
              <a:off x="9560511" y="1234838"/>
              <a:ext cx="188544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Globales </a:t>
              </a:r>
              <a:br>
                <a:rPr lang="de-DE" dirty="0"/>
              </a:br>
              <a:r>
                <a:rPr lang="de-DE" dirty="0"/>
                <a:t>Schema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CABB01-6F28-7F7A-6183-DFDC1B1E3A89}"/>
                </a:ext>
              </a:extLst>
            </p:cNvPr>
            <p:cNvSpPr txBox="1"/>
            <p:nvPr/>
          </p:nvSpPr>
          <p:spPr>
            <a:xfrm>
              <a:off x="9560511" y="2052648"/>
              <a:ext cx="188544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Fragmentierungs-schema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22DD56-76B7-6420-5896-6371E1A3E4C3}"/>
                </a:ext>
              </a:extLst>
            </p:cNvPr>
            <p:cNvSpPr txBox="1"/>
            <p:nvPr/>
          </p:nvSpPr>
          <p:spPr>
            <a:xfrm>
              <a:off x="9560511" y="2870457"/>
              <a:ext cx="188544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Zuordnungs-schema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7CCEC0-7DB3-79F7-C507-95556BE04C84}"/>
                </a:ext>
              </a:extLst>
            </p:cNvPr>
            <p:cNvSpPr txBox="1"/>
            <p:nvPr/>
          </p:nvSpPr>
          <p:spPr>
            <a:xfrm>
              <a:off x="9174790" y="3778318"/>
              <a:ext cx="9427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Lokales </a:t>
              </a:r>
              <a:br>
                <a:rPr lang="de-DE" dirty="0"/>
              </a:br>
              <a:r>
                <a:rPr lang="de-DE" dirty="0"/>
                <a:t>Schema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B5917A-4102-7DCB-E288-E7F3E0758801}"/>
                </a:ext>
              </a:extLst>
            </p:cNvPr>
            <p:cNvSpPr txBox="1"/>
            <p:nvPr/>
          </p:nvSpPr>
          <p:spPr>
            <a:xfrm>
              <a:off x="10888953" y="3778317"/>
              <a:ext cx="9427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Lokales </a:t>
              </a:r>
              <a:br>
                <a:rPr lang="de-DE" dirty="0"/>
              </a:br>
              <a:r>
                <a:rPr lang="de-DE" dirty="0"/>
                <a:t>Schema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CD221E-E382-318C-56F5-81AA1851281A}"/>
                </a:ext>
              </a:extLst>
            </p:cNvPr>
            <p:cNvSpPr txBox="1"/>
            <p:nvPr/>
          </p:nvSpPr>
          <p:spPr>
            <a:xfrm>
              <a:off x="10324337" y="3884091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...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9235D2-1D28-B910-35ED-F8E69D328CD5}"/>
                </a:ext>
              </a:extLst>
            </p:cNvPr>
            <p:cNvSpPr txBox="1"/>
            <p:nvPr/>
          </p:nvSpPr>
          <p:spPr>
            <a:xfrm>
              <a:off x="9174790" y="4606397"/>
              <a:ext cx="9427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Lokales </a:t>
              </a:r>
              <a:br>
                <a:rPr lang="de-DE" dirty="0"/>
              </a:br>
              <a:r>
                <a:rPr lang="de-DE" dirty="0"/>
                <a:t>DBMS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3E8453-26F9-D464-4B6D-F4DB871CE5CC}"/>
                </a:ext>
              </a:extLst>
            </p:cNvPr>
            <p:cNvSpPr txBox="1"/>
            <p:nvPr/>
          </p:nvSpPr>
          <p:spPr>
            <a:xfrm>
              <a:off x="10888953" y="4606396"/>
              <a:ext cx="9427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Lokales </a:t>
              </a:r>
              <a:br>
                <a:rPr lang="de-DE" dirty="0"/>
              </a:br>
              <a:r>
                <a:rPr lang="de-DE" dirty="0"/>
                <a:t>DBMS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364DD9-7D1C-532C-F2FF-3986667BCE3B}"/>
                </a:ext>
              </a:extLst>
            </p:cNvPr>
            <p:cNvSpPr txBox="1"/>
            <p:nvPr/>
          </p:nvSpPr>
          <p:spPr>
            <a:xfrm>
              <a:off x="10324337" y="471217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...</a:t>
              </a:r>
            </a:p>
          </p:txBody>
        </p:sp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120C9C2D-C434-BE35-42BE-BB15E5FD9918}"/>
                </a:ext>
              </a:extLst>
            </p:cNvPr>
            <p:cNvSpPr/>
            <p:nvPr/>
          </p:nvSpPr>
          <p:spPr>
            <a:xfrm>
              <a:off x="9174791" y="5435134"/>
              <a:ext cx="942722" cy="47078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de-DE" dirty="0"/>
                <a:t>Lokale DB</a:t>
              </a:r>
            </a:p>
          </p:txBody>
        </p:sp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7D3DFAF8-2991-DA2E-06A6-F486F6F42D81}"/>
                </a:ext>
              </a:extLst>
            </p:cNvPr>
            <p:cNvSpPr/>
            <p:nvPr/>
          </p:nvSpPr>
          <p:spPr>
            <a:xfrm>
              <a:off x="10888953" y="5435134"/>
              <a:ext cx="942721" cy="47078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de-DE" dirty="0"/>
                <a:t>Lokale DB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70197E-8603-6206-A4EB-3711DBB52FCC}"/>
                </a:ext>
              </a:extLst>
            </p:cNvPr>
            <p:cNvSpPr txBox="1"/>
            <p:nvPr/>
          </p:nvSpPr>
          <p:spPr>
            <a:xfrm>
              <a:off x="10326289" y="544424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...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EB6B5E2-415E-893F-C7C9-5340F12D9CB4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>
              <a:off x="10503233" y="1881169"/>
              <a:ext cx="0" cy="17147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895F98-0C21-6BC9-A815-7E40C2018550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10503233" y="2698979"/>
              <a:ext cx="0" cy="1714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A581483-B68E-2576-E2DB-4067D01B4C92}"/>
                </a:ext>
              </a:extLst>
            </p:cNvPr>
            <p:cNvCxnSpPr>
              <a:cxnSpLocks/>
              <a:stCxn id="33" idx="2"/>
              <a:endCxn id="35" idx="0"/>
            </p:cNvCxnSpPr>
            <p:nvPr/>
          </p:nvCxnSpPr>
          <p:spPr>
            <a:xfrm>
              <a:off x="10503233" y="3516788"/>
              <a:ext cx="857081" cy="26152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6DE0BC-547A-83FC-5CC6-DF5115FF25D2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>
            <a:xfrm flipH="1">
              <a:off x="9646151" y="3516788"/>
              <a:ext cx="857082" cy="2615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419F084-E508-A1C3-4138-AC60E3B132E8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>
              <a:off x="11360314" y="4424648"/>
              <a:ext cx="0" cy="1817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7BD295-629D-5344-1A0A-2AB168A9CA15}"/>
                </a:ext>
              </a:extLst>
            </p:cNvPr>
            <p:cNvCxnSpPr>
              <a:cxnSpLocks/>
              <a:stCxn id="34" idx="2"/>
              <a:endCxn id="37" idx="0"/>
            </p:cNvCxnSpPr>
            <p:nvPr/>
          </p:nvCxnSpPr>
          <p:spPr>
            <a:xfrm>
              <a:off x="9646151" y="4424649"/>
              <a:ext cx="0" cy="1817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49359B-65B0-24E5-6824-766FDB152BDC}"/>
                </a:ext>
              </a:extLst>
            </p:cNvPr>
            <p:cNvCxnSpPr>
              <a:cxnSpLocks/>
              <a:stCxn id="37" idx="2"/>
              <a:endCxn id="40" idx="1"/>
            </p:cNvCxnSpPr>
            <p:nvPr/>
          </p:nvCxnSpPr>
          <p:spPr>
            <a:xfrm>
              <a:off x="9646151" y="5252728"/>
              <a:ext cx="1" cy="18240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E891FCD-9B24-4327-1F34-DE179D1EE658}"/>
                </a:ext>
              </a:extLst>
            </p:cNvPr>
            <p:cNvCxnSpPr>
              <a:cxnSpLocks/>
              <a:stCxn id="38" idx="2"/>
              <a:endCxn id="41" idx="1"/>
            </p:cNvCxnSpPr>
            <p:nvPr/>
          </p:nvCxnSpPr>
          <p:spPr>
            <a:xfrm>
              <a:off x="11360314" y="5252727"/>
              <a:ext cx="0" cy="18240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193BE2-B56F-DECE-0B89-68874ED124D6}"/>
                    </a:ext>
                  </a:extLst>
                </p:cNvPr>
                <p:cNvSpPr txBox="1"/>
                <p:nvPr/>
              </p:nvSpPr>
              <p:spPr>
                <a:xfrm>
                  <a:off x="9089556" y="5924254"/>
                  <a:ext cx="1113189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193BE2-B56F-DECE-0B89-68874ED124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9556" y="5924254"/>
                  <a:ext cx="111318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545" t="-6452" b="-2258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4663490-E7DD-85D5-8786-125146D1A100}"/>
                    </a:ext>
                  </a:extLst>
                </p:cNvPr>
                <p:cNvSpPr txBox="1"/>
                <p:nvPr/>
              </p:nvSpPr>
              <p:spPr>
                <a:xfrm>
                  <a:off x="10794003" y="5924254"/>
                  <a:ext cx="1132619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4663490-E7DD-85D5-8786-125146D1A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4003" y="5924254"/>
                  <a:ext cx="113261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333" t="-6452" b="-2258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711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Fragmentierungstranparenz: </a:t>
            </a:r>
            <a:br>
              <a:rPr lang="de-DE"/>
            </a:br>
            <a:r>
              <a:rPr lang="de-DE"/>
              <a:t>Beispiel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AFEC0-E836-8021-170A-3FE3D6AF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665288"/>
            <a:ext cx="5554368" cy="4240212"/>
          </a:xfrm>
        </p:spPr>
        <p:txBody>
          <a:bodyPr/>
          <a:lstStyle/>
          <a:p>
            <a:r>
              <a:rPr lang="de-DE"/>
              <a:t>Anfrage, die Fragmentierungstransparenz voraussetzt:</a:t>
            </a:r>
          </a:p>
          <a:p>
            <a:pPr lvl="1"/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  <a:t> Titel, Name</a:t>
            </a:r>
            <a:b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  <a:t> Vorlesungen, Profs</a:t>
            </a:r>
            <a:b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  <a:t> Dozierende = PersNr;</a:t>
            </a:r>
          </a:p>
          <a:p>
            <a:pPr lvl="1"/>
            <a:r>
              <a:rPr lang="de-DE"/>
              <a:t>Jeweils ein Join von *Vorl mit *Pfs auf der jeweiligen lokalen Station</a:t>
            </a:r>
          </a:p>
          <a:p>
            <a:pPr lvl="1"/>
            <a:r>
              <a:rPr lang="de-DE"/>
              <a:t>Vereinigung der Join-Ergebnisse auf der Station, auf der die Anfrage liegt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7B255AF-76D2-E61F-361E-9755CA5748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14FFAC9-D39A-2197-57F4-DAF45FAB8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0722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DB67D7AB-A079-428A-9AAF-67A3A8D529C5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2F065B66-BF34-453A-26E7-57D8F58AD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515432"/>
              </p:ext>
            </p:extLst>
          </p:nvPr>
        </p:nvGraphicFramePr>
        <p:xfrm>
          <a:off x="5917831" y="761800"/>
          <a:ext cx="59107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68">
                  <a:extLst>
                    <a:ext uri="{9D8B030D-6E8A-4147-A177-3AD203B41FA5}">
                      <a16:colId xmlns:a16="http://schemas.microsoft.com/office/drawing/2014/main" val="3154796903"/>
                    </a:ext>
                  </a:extLst>
                </a:gridCol>
                <a:gridCol w="1915795">
                  <a:extLst>
                    <a:ext uri="{9D8B030D-6E8A-4147-A177-3AD203B41FA5}">
                      <a16:colId xmlns:a16="http://schemas.microsoft.com/office/drawing/2014/main" val="3137822658"/>
                    </a:ext>
                  </a:extLst>
                </a:gridCol>
                <a:gridCol w="2248344">
                  <a:extLst>
                    <a:ext uri="{9D8B030D-6E8A-4147-A177-3AD203B41FA5}">
                      <a16:colId xmlns:a16="http://schemas.microsoft.com/office/drawing/2014/main" val="405643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Lokale DB/Station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Bemerkung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Zugeordnete Fragmente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5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Verw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Verwaltungsrechner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ProfVerw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9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Phil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PhilVorl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PhilPfs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6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Phys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PhysVorl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PhysPfs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4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Theo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Theologie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TheoVorl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TheoPfs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5811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8C27610-10A2-0775-79AA-5088D1B6F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587690"/>
              </p:ext>
            </p:extLst>
          </p:nvPr>
        </p:nvGraphicFramePr>
        <p:xfrm>
          <a:off x="6750061" y="2716500"/>
          <a:ext cx="5078477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22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4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D21478C-6544-8EE1-8351-126837D54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47690"/>
              </p:ext>
            </p:extLst>
          </p:nvPr>
        </p:nvGraphicFramePr>
        <p:xfrm>
          <a:off x="6467423" y="4141500"/>
          <a:ext cx="5361115" cy="17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57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78320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3853310640"/>
                    </a:ext>
                  </a:extLst>
                </a:gridCol>
                <a:gridCol w="1090422">
                  <a:extLst>
                    <a:ext uri="{9D8B030D-6E8A-4147-A177-3AD203B41FA5}">
                      <a16:colId xmlns:a16="http://schemas.microsoft.com/office/drawing/2014/main" val="24871078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PhilVorl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VorlNr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Titel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SWS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Doziernde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6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Logik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4630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Die 3 Kriterien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9140562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5049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Mäeutik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43565272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Wissenschaftstheorie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2842855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Bioethik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3527978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5259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Der Wiener Kreis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7172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86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Fragmentierungstranparenz: </a:t>
            </a:r>
            <a:br>
              <a:rPr lang="de-DE"/>
            </a:br>
            <a:r>
              <a:rPr lang="de-DE"/>
              <a:t>Beispiel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AFEC0-E836-8021-170A-3FE3D6AF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4" y="1665288"/>
            <a:ext cx="5588385" cy="4240212"/>
          </a:xfrm>
        </p:spPr>
        <p:txBody>
          <a:bodyPr/>
          <a:lstStyle/>
          <a:p>
            <a:r>
              <a:rPr lang="de-DE"/>
              <a:t>Änderungsoperation, die Fragmentierungstransparenz voraussetzt:</a:t>
            </a:r>
          </a:p>
          <a:p>
            <a:pPr lvl="1"/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  <a:t> Professoren</a:t>
            </a:r>
            <a:b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  <a:t> Fakultät='Theologie'</a:t>
            </a:r>
            <a:b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>
                <a:latin typeface="Courier New" panose="02070309020205020404" pitchFamily="49" charset="0"/>
                <a:cs typeface="Courier New" panose="02070309020205020404" pitchFamily="49" charset="0"/>
              </a:rPr>
              <a:t> Name='Sokrates';</a:t>
            </a:r>
          </a:p>
          <a:p>
            <a:pPr lvl="1"/>
            <a:r>
              <a:rPr lang="de-DE"/>
              <a:t>Transferieren des Tupels aus Fragment PhilPfs in das Fragment TheoPfs </a:t>
            </a:r>
          </a:p>
          <a:p>
            <a:pPr lvl="2"/>
            <a:r>
              <a:rPr lang="de-DE"/>
              <a:t>Löschen aus PhilPfs, Einfügen in TheoPfs</a:t>
            </a:r>
          </a:p>
          <a:p>
            <a:pPr lvl="1"/>
            <a:r>
              <a:rPr lang="de-DE"/>
              <a:t>Ändern der abgeleiteten Fragmentierung von Vorlesungen </a:t>
            </a:r>
          </a:p>
          <a:p>
            <a:pPr lvl="2"/>
            <a:r>
              <a:rPr lang="de-DE"/>
              <a:t>Einfügen der von Sokrates gehaltenen Vorlesungen in TheoVorl, Löschen aus PhilVorl</a:t>
            </a:r>
          </a:p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0A0B5-3E78-47B5-2B8B-467929F539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C21BC-FD8B-A8F9-6836-123E15A3E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0722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DB67D7AB-A079-428A-9AAF-67A3A8D529C5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5437104C-E913-A725-E37A-266823542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11947"/>
              </p:ext>
            </p:extLst>
          </p:nvPr>
        </p:nvGraphicFramePr>
        <p:xfrm>
          <a:off x="5917831" y="761800"/>
          <a:ext cx="59107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68">
                  <a:extLst>
                    <a:ext uri="{9D8B030D-6E8A-4147-A177-3AD203B41FA5}">
                      <a16:colId xmlns:a16="http://schemas.microsoft.com/office/drawing/2014/main" val="3154796903"/>
                    </a:ext>
                  </a:extLst>
                </a:gridCol>
                <a:gridCol w="1915795">
                  <a:extLst>
                    <a:ext uri="{9D8B030D-6E8A-4147-A177-3AD203B41FA5}">
                      <a16:colId xmlns:a16="http://schemas.microsoft.com/office/drawing/2014/main" val="3137822658"/>
                    </a:ext>
                  </a:extLst>
                </a:gridCol>
                <a:gridCol w="2248344">
                  <a:extLst>
                    <a:ext uri="{9D8B030D-6E8A-4147-A177-3AD203B41FA5}">
                      <a16:colId xmlns:a16="http://schemas.microsoft.com/office/drawing/2014/main" val="405643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Lokale DB/Station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Bemerkung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Zugeordnete Fragmente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5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Verw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Verwaltungsrechner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ProfVerw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9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Phil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PhilVorl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PhilPfs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6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Phys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PhysVorl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PhysPfs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4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Theo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Theologie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TheoVorl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TheoPfs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5811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33F9A0A-FEE6-2DAA-E71D-8B4CDCAA4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133377"/>
              </p:ext>
            </p:extLst>
          </p:nvPr>
        </p:nvGraphicFramePr>
        <p:xfrm>
          <a:off x="6750061" y="2716500"/>
          <a:ext cx="5078477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22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4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6666927-188B-B79E-1B8F-4C3383F1A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13603"/>
              </p:ext>
            </p:extLst>
          </p:nvPr>
        </p:nvGraphicFramePr>
        <p:xfrm>
          <a:off x="6467423" y="4141500"/>
          <a:ext cx="5361115" cy="17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57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78320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04266">
                  <a:extLst>
                    <a:ext uri="{9D8B030D-6E8A-4147-A177-3AD203B41FA5}">
                      <a16:colId xmlns:a16="http://schemas.microsoft.com/office/drawing/2014/main" val="3853310640"/>
                    </a:ext>
                  </a:extLst>
                </a:gridCol>
                <a:gridCol w="1090422">
                  <a:extLst>
                    <a:ext uri="{9D8B030D-6E8A-4147-A177-3AD203B41FA5}">
                      <a16:colId xmlns:a16="http://schemas.microsoft.com/office/drawing/2014/main" val="24871078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PhilVorl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VorlNr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Titel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SWS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Doziernde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6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Logik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4630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Die 3 Kriterien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9140562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5049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Mäeutik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43565272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5052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Wissenschaftstheorie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2842855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Bioethik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3527978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5259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Der Wiener Kreis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7172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8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Allokationstransparenz:</a:t>
            </a:r>
            <a:br>
              <a:rPr lang="de-DE" dirty="0"/>
            </a:br>
            <a:r>
              <a:rPr lang="de-DE" dirty="0"/>
              <a:t>Beispiel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A6D70-4CCE-3130-0BBA-57AE63E4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4" y="1665288"/>
            <a:ext cx="7979406" cy="4240212"/>
          </a:xfrm>
        </p:spPr>
        <p:txBody>
          <a:bodyPr/>
          <a:lstStyle/>
          <a:p>
            <a:r>
              <a:rPr lang="de-DE" dirty="0"/>
              <a:t>Nutzer*innen müssen Fragmentierung </a:t>
            </a:r>
            <a:br>
              <a:rPr lang="de-DE" dirty="0"/>
            </a:br>
            <a:r>
              <a:rPr lang="de-DE" dirty="0"/>
              <a:t>kennen, aber nicht Aufenthaltsort von</a:t>
            </a:r>
            <a:br>
              <a:rPr lang="de-DE" dirty="0"/>
            </a:br>
            <a:r>
              <a:rPr lang="de-DE" dirty="0"/>
              <a:t>Fragmenten</a:t>
            </a:r>
          </a:p>
          <a:p>
            <a:pPr lvl="1"/>
            <a:r>
              <a:rPr lang="de-DE" dirty="0"/>
              <a:t>Beispielanfrage:</a:t>
            </a:r>
          </a:p>
          <a:p>
            <a:pPr lvl="2"/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Gehalt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ProfVerw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Name='Sokrates';</a:t>
            </a:r>
          </a:p>
          <a:p>
            <a:pPr lvl="1"/>
            <a:r>
              <a:rPr lang="de-DE" dirty="0"/>
              <a:t>Unter Umständen muss Originalrelation rekonstruiert werden</a:t>
            </a:r>
          </a:p>
          <a:p>
            <a:pPr lvl="2"/>
            <a:r>
              <a:rPr lang="de-DE" dirty="0"/>
              <a:t>Beispiel: Verwaltung möchte wissen, wieviel die W3-Professoren </a:t>
            </a:r>
            <a:br>
              <a:rPr lang="de-DE" dirty="0"/>
            </a:br>
            <a:r>
              <a:rPr lang="de-DE" dirty="0"/>
              <a:t>der Theologie insgesamt verdienen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(Gehalt)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ProfVerw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TheoPfs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ProfVerw.PersNr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TheoPfs.PersNr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Rang='W3';</a:t>
            </a:r>
          </a:p>
          <a:p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DD1BB-1C8D-83EA-8798-5174977DF1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F0E97-2B8F-30D7-6488-1AA3191B3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2770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036B69C4-99E7-4EDD-9560-B125B637BBE5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21D38F9F-2B91-9449-B417-CD1A993E0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405939"/>
              </p:ext>
            </p:extLst>
          </p:nvPr>
        </p:nvGraphicFramePr>
        <p:xfrm>
          <a:off x="5917831" y="761800"/>
          <a:ext cx="59107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68">
                  <a:extLst>
                    <a:ext uri="{9D8B030D-6E8A-4147-A177-3AD203B41FA5}">
                      <a16:colId xmlns:a16="http://schemas.microsoft.com/office/drawing/2014/main" val="3154796903"/>
                    </a:ext>
                  </a:extLst>
                </a:gridCol>
                <a:gridCol w="1915795">
                  <a:extLst>
                    <a:ext uri="{9D8B030D-6E8A-4147-A177-3AD203B41FA5}">
                      <a16:colId xmlns:a16="http://schemas.microsoft.com/office/drawing/2014/main" val="3137822658"/>
                    </a:ext>
                  </a:extLst>
                </a:gridCol>
                <a:gridCol w="2248344">
                  <a:extLst>
                    <a:ext uri="{9D8B030D-6E8A-4147-A177-3AD203B41FA5}">
                      <a16:colId xmlns:a16="http://schemas.microsoft.com/office/drawing/2014/main" val="405643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Lokale DB/Station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Bemerkung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Zugeordnete Fragmente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5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Verw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Verwaltungsrechner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ProfVerw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9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Phil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PhilVorl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PhilPfs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6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Phys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PhysVorl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PhysPfs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4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Theo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Theologie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TheoVorl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TheoPfs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5811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0529DE-6C25-B50D-C13A-2F10EC05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24492"/>
              </p:ext>
            </p:extLst>
          </p:nvPr>
        </p:nvGraphicFramePr>
        <p:xfrm>
          <a:off x="7107249" y="2759075"/>
          <a:ext cx="4721289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21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031015368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377662027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ProfVerw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Gehalt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St.Klasse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7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80000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851746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D9A676-7AE5-8A2A-7003-920A56E05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06667"/>
              </p:ext>
            </p:extLst>
          </p:nvPr>
        </p:nvGraphicFramePr>
        <p:xfrm>
          <a:off x="6640651" y="4918150"/>
          <a:ext cx="5187887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TheoPfs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9B42D8B-D934-7967-D1DF-575EBBA07FF7}"/>
              </a:ext>
            </a:extLst>
          </p:cNvPr>
          <p:cNvSpPr/>
          <p:nvPr/>
        </p:nvSpPr>
        <p:spPr>
          <a:xfrm>
            <a:off x="7458418" y="5405917"/>
            <a:ext cx="4370119" cy="24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3022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Lokale Schema-Transparenz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9D89E-4B23-3E73-9E7C-A36A4D40C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665288"/>
            <a:ext cx="6234785" cy="4240212"/>
          </a:xfrm>
        </p:spPr>
        <p:txBody>
          <a:bodyPr/>
          <a:lstStyle/>
          <a:p>
            <a:r>
              <a:rPr lang="de-DE" dirty="0"/>
              <a:t>Der Benutzer muss auch noch den Rechner kennen, auf dem ein Fragment liegt</a:t>
            </a:r>
          </a:p>
          <a:p>
            <a:pPr lvl="1"/>
            <a:r>
              <a:rPr lang="de-DE" dirty="0"/>
              <a:t>Beispielanfrage:</a:t>
            </a:r>
          </a:p>
          <a:p>
            <a:pPr lvl="2"/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TheoPfs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de-DE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Theo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Rang='W2';</a:t>
            </a:r>
          </a:p>
          <a:p>
            <a:pPr lvl="1"/>
            <a:r>
              <a:rPr lang="de-DE" dirty="0"/>
              <a:t>Ist überhaupt Transparenz gegeben?</a:t>
            </a:r>
          </a:p>
          <a:p>
            <a:pPr lvl="2"/>
            <a:r>
              <a:rPr lang="de-DE" dirty="0"/>
              <a:t>Lokale Schema-Transparenz setzt voraus, dass alle Rechner dasselbe Datenmodell und dieselbe Anfragesprache verwenden.</a:t>
            </a:r>
          </a:p>
          <a:p>
            <a:pPr lvl="3"/>
            <a:r>
              <a:rPr lang="de-DE" dirty="0"/>
              <a:t>Anfrage kann somit analog auch an Station </a:t>
            </a:r>
            <a:r>
              <a:rPr lang="de-DE" dirty="0" err="1"/>
              <a:t>St</a:t>
            </a:r>
            <a:r>
              <a:rPr lang="de-DE" baseline="-25000" dirty="0" err="1"/>
              <a:t>Phil</a:t>
            </a:r>
            <a:r>
              <a:rPr lang="de-DE" dirty="0"/>
              <a:t> ausgeführt werden</a:t>
            </a:r>
          </a:p>
          <a:p>
            <a:pPr lvl="3"/>
            <a:r>
              <a:rPr lang="de-DE" dirty="0"/>
              <a:t>Nicht möglich bei Kopplung unterschiedlicher DBMS</a:t>
            </a:r>
          </a:p>
          <a:p>
            <a:pPr lvl="1"/>
            <a:endParaRPr lang="de-DE" dirty="0"/>
          </a:p>
          <a:p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ED88F-075F-CD22-F415-982EF2CA3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B1461-BB9F-C0B1-7711-60C046ACB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4818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7811299-BCF8-4887-BAFC-B2DB9DF6EE3E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07138AB9-E33D-309D-AE6A-4C30906AB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976096"/>
              </p:ext>
            </p:extLst>
          </p:nvPr>
        </p:nvGraphicFramePr>
        <p:xfrm>
          <a:off x="5917831" y="761800"/>
          <a:ext cx="59107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68">
                  <a:extLst>
                    <a:ext uri="{9D8B030D-6E8A-4147-A177-3AD203B41FA5}">
                      <a16:colId xmlns:a16="http://schemas.microsoft.com/office/drawing/2014/main" val="3154796903"/>
                    </a:ext>
                  </a:extLst>
                </a:gridCol>
                <a:gridCol w="1915795">
                  <a:extLst>
                    <a:ext uri="{9D8B030D-6E8A-4147-A177-3AD203B41FA5}">
                      <a16:colId xmlns:a16="http://schemas.microsoft.com/office/drawing/2014/main" val="3137822658"/>
                    </a:ext>
                  </a:extLst>
                </a:gridCol>
                <a:gridCol w="2248344">
                  <a:extLst>
                    <a:ext uri="{9D8B030D-6E8A-4147-A177-3AD203B41FA5}">
                      <a16:colId xmlns:a16="http://schemas.microsoft.com/office/drawing/2014/main" val="405643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Lokale DB/Station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Bemerkung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Zugeordnete Fragmente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5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Verw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Verwaltungsrechner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ProfVerw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9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Phil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PhilVorl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PhilPfs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6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Phys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PhysVorl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PhysPfs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4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Theo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Theologie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TheoVorl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TheoPfs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5811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36CDF62-D555-5E64-0F2A-E816B9AD4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82714"/>
              </p:ext>
            </p:extLst>
          </p:nvPr>
        </p:nvGraphicFramePr>
        <p:xfrm>
          <a:off x="7107249" y="2759075"/>
          <a:ext cx="4721289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21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031015368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377662027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ProfVerw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Gehalt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St.Klasse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7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80000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851746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1650F70-824A-EB1C-13C6-08A75FC02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81154"/>
              </p:ext>
            </p:extLst>
          </p:nvPr>
        </p:nvGraphicFramePr>
        <p:xfrm>
          <a:off x="6640651" y="4918150"/>
          <a:ext cx="5187887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TheoPfs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EE1D911F-7840-4A00-C41A-C5E144210C7F}"/>
              </a:ext>
            </a:extLst>
          </p:cNvPr>
          <p:cNvSpPr/>
          <p:nvPr/>
        </p:nvSpPr>
        <p:spPr>
          <a:xfrm>
            <a:off x="6598248" y="5405917"/>
            <a:ext cx="5230290" cy="23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87DA1-2BBA-7B92-DE7C-EB1535D1DC98}"/>
              </a:ext>
            </a:extLst>
          </p:cNvPr>
          <p:cNvSpPr txBox="1"/>
          <p:nvPr/>
        </p:nvSpPr>
        <p:spPr>
          <a:xfrm>
            <a:off x="3801347" y="5795625"/>
            <a:ext cx="539472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Verwendung grundsätzlich verschiedener Datenmodelle auf lokalen DBMS nennt man </a:t>
            </a:r>
            <a:r>
              <a:rPr lang="de-DE" dirty="0">
                <a:solidFill>
                  <a:srgbClr val="FFC000"/>
                </a:solidFill>
              </a:rPr>
              <a:t>Multi-Database-Systems</a:t>
            </a:r>
            <a:r>
              <a:rPr lang="de-DE" dirty="0"/>
              <a:t> (oft unumgänglich in realer Welt)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47238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Konsistenzmodell: CAP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Neben Transparenz, weitere Anforderungen an verteilte DBs: 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Konsistenz, Verfügbarkeit, Ausfalltoleranz</a:t>
            </a:r>
          </a:p>
          <a:p>
            <a:pPr lvl="2"/>
            <a:r>
              <a:rPr lang="de-DE" u="sng" dirty="0"/>
              <a:t>C</a:t>
            </a:r>
            <a:r>
              <a:rPr lang="de-DE" dirty="0"/>
              <a:t>onsistency, </a:t>
            </a:r>
            <a:r>
              <a:rPr lang="de-DE" u="sng" dirty="0" err="1"/>
              <a:t>A</a:t>
            </a:r>
            <a:r>
              <a:rPr lang="de-DE" dirty="0" err="1"/>
              <a:t>vailability</a:t>
            </a:r>
            <a:r>
              <a:rPr lang="de-DE" dirty="0"/>
              <a:t>, </a:t>
            </a:r>
            <a:r>
              <a:rPr lang="de-DE" u="sng" dirty="0"/>
              <a:t>P</a:t>
            </a:r>
            <a:r>
              <a:rPr lang="de-DE" dirty="0"/>
              <a:t>artition </a:t>
            </a:r>
            <a:r>
              <a:rPr lang="de-DE" dirty="0" err="1"/>
              <a:t>tolerance</a:t>
            </a:r>
            <a:r>
              <a:rPr lang="de-DE" dirty="0"/>
              <a:t> = </a:t>
            </a:r>
            <a:r>
              <a:rPr lang="de-DE" dirty="0">
                <a:solidFill>
                  <a:schemeClr val="accent1"/>
                </a:solidFill>
              </a:rPr>
              <a:t>CAP</a:t>
            </a:r>
          </a:p>
          <a:p>
            <a:pPr lvl="1"/>
            <a:r>
              <a:rPr lang="de-DE" i="1" dirty="0"/>
              <a:t>Konsistenz</a:t>
            </a:r>
            <a:r>
              <a:rPr lang="de-DE" dirty="0"/>
              <a:t>: Alle Knoten liefern identische Daten </a:t>
            </a:r>
          </a:p>
          <a:p>
            <a:pPr lvl="1"/>
            <a:r>
              <a:rPr lang="de-DE" i="1" dirty="0"/>
              <a:t>Verfügbarkeit</a:t>
            </a:r>
            <a:r>
              <a:rPr lang="de-DE" dirty="0"/>
              <a:t>: Akzeptable Reaktionszeit (Station muss antworten)</a:t>
            </a:r>
          </a:p>
          <a:p>
            <a:pPr lvl="1"/>
            <a:r>
              <a:rPr lang="de-DE" i="1" dirty="0"/>
              <a:t>Ausfalltoleranz</a:t>
            </a:r>
            <a:r>
              <a:rPr lang="de-DE" dirty="0"/>
              <a:t>: Knoten / Kommunikationsverbindung </a:t>
            </a:r>
            <a:br>
              <a:rPr lang="de-DE" dirty="0"/>
            </a:br>
            <a:r>
              <a:rPr lang="de-DE" dirty="0"/>
              <a:t>kann ausfallen </a:t>
            </a:r>
          </a:p>
          <a:p>
            <a:r>
              <a:rPr lang="de-DE" dirty="0">
                <a:solidFill>
                  <a:srgbClr val="FFC000"/>
                </a:solidFill>
              </a:rPr>
              <a:t>CAP-Theorem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Nur zwei der drei Anforderungen </a:t>
            </a:r>
            <a:br>
              <a:rPr lang="de-DE" dirty="0"/>
            </a:br>
            <a:r>
              <a:rPr lang="de-DE" dirty="0"/>
              <a:t>in verteilten Systemen erfüllbar</a:t>
            </a:r>
          </a:p>
          <a:p>
            <a:pPr lvl="1"/>
            <a:r>
              <a:rPr lang="de-DE" dirty="0"/>
              <a:t>Vermutung von Brewer (2000)</a:t>
            </a:r>
          </a:p>
          <a:p>
            <a:pPr lvl="1"/>
            <a:r>
              <a:rPr lang="de-DE" dirty="0"/>
              <a:t>Beweis von Gilbert und Lynch (2002)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56F4BC5D-73C0-C831-48C6-3E81DDC4C7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E09ECA4-A156-F50D-379D-5451359F1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DC9C23-5B29-96C9-6772-0706BC333D72}"/>
              </a:ext>
            </a:extLst>
          </p:cNvPr>
          <p:cNvGrpSpPr/>
          <p:nvPr/>
        </p:nvGrpSpPr>
        <p:grpSpPr>
          <a:xfrm>
            <a:off x="6368753" y="2904791"/>
            <a:ext cx="5462922" cy="3001123"/>
            <a:chOff x="6063019" y="2907730"/>
            <a:chExt cx="5462922" cy="3001123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0ADA4D5F-8BE5-15A9-FDA7-41E6A1E8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584" y="5242102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3DEC74AB-965F-93B3-990D-A3CE5423A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738" y="2907730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E6FFDD5A-C5B3-E9D0-9BB2-E7CA4B6B6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4892" y="5239163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DDBE7E-FC72-6BE0-D0D1-CF070DC2258F}"/>
                    </a:ext>
                  </a:extLst>
                </p:cNvPr>
                <p:cNvSpPr txBox="1"/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DDBE7E-FC72-6BE0-D0D1-CF070DC22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461E76E-E011-3A47-3F6D-040056454C66}"/>
                    </a:ext>
                  </a:extLst>
                </p:cNvPr>
                <p:cNvSpPr txBox="1"/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461E76E-E011-3A47-3F6D-040056454C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62956D1-CDCF-B9BF-F3D5-549A0702499B}"/>
                    </a:ext>
                  </a:extLst>
                </p:cNvPr>
                <p:cNvSpPr txBox="1"/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62956D1-CDCF-B9BF-F3D5-549A07024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7F789C-535D-AA99-171D-F417E4231704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V="1">
              <a:off x="6671326" y="5002084"/>
              <a:ext cx="1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1C0ECB-DE80-1825-20CF-3EC1FEFB682C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 flipH="1">
              <a:off x="8794479" y="3574481"/>
              <a:ext cx="1" cy="208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D6E009-B7E7-391B-DBFF-DDBDB048343C}"/>
                </a:ext>
              </a:extLst>
            </p:cNvPr>
            <p:cNvCxnSpPr>
              <a:cxnSpLocks/>
              <a:stCxn id="8" idx="0"/>
              <a:endCxn id="11" idx="2"/>
            </p:cNvCxnSpPr>
            <p:nvPr/>
          </p:nvCxnSpPr>
          <p:spPr>
            <a:xfrm flipV="1">
              <a:off x="10917634" y="4999145"/>
              <a:ext cx="0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DDB5C9-867F-6029-77B6-42E03528D6AE}"/>
                </a:ext>
              </a:extLst>
            </p:cNvPr>
            <p:cNvCxnSpPr>
              <a:cxnSpLocks/>
              <a:stCxn id="9" idx="3"/>
              <a:endCxn id="17" idx="2"/>
            </p:cNvCxnSpPr>
            <p:nvPr/>
          </p:nvCxnSpPr>
          <p:spPr>
            <a:xfrm flipV="1">
              <a:off x="7279634" y="4814178"/>
              <a:ext cx="264649" cy="3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06785A-1471-275F-E33E-CCB6E450894A}"/>
                </a:ext>
              </a:extLst>
            </p:cNvPr>
            <p:cNvCxnSpPr>
              <a:cxnSpLocks/>
              <a:stCxn id="11" idx="1"/>
              <a:endCxn id="17" idx="0"/>
            </p:cNvCxnSpPr>
            <p:nvPr/>
          </p:nvCxnSpPr>
          <p:spPr>
            <a:xfrm flipH="1" flipV="1">
              <a:off x="10050384" y="4814178"/>
              <a:ext cx="258942" cy="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973113B1-F000-A2C2-A307-C906852AD3BB}"/>
                </a:ext>
              </a:extLst>
            </p:cNvPr>
            <p:cNvSpPr/>
            <p:nvPr/>
          </p:nvSpPr>
          <p:spPr>
            <a:xfrm>
              <a:off x="7536479" y="4456168"/>
              <a:ext cx="2516002" cy="716019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>
              <a:noAutofit/>
            </a:bodyPr>
            <a:lstStyle/>
            <a:p>
              <a:pPr algn="ctr"/>
              <a:endParaRPr lang="de-DE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527386-99A7-6EEA-1832-C81EA6D466D7}"/>
                </a:ext>
              </a:extLst>
            </p:cNvPr>
            <p:cNvCxnSpPr>
              <a:cxnSpLocks/>
              <a:stCxn id="10" idx="2"/>
              <a:endCxn id="17" idx="3"/>
            </p:cNvCxnSpPr>
            <p:nvPr/>
          </p:nvCxnSpPr>
          <p:spPr>
            <a:xfrm>
              <a:off x="8794479" y="4152508"/>
              <a:ext cx="1" cy="344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9BAAB2-E53E-FA10-353C-5FD2CF862688}"/>
                </a:ext>
              </a:extLst>
            </p:cNvPr>
            <p:cNvSpPr txBox="1"/>
            <p:nvPr/>
          </p:nvSpPr>
          <p:spPr>
            <a:xfrm>
              <a:off x="7881530" y="4495719"/>
              <a:ext cx="183030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Kommunikations-</a:t>
              </a:r>
            </a:p>
            <a:p>
              <a:pPr algn="ctr"/>
              <a:r>
                <a:rPr lang="de-DE" dirty="0" err="1">
                  <a:solidFill>
                    <a:schemeClr val="bg1"/>
                  </a:solidFill>
                </a:rPr>
                <a:t>netzwerk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400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6719-36FA-5776-E9CF-589D6E8A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CAP-Theorem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5B915-8736-A1DF-2F7F-1A2777C30C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920008" cy="4240848"/>
              </a:xfrm>
            </p:spPr>
            <p:txBody>
              <a:bodyPr/>
              <a:lstStyle/>
              <a:p>
                <a:r>
                  <a:rPr lang="de-DE" dirty="0"/>
                  <a:t>Beweis-Idee (über Widerspruch)</a:t>
                </a:r>
              </a:p>
              <a:p>
                <a:pPr lvl="1"/>
                <a:r>
                  <a:rPr lang="de-DE" dirty="0"/>
                  <a:t>Annahme: Es gibt ein CAP System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/>
                  <a:t>AP geht nicht mit C</a:t>
                </a:r>
              </a:p>
              <a:p>
                <a:pPr lvl="2"/>
                <a:r>
                  <a:rPr lang="de-DE" dirty="0"/>
                  <a:t>Annahme: System ist partitioniert (keine Verbindung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), was zu tolerieren ist (P)</a:t>
                </a:r>
              </a:p>
              <a:p>
                <a:pPr lvl="2"/>
                <a:r>
                  <a:rPr lang="de-DE" dirty="0"/>
                  <a:t>Anfrage an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Datum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zu schreiben mit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Da das System verfügbar ist (A), muss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antworten</a:t>
                </a:r>
              </a:p>
              <a:p>
                <a:pPr lvl="3"/>
                <a:r>
                  <a:rPr lang="de-DE" dirty="0"/>
                  <a:t>Da das System partitioniert ist, kann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die Änderung aber nicht an die anderen Stationen weitergeben</a:t>
                </a:r>
              </a:p>
              <a:p>
                <a:pPr lvl="2"/>
                <a:r>
                  <a:rPr lang="de-DE" dirty="0"/>
                  <a:t>Dann Anfrage an Station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Datum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zu lesen</a:t>
                </a:r>
              </a:p>
              <a:p>
                <a:pPr lvl="3"/>
                <a:r>
                  <a:rPr lang="de-DE" dirty="0"/>
                  <a:t>Da das System verfügbar ist (A), muss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antworten</a:t>
                </a:r>
              </a:p>
              <a:p>
                <a:pPr lvl="3"/>
                <a:r>
                  <a:rPr lang="de-DE" dirty="0"/>
                  <a:t>Da das System partitioniert ist, kann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nur</a:t>
                </a:r>
                <a:br>
                  <a:rPr lang="de-DE" dirty="0"/>
                </a:br>
                <a:r>
                  <a:rPr lang="de-DE" dirty="0"/>
                  <a:t>den veralteten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/>
                  <a:t> zurückgeben</a:t>
                </a:r>
                <a:br>
                  <a:rPr lang="de-DE" dirty="0"/>
                </a:br>
                <a:r>
                  <a:rPr lang="de-DE" dirty="0"/>
                  <a:t>➝ Inkonsistenz (kein C)</a:t>
                </a:r>
              </a:p>
              <a:p>
                <a:pPr lvl="3"/>
                <a:endParaRPr lang="de-DE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5B915-8736-A1DF-2F7F-1A2777C30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920008" cy="4240848"/>
              </a:xfrm>
              <a:blipFill>
                <a:blip r:embed="rId2"/>
                <a:stretch>
                  <a:fillRect l="-2564" t="-2985" b="-53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2999-673F-2946-5A7A-C0A98FF3F6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5849-B60E-E928-9C1B-DBC065A18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F1CB4-2F01-DCE9-0D7D-8085D8AB6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27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C577CA-C09C-0080-83E0-21FCCA1393F0}"/>
              </a:ext>
            </a:extLst>
          </p:cNvPr>
          <p:cNvGrpSpPr/>
          <p:nvPr/>
        </p:nvGrpSpPr>
        <p:grpSpPr>
          <a:xfrm>
            <a:off x="6368753" y="2904791"/>
            <a:ext cx="5462922" cy="3001123"/>
            <a:chOff x="6063019" y="2907730"/>
            <a:chExt cx="5462922" cy="3001123"/>
          </a:xfrm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0BCE5111-2B18-E2D5-64D8-A4E28BA1B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584" y="5242102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B6CBBDF-D64E-1FDC-4CFB-BFA42E3E4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738" y="2907730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3CB97B6F-4942-B0BF-6EA7-5A37AE30B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4892" y="5239163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89AC152-0701-2571-58F4-2E90BCD7EF7C}"/>
                    </a:ext>
                  </a:extLst>
                </p:cNvPr>
                <p:cNvSpPr txBox="1"/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89AC152-0701-2571-58F4-2E90BCD7EF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94E0686-7B5E-40F1-5328-8A4A40F15EBF}"/>
                    </a:ext>
                  </a:extLst>
                </p:cNvPr>
                <p:cNvSpPr txBox="1"/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94E0686-7B5E-40F1-5328-8A4A40F15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A82C65-18E2-DD6B-2261-BF7E10639216}"/>
                    </a:ext>
                  </a:extLst>
                </p:cNvPr>
                <p:cNvSpPr txBox="1"/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A82C65-18E2-DD6B-2261-BF7E10639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A553CD7-76CF-000B-59A3-24F6063D2608}"/>
                </a:ext>
              </a:extLst>
            </p:cNvPr>
            <p:cNvCxnSpPr>
              <a:cxnSpLocks/>
              <a:stCxn id="23" idx="0"/>
              <a:endCxn id="26" idx="2"/>
            </p:cNvCxnSpPr>
            <p:nvPr/>
          </p:nvCxnSpPr>
          <p:spPr>
            <a:xfrm flipV="1">
              <a:off x="6671326" y="5002084"/>
              <a:ext cx="1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3F759D-862A-4AC7-2C83-3EEA4B3C959B}"/>
                </a:ext>
              </a:extLst>
            </p:cNvPr>
            <p:cNvCxnSpPr>
              <a:cxnSpLocks/>
              <a:stCxn id="24" idx="3"/>
              <a:endCxn id="27" idx="0"/>
            </p:cNvCxnSpPr>
            <p:nvPr/>
          </p:nvCxnSpPr>
          <p:spPr>
            <a:xfrm flipH="1">
              <a:off x="8794479" y="3574481"/>
              <a:ext cx="1" cy="208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9DD3823-0477-252B-CEEC-40BCD287075A}"/>
                </a:ext>
              </a:extLst>
            </p:cNvPr>
            <p:cNvCxnSpPr>
              <a:cxnSpLocks/>
              <a:stCxn id="25" idx="0"/>
              <a:endCxn id="28" idx="2"/>
            </p:cNvCxnSpPr>
            <p:nvPr/>
          </p:nvCxnSpPr>
          <p:spPr>
            <a:xfrm flipV="1">
              <a:off x="10917634" y="4999145"/>
              <a:ext cx="0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4815668-3DCE-A2B7-6FCD-CD6B28AEEE72}"/>
                </a:ext>
              </a:extLst>
            </p:cNvPr>
            <p:cNvCxnSpPr>
              <a:cxnSpLocks/>
              <a:stCxn id="26" idx="3"/>
              <a:endCxn id="34" idx="2"/>
            </p:cNvCxnSpPr>
            <p:nvPr/>
          </p:nvCxnSpPr>
          <p:spPr>
            <a:xfrm flipV="1">
              <a:off x="7279634" y="4814178"/>
              <a:ext cx="264649" cy="3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B33B30-1D0D-170C-B200-EC0B5A21FE75}"/>
                </a:ext>
              </a:extLst>
            </p:cNvPr>
            <p:cNvCxnSpPr>
              <a:cxnSpLocks/>
              <a:stCxn id="28" idx="1"/>
              <a:endCxn id="34" idx="0"/>
            </p:cNvCxnSpPr>
            <p:nvPr/>
          </p:nvCxnSpPr>
          <p:spPr>
            <a:xfrm flipH="1" flipV="1">
              <a:off x="10050384" y="4814178"/>
              <a:ext cx="258942" cy="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loud 33">
              <a:extLst>
                <a:ext uri="{FF2B5EF4-FFF2-40B4-BE49-F238E27FC236}">
                  <a16:creationId xmlns:a16="http://schemas.microsoft.com/office/drawing/2014/main" id="{18ED9947-E29A-4283-06EE-A4997A9CF89A}"/>
                </a:ext>
              </a:extLst>
            </p:cNvPr>
            <p:cNvSpPr/>
            <p:nvPr/>
          </p:nvSpPr>
          <p:spPr>
            <a:xfrm>
              <a:off x="7536479" y="4456168"/>
              <a:ext cx="2516002" cy="716019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>
              <a:noAutofit/>
            </a:bodyPr>
            <a:lstStyle/>
            <a:p>
              <a:pPr algn="ctr"/>
              <a:endParaRPr lang="de-DE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88B561-75E7-832E-73EF-68DDA059142D}"/>
                </a:ext>
              </a:extLst>
            </p:cNvPr>
            <p:cNvCxnSpPr>
              <a:cxnSpLocks/>
              <a:stCxn id="27" idx="2"/>
              <a:endCxn id="34" idx="3"/>
            </p:cNvCxnSpPr>
            <p:nvPr/>
          </p:nvCxnSpPr>
          <p:spPr>
            <a:xfrm>
              <a:off x="8794479" y="4152508"/>
              <a:ext cx="1" cy="344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1ED060-35C8-5D2B-5D57-87B9C7F82237}"/>
                </a:ext>
              </a:extLst>
            </p:cNvPr>
            <p:cNvSpPr txBox="1"/>
            <p:nvPr/>
          </p:nvSpPr>
          <p:spPr>
            <a:xfrm>
              <a:off x="7881530" y="4495719"/>
              <a:ext cx="183030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Kommunikations-</a:t>
              </a:r>
            </a:p>
            <a:p>
              <a:pPr algn="ctr"/>
              <a:r>
                <a:rPr lang="de-DE" dirty="0" err="1">
                  <a:solidFill>
                    <a:schemeClr val="bg1"/>
                  </a:solidFill>
                </a:rPr>
                <a:t>netzwerk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Cross 35">
            <a:extLst>
              <a:ext uri="{FF2B5EF4-FFF2-40B4-BE49-F238E27FC236}">
                <a16:creationId xmlns:a16="http://schemas.microsoft.com/office/drawing/2014/main" id="{28533500-4225-773A-4FEC-34C47A451C58}"/>
              </a:ext>
            </a:extLst>
          </p:cNvPr>
          <p:cNvSpPr/>
          <p:nvPr/>
        </p:nvSpPr>
        <p:spPr>
          <a:xfrm rot="2700000">
            <a:off x="8929527" y="4157358"/>
            <a:ext cx="341376" cy="341376"/>
          </a:xfrm>
          <a:prstGeom prst="plus">
            <a:avLst>
              <a:gd name="adj" fmla="val 392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9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6719-36FA-5776-E9CF-589D6E8A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CAP-Theorem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5B915-8736-A1DF-2F7F-1A2777C30C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7041364" cy="4240848"/>
              </a:xfrm>
            </p:spPr>
            <p:txBody>
              <a:bodyPr/>
              <a:lstStyle/>
              <a:p>
                <a:r>
                  <a:rPr lang="de-DE" dirty="0"/>
                  <a:t>Beweis-Idee (über Widerspruch)</a:t>
                </a:r>
              </a:p>
              <a:p>
                <a:pPr lvl="1"/>
                <a:r>
                  <a:rPr lang="de-DE" dirty="0"/>
                  <a:t>Annahme: Es gibt ein CAP System</a:t>
                </a:r>
              </a:p>
              <a:p>
                <a:pPr marL="715703" lvl="1" indent="-457200">
                  <a:buFont typeface="+mj-lt"/>
                  <a:buAutoNum type="arabicPeriod" startAt="2"/>
                </a:pPr>
                <a:r>
                  <a:rPr lang="de-DE" dirty="0"/>
                  <a:t>CP geht nicht mit A</a:t>
                </a:r>
              </a:p>
              <a:p>
                <a:pPr lvl="2"/>
                <a:r>
                  <a:rPr lang="de-DE" dirty="0"/>
                  <a:t>Annahme: System ist partitioniert (keine Verbindung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), was zu tolerieren ist (P)</a:t>
                </a:r>
              </a:p>
              <a:p>
                <a:pPr lvl="2"/>
                <a:r>
                  <a:rPr lang="de-DE" dirty="0"/>
                  <a:t>Anfrage an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zu schreiben mit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Da das System partitioniert ist, kann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die Änderung nicht an die anderen Stationen weitergeben, da es sonst inkonsistente Daten hätte (C erhalten)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muss die Anfrage ablehnen bzw. kann nicht </a:t>
                </a:r>
                <a:br>
                  <a:rPr lang="de-DE" dirty="0"/>
                </a:br>
                <a:r>
                  <a:rPr lang="de-DE" dirty="0"/>
                  <a:t>antworten ➝ Keine Verfügbarkeit (kein 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5B915-8736-A1DF-2F7F-1A2777C30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7041364" cy="4240848"/>
              </a:xfrm>
              <a:blipFill>
                <a:blip r:embed="rId2"/>
                <a:stretch>
                  <a:fillRect l="-2523" t="-2985" r="-5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2999-673F-2946-5A7A-C0A98FF3F6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5849-B60E-E928-9C1B-DBC065A18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F1CB4-2F01-DCE9-0D7D-8085D8AB6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28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710F93-D756-6008-50F1-C1D0C06E0C68}"/>
              </a:ext>
            </a:extLst>
          </p:cNvPr>
          <p:cNvGrpSpPr/>
          <p:nvPr/>
        </p:nvGrpSpPr>
        <p:grpSpPr>
          <a:xfrm>
            <a:off x="6368753" y="2904791"/>
            <a:ext cx="5462922" cy="3001123"/>
            <a:chOff x="6063019" y="2907730"/>
            <a:chExt cx="5462922" cy="3001123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050AC29D-B825-D047-0FEA-5BE421DC5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584" y="5242102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A5B6C454-73C4-FA53-7EA7-D1B5602E0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738" y="2907730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1ED9EC74-C145-E355-DE8E-EFF9EBB5F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4892" y="5239163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73B799-B782-4E6C-829A-A7F6FB3D0078}"/>
                    </a:ext>
                  </a:extLst>
                </p:cNvPr>
                <p:cNvSpPr txBox="1"/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73B799-B782-4E6C-829A-A7F6FB3D0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21195DD-92D9-B8BE-342A-99D00ADDECEA}"/>
                    </a:ext>
                  </a:extLst>
                </p:cNvPr>
                <p:cNvSpPr txBox="1"/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21195DD-92D9-B8BE-342A-99D00ADDE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EF3A37-A018-6D5A-400C-0919BBB80588}"/>
                    </a:ext>
                  </a:extLst>
                </p:cNvPr>
                <p:cNvSpPr txBox="1"/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EF3A37-A018-6D5A-400C-0919BBB80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B8984B-8DA1-18A1-8AC1-829C2B8272D6}"/>
                </a:ext>
              </a:extLst>
            </p:cNvPr>
            <p:cNvCxnSpPr>
              <a:cxnSpLocks/>
              <a:stCxn id="8" idx="0"/>
              <a:endCxn id="11" idx="2"/>
            </p:cNvCxnSpPr>
            <p:nvPr/>
          </p:nvCxnSpPr>
          <p:spPr>
            <a:xfrm flipV="1">
              <a:off x="6671326" y="5002084"/>
              <a:ext cx="1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4CB819-B5F2-4D40-E4BF-F67AC4920EA3}"/>
                </a:ext>
              </a:extLst>
            </p:cNvPr>
            <p:cNvCxnSpPr>
              <a:cxnSpLocks/>
              <a:stCxn id="9" idx="3"/>
              <a:endCxn id="12" idx="0"/>
            </p:cNvCxnSpPr>
            <p:nvPr/>
          </p:nvCxnSpPr>
          <p:spPr>
            <a:xfrm flipH="1">
              <a:off x="8794479" y="3574481"/>
              <a:ext cx="1" cy="208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79B3C5-D663-3621-9EAE-0B8A36BE70BE}"/>
                </a:ext>
              </a:extLst>
            </p:cNvPr>
            <p:cNvCxnSpPr>
              <a:cxnSpLocks/>
              <a:stCxn id="10" idx="0"/>
              <a:endCxn id="13" idx="2"/>
            </p:cNvCxnSpPr>
            <p:nvPr/>
          </p:nvCxnSpPr>
          <p:spPr>
            <a:xfrm flipV="1">
              <a:off x="10917634" y="4999145"/>
              <a:ext cx="0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0C0CE6-9BE6-524F-CBBB-9FDEB19FA9AA}"/>
                </a:ext>
              </a:extLst>
            </p:cNvPr>
            <p:cNvCxnSpPr>
              <a:cxnSpLocks/>
              <a:stCxn id="11" idx="3"/>
              <a:endCxn id="19" idx="2"/>
            </p:cNvCxnSpPr>
            <p:nvPr/>
          </p:nvCxnSpPr>
          <p:spPr>
            <a:xfrm flipV="1">
              <a:off x="7279634" y="4814178"/>
              <a:ext cx="264649" cy="3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B6DCB2-A9B3-9928-5307-E7DA5F390B40}"/>
                </a:ext>
              </a:extLst>
            </p:cNvPr>
            <p:cNvCxnSpPr>
              <a:cxnSpLocks/>
              <a:stCxn id="13" idx="1"/>
              <a:endCxn id="19" idx="0"/>
            </p:cNvCxnSpPr>
            <p:nvPr/>
          </p:nvCxnSpPr>
          <p:spPr>
            <a:xfrm flipH="1" flipV="1">
              <a:off x="10050384" y="4814178"/>
              <a:ext cx="258942" cy="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loud 18">
              <a:extLst>
                <a:ext uri="{FF2B5EF4-FFF2-40B4-BE49-F238E27FC236}">
                  <a16:creationId xmlns:a16="http://schemas.microsoft.com/office/drawing/2014/main" id="{9E30D008-B837-B6A2-162C-BF18CD988592}"/>
                </a:ext>
              </a:extLst>
            </p:cNvPr>
            <p:cNvSpPr/>
            <p:nvPr/>
          </p:nvSpPr>
          <p:spPr>
            <a:xfrm>
              <a:off x="7536479" y="4456168"/>
              <a:ext cx="2516002" cy="716019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>
              <a:noAutofit/>
            </a:bodyPr>
            <a:lstStyle/>
            <a:p>
              <a:pPr algn="ctr"/>
              <a:endParaRPr lang="de-DE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FF26C7-A2C2-F8AF-21F0-7929A52FA4D1}"/>
                </a:ext>
              </a:extLst>
            </p:cNvPr>
            <p:cNvCxnSpPr>
              <a:cxnSpLocks/>
              <a:stCxn id="12" idx="2"/>
              <a:endCxn id="19" idx="3"/>
            </p:cNvCxnSpPr>
            <p:nvPr/>
          </p:nvCxnSpPr>
          <p:spPr>
            <a:xfrm>
              <a:off x="8794479" y="4152508"/>
              <a:ext cx="1" cy="344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24ED07-AF93-6B76-7789-B7779205FD06}"/>
                </a:ext>
              </a:extLst>
            </p:cNvPr>
            <p:cNvSpPr txBox="1"/>
            <p:nvPr/>
          </p:nvSpPr>
          <p:spPr>
            <a:xfrm>
              <a:off x="7881530" y="4495719"/>
              <a:ext cx="183030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Kommunikations-</a:t>
              </a:r>
            </a:p>
            <a:p>
              <a:pPr algn="ctr"/>
              <a:r>
                <a:rPr lang="de-DE" dirty="0" err="1">
                  <a:solidFill>
                    <a:schemeClr val="bg1"/>
                  </a:solidFill>
                </a:rPr>
                <a:t>netzwerk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ross 36">
            <a:extLst>
              <a:ext uri="{FF2B5EF4-FFF2-40B4-BE49-F238E27FC236}">
                <a16:creationId xmlns:a16="http://schemas.microsoft.com/office/drawing/2014/main" id="{54874299-E0B0-1392-8DF3-E4DF5D3DC761}"/>
              </a:ext>
            </a:extLst>
          </p:cNvPr>
          <p:cNvSpPr/>
          <p:nvPr/>
        </p:nvSpPr>
        <p:spPr>
          <a:xfrm rot="2700000">
            <a:off x="8929527" y="4157358"/>
            <a:ext cx="341376" cy="341376"/>
          </a:xfrm>
          <a:prstGeom prst="plus">
            <a:avLst>
              <a:gd name="adj" fmla="val 392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68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6719-36FA-5776-E9CF-589D6E8A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CAP-Theorem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5B915-8736-A1DF-2F7F-1A2777C30C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7041364" cy="4240848"/>
              </a:xfrm>
            </p:spPr>
            <p:txBody>
              <a:bodyPr/>
              <a:lstStyle/>
              <a:p>
                <a:r>
                  <a:rPr lang="de-DE" dirty="0"/>
                  <a:t>Beweis-Idee (über Widerspruch)</a:t>
                </a:r>
              </a:p>
              <a:p>
                <a:pPr lvl="1"/>
                <a:r>
                  <a:rPr lang="de-DE" dirty="0"/>
                  <a:t>Annahme: Es gibt ein CAP System</a:t>
                </a:r>
              </a:p>
              <a:p>
                <a:pPr marL="715703" lvl="1" indent="-457200">
                  <a:buFont typeface="+mj-lt"/>
                  <a:buAutoNum type="arabicPeriod" startAt="3"/>
                </a:pPr>
                <a:r>
                  <a:rPr lang="de-DE" dirty="0"/>
                  <a:t>CA geht nicht mit P</a:t>
                </a:r>
              </a:p>
              <a:p>
                <a:pPr lvl="2"/>
                <a:r>
                  <a:rPr lang="de-DE" dirty="0"/>
                  <a:t>Anfrage an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zu schreiben mit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Da das System verfügbar ist (A), muss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antworten</a:t>
                </a:r>
              </a:p>
              <a:p>
                <a:pPr lvl="3"/>
                <a:r>
                  <a:rPr lang="de-DE" dirty="0"/>
                  <a:t>Die Änderung muss an die anderen Stationen weitergegeben werden (C), darf also nicht partitioniert sein</a:t>
                </a:r>
                <a:br>
                  <a:rPr lang="de-DE" dirty="0"/>
                </a:br>
                <a:r>
                  <a:rPr lang="de-DE" dirty="0"/>
                  <a:t>➝ Ausfalltoleranz nicht gegeben (kein P)</a:t>
                </a:r>
              </a:p>
              <a:p>
                <a:pPr lvl="3"/>
                <a:endParaRPr lang="de-DE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5B915-8736-A1DF-2F7F-1A2777C30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7041364" cy="4240848"/>
              </a:xfrm>
              <a:blipFill>
                <a:blip r:embed="rId2"/>
                <a:stretch>
                  <a:fillRect l="-2523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2999-673F-2946-5A7A-C0A98FF3F6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5849-B60E-E928-9C1B-DBC065A18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F1CB4-2F01-DCE9-0D7D-8085D8AB6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335DC2-E7CB-8786-8686-81E114D3D389}"/>
              </a:ext>
            </a:extLst>
          </p:cNvPr>
          <p:cNvGrpSpPr/>
          <p:nvPr/>
        </p:nvGrpSpPr>
        <p:grpSpPr>
          <a:xfrm>
            <a:off x="6368753" y="2904791"/>
            <a:ext cx="5462922" cy="3001123"/>
            <a:chOff x="6063019" y="2907730"/>
            <a:chExt cx="5462922" cy="3001123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2607E6B8-3DB3-E8AF-B818-1A00D8E46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584" y="5242102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C146EE0E-D8A7-415E-D2D5-F4A9E7685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738" y="2907730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6581DC89-7C3F-2D14-E4D6-C2D85188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4892" y="5239163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2541043-20EE-3F19-14BC-C4202C7B27F5}"/>
                    </a:ext>
                  </a:extLst>
                </p:cNvPr>
                <p:cNvSpPr txBox="1"/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2541043-20EE-3F19-14BC-C4202C7B2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4A0CAC-039A-1D1E-468D-0D33A122A202}"/>
                    </a:ext>
                  </a:extLst>
                </p:cNvPr>
                <p:cNvSpPr txBox="1"/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4A0CAC-039A-1D1E-468D-0D33A122A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7FD72BD-FF10-19FB-AA46-2200065887A2}"/>
                    </a:ext>
                  </a:extLst>
                </p:cNvPr>
                <p:cNvSpPr txBox="1"/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7FD72BD-FF10-19FB-AA46-2200065887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1292CC-9FAD-777F-E5DC-CD83EAC5A944}"/>
                </a:ext>
              </a:extLst>
            </p:cNvPr>
            <p:cNvCxnSpPr>
              <a:cxnSpLocks/>
              <a:stCxn id="8" idx="0"/>
              <a:endCxn id="11" idx="2"/>
            </p:cNvCxnSpPr>
            <p:nvPr/>
          </p:nvCxnSpPr>
          <p:spPr>
            <a:xfrm flipV="1">
              <a:off x="6671326" y="5002084"/>
              <a:ext cx="1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B80A91-E915-3883-CC7A-A6E37F13DBCE}"/>
                </a:ext>
              </a:extLst>
            </p:cNvPr>
            <p:cNvCxnSpPr>
              <a:cxnSpLocks/>
              <a:stCxn id="9" idx="3"/>
              <a:endCxn id="12" idx="0"/>
            </p:cNvCxnSpPr>
            <p:nvPr/>
          </p:nvCxnSpPr>
          <p:spPr>
            <a:xfrm flipH="1">
              <a:off x="8794479" y="3574481"/>
              <a:ext cx="1" cy="208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7B22E2-A81B-833D-BC72-ACED1FCC1669}"/>
                </a:ext>
              </a:extLst>
            </p:cNvPr>
            <p:cNvCxnSpPr>
              <a:cxnSpLocks/>
              <a:stCxn id="10" idx="0"/>
              <a:endCxn id="13" idx="2"/>
            </p:cNvCxnSpPr>
            <p:nvPr/>
          </p:nvCxnSpPr>
          <p:spPr>
            <a:xfrm flipV="1">
              <a:off x="10917634" y="4999145"/>
              <a:ext cx="0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FC5F06-9FEB-C342-FD4E-4CABF88BD62E}"/>
                </a:ext>
              </a:extLst>
            </p:cNvPr>
            <p:cNvCxnSpPr>
              <a:cxnSpLocks/>
              <a:stCxn id="11" idx="3"/>
              <a:endCxn id="19" idx="2"/>
            </p:cNvCxnSpPr>
            <p:nvPr/>
          </p:nvCxnSpPr>
          <p:spPr>
            <a:xfrm flipV="1">
              <a:off x="7279634" y="4814178"/>
              <a:ext cx="264649" cy="3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EF4EEC-7594-AAE8-694F-4CF546D3E4CD}"/>
                </a:ext>
              </a:extLst>
            </p:cNvPr>
            <p:cNvCxnSpPr>
              <a:cxnSpLocks/>
              <a:stCxn id="13" idx="1"/>
              <a:endCxn id="19" idx="0"/>
            </p:cNvCxnSpPr>
            <p:nvPr/>
          </p:nvCxnSpPr>
          <p:spPr>
            <a:xfrm flipH="1" flipV="1">
              <a:off x="10050384" y="4814178"/>
              <a:ext cx="258942" cy="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loud 18">
              <a:extLst>
                <a:ext uri="{FF2B5EF4-FFF2-40B4-BE49-F238E27FC236}">
                  <a16:creationId xmlns:a16="http://schemas.microsoft.com/office/drawing/2014/main" id="{B823530A-626D-5BBD-DF63-EEDF8906521C}"/>
                </a:ext>
              </a:extLst>
            </p:cNvPr>
            <p:cNvSpPr/>
            <p:nvPr/>
          </p:nvSpPr>
          <p:spPr>
            <a:xfrm>
              <a:off x="7536479" y="4456168"/>
              <a:ext cx="2516002" cy="716019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>
              <a:noAutofit/>
            </a:bodyPr>
            <a:lstStyle/>
            <a:p>
              <a:pPr algn="ctr"/>
              <a:endParaRPr lang="de-DE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0E9F03-45FD-A323-A806-C80DD4442676}"/>
                </a:ext>
              </a:extLst>
            </p:cNvPr>
            <p:cNvCxnSpPr>
              <a:cxnSpLocks/>
              <a:stCxn id="12" idx="2"/>
              <a:endCxn id="19" idx="3"/>
            </p:cNvCxnSpPr>
            <p:nvPr/>
          </p:nvCxnSpPr>
          <p:spPr>
            <a:xfrm>
              <a:off x="8794479" y="4152508"/>
              <a:ext cx="1" cy="344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A2329C-2BAD-CFD1-CD34-49D2F2E3F5FF}"/>
                </a:ext>
              </a:extLst>
            </p:cNvPr>
            <p:cNvSpPr txBox="1"/>
            <p:nvPr/>
          </p:nvSpPr>
          <p:spPr>
            <a:xfrm>
              <a:off x="7881530" y="4495719"/>
              <a:ext cx="183030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Kommunikations-</a:t>
              </a:r>
            </a:p>
            <a:p>
              <a:pPr algn="ctr"/>
              <a:r>
                <a:rPr lang="de-DE" dirty="0" err="1">
                  <a:solidFill>
                    <a:schemeClr val="bg1"/>
                  </a:solidFill>
                </a:rPr>
                <a:t>netzwerk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8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für verteilte Datenbanken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Verteilung / Dezentralisierung</a:t>
            </a:r>
          </a:p>
          <a:p>
            <a:pPr lvl="1"/>
            <a:r>
              <a:rPr lang="de-DE" dirty="0"/>
              <a:t>Vor allem bei Neuentwicklungen</a:t>
            </a:r>
          </a:p>
          <a:p>
            <a:pPr lvl="1"/>
            <a:r>
              <a:rPr lang="de-DE" dirty="0"/>
              <a:t>(Verteilte) Realisierung von Anwendungen auf Basis verteilter (DB-)Systeme </a:t>
            </a:r>
          </a:p>
          <a:p>
            <a:pPr lvl="1"/>
            <a:r>
              <a:rPr lang="de-DE" dirty="0"/>
              <a:t>(Kontrolliert) verteilte Datenspeicherung zur Lastverteilung, Nutzung von Parallelität Verkürzung von Antwortzeiten, Erhöhung der Ausfallsicherheit </a:t>
            </a:r>
          </a:p>
          <a:p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C01989-BC73-4248-9601-5A3B22FB77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Integration</a:t>
            </a:r>
          </a:p>
          <a:p>
            <a:pPr lvl="1"/>
            <a:r>
              <a:rPr lang="de-DE" dirty="0"/>
              <a:t>Bei bestehenden Systemen</a:t>
            </a:r>
          </a:p>
          <a:p>
            <a:pPr lvl="1"/>
            <a:r>
              <a:rPr lang="de-DE" dirty="0"/>
              <a:t>Verteilt gespeicherte und unabhängig voneinander verwaltete, aber inhaltlich zusammengehörige Daten logisch zusammenbringen </a:t>
            </a:r>
          </a:p>
          <a:p>
            <a:pPr lvl="1"/>
            <a:r>
              <a:rPr lang="de-DE" dirty="0"/>
              <a:t>Einheitlichen Zugriff auf Gesamtdatenbestand ermöglichen</a:t>
            </a:r>
          </a:p>
          <a:p>
            <a:endParaRPr lang="de-D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4AA2FF-7A2D-8428-0EC3-47A753FF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F798E-D97D-3591-8D44-C8D91FD0C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1" name="Flussdiagramm: Magnetplattenspeicher 10"/>
          <p:cNvSpPr/>
          <p:nvPr/>
        </p:nvSpPr>
        <p:spPr bwMode="auto">
          <a:xfrm>
            <a:off x="2807190" y="548407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12" name="Flussdiagramm: Magnetplattenspeicher 11"/>
          <p:cNvSpPr/>
          <p:nvPr/>
        </p:nvSpPr>
        <p:spPr bwMode="auto">
          <a:xfrm>
            <a:off x="2318728" y="548407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13" name="Flussdiagramm: Magnetplattenspeicher 12"/>
          <p:cNvSpPr/>
          <p:nvPr/>
        </p:nvSpPr>
        <p:spPr bwMode="auto">
          <a:xfrm>
            <a:off x="1830266" y="548407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15" name="Flussdiagramm: Magnetplattenspeicher 14"/>
          <p:cNvSpPr/>
          <p:nvPr/>
        </p:nvSpPr>
        <p:spPr bwMode="auto">
          <a:xfrm>
            <a:off x="3295651" y="548407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cxnSp>
        <p:nvCxnSpPr>
          <p:cNvPr id="17" name="Gerade Verbindung mit Pfeil 16"/>
          <p:cNvCxnSpPr>
            <a:cxnSpLocks/>
            <a:stCxn id="27" idx="2"/>
            <a:endCxn id="13" idx="1"/>
          </p:cNvCxnSpPr>
          <p:nvPr/>
        </p:nvCxnSpPr>
        <p:spPr bwMode="auto">
          <a:xfrm flipH="1">
            <a:off x="2041281" y="4953331"/>
            <a:ext cx="732693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Gerade Verbindung mit Pfeil 17"/>
          <p:cNvCxnSpPr>
            <a:cxnSpLocks/>
            <a:stCxn id="27" idx="2"/>
            <a:endCxn id="12" idx="1"/>
          </p:cNvCxnSpPr>
          <p:nvPr/>
        </p:nvCxnSpPr>
        <p:spPr bwMode="auto">
          <a:xfrm flipH="1">
            <a:off x="2529743" y="4953331"/>
            <a:ext cx="244231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Gerade Verbindung mit Pfeil 20"/>
          <p:cNvCxnSpPr>
            <a:cxnSpLocks/>
            <a:stCxn id="27" idx="2"/>
            <a:endCxn id="11" idx="1"/>
          </p:cNvCxnSpPr>
          <p:nvPr/>
        </p:nvCxnSpPr>
        <p:spPr bwMode="auto">
          <a:xfrm>
            <a:off x="2773974" y="4953331"/>
            <a:ext cx="244231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Gerade Verbindung mit Pfeil 23"/>
          <p:cNvCxnSpPr>
            <a:cxnSpLocks/>
            <a:stCxn id="27" idx="2"/>
            <a:endCxn id="15" idx="1"/>
          </p:cNvCxnSpPr>
          <p:nvPr/>
        </p:nvCxnSpPr>
        <p:spPr bwMode="auto">
          <a:xfrm>
            <a:off x="2773974" y="4953331"/>
            <a:ext cx="732692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Rechteck 26"/>
          <p:cNvSpPr/>
          <p:nvPr/>
        </p:nvSpPr>
        <p:spPr bwMode="auto">
          <a:xfrm>
            <a:off x="2072468" y="4583999"/>
            <a:ext cx="1403012" cy="369332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charset="0"/>
              </a:rPr>
              <a:t>Verteilte DB</a:t>
            </a:r>
          </a:p>
        </p:txBody>
      </p:sp>
      <p:sp>
        <p:nvSpPr>
          <p:cNvPr id="28" name="Flussdiagramm: Magnetplattenspeicher 27"/>
          <p:cNvSpPr/>
          <p:nvPr/>
        </p:nvSpPr>
        <p:spPr bwMode="auto">
          <a:xfrm>
            <a:off x="9330699" y="548407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29" name="Flussdiagramm: Magnetplattenspeicher 28"/>
          <p:cNvSpPr/>
          <p:nvPr/>
        </p:nvSpPr>
        <p:spPr bwMode="auto">
          <a:xfrm>
            <a:off x="8842237" y="548407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30" name="Flussdiagramm: Magnetplattenspeicher 29"/>
          <p:cNvSpPr/>
          <p:nvPr/>
        </p:nvSpPr>
        <p:spPr bwMode="auto">
          <a:xfrm>
            <a:off x="8353775" y="548407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31" name="Flussdiagramm: Magnetplattenspeicher 30"/>
          <p:cNvSpPr/>
          <p:nvPr/>
        </p:nvSpPr>
        <p:spPr bwMode="auto">
          <a:xfrm>
            <a:off x="9819160" y="5484070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8595977" y="4583999"/>
            <a:ext cx="1403012" cy="369332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</a:rPr>
              <a:t>Verteilte DB</a:t>
            </a:r>
          </a:p>
        </p:txBody>
      </p:sp>
      <p:cxnSp>
        <p:nvCxnSpPr>
          <p:cNvPr id="34" name="Gerade Verbindung mit Pfeil 33"/>
          <p:cNvCxnSpPr>
            <a:cxnSpLocks/>
            <a:stCxn id="30" idx="1"/>
            <a:endCxn id="32" idx="2"/>
          </p:cNvCxnSpPr>
          <p:nvPr/>
        </p:nvCxnSpPr>
        <p:spPr bwMode="auto">
          <a:xfrm flipV="1">
            <a:off x="8564790" y="4953331"/>
            <a:ext cx="732693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Gerade Verbindung mit Pfeil 35"/>
          <p:cNvCxnSpPr>
            <a:cxnSpLocks/>
            <a:stCxn id="29" idx="1"/>
            <a:endCxn id="32" idx="2"/>
          </p:cNvCxnSpPr>
          <p:nvPr/>
        </p:nvCxnSpPr>
        <p:spPr bwMode="auto">
          <a:xfrm flipV="1">
            <a:off x="9053252" y="4953331"/>
            <a:ext cx="244231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Gerade Verbindung mit Pfeil 36"/>
          <p:cNvCxnSpPr>
            <a:cxnSpLocks/>
            <a:stCxn id="28" idx="1"/>
            <a:endCxn id="32" idx="2"/>
          </p:cNvCxnSpPr>
          <p:nvPr/>
        </p:nvCxnSpPr>
        <p:spPr bwMode="auto">
          <a:xfrm flipH="1" flipV="1">
            <a:off x="9297483" y="4953331"/>
            <a:ext cx="244231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mit Pfeil 39"/>
          <p:cNvCxnSpPr>
            <a:cxnSpLocks/>
            <a:stCxn id="31" idx="1"/>
            <a:endCxn id="32" idx="2"/>
          </p:cNvCxnSpPr>
          <p:nvPr/>
        </p:nvCxnSpPr>
        <p:spPr bwMode="auto">
          <a:xfrm flipH="1" flipV="1">
            <a:off x="9297483" y="4953331"/>
            <a:ext cx="732692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98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5C51-F69F-CAAD-129E-4457C067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CAP-Theorem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6B91-E5C5-0B42-109D-0BFB869DF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der Eigenschaften nicht berücksichtigt wird, gilt nicht unbedingt systemweit</a:t>
            </a:r>
          </a:p>
          <a:p>
            <a:pPr lvl="1"/>
            <a:r>
              <a:rPr lang="de-DE" dirty="0"/>
              <a:t>CAP Eigenschaften in der Regel nicht binär, sondern graduell</a:t>
            </a:r>
          </a:p>
          <a:p>
            <a:r>
              <a:rPr lang="de-DE" dirty="0"/>
              <a:t>CA-Systeme (Konsistenz und Verfügbarkeit)</a:t>
            </a:r>
          </a:p>
          <a:p>
            <a:pPr lvl="1"/>
            <a:r>
              <a:rPr lang="de-DE" dirty="0"/>
              <a:t>Beispiel: relationale Datenbank mit verteilten Transaktionen </a:t>
            </a:r>
          </a:p>
          <a:p>
            <a:pPr lvl="1"/>
            <a:r>
              <a:rPr lang="de-DE" dirty="0"/>
              <a:t>Voraussetzung: Verbindung zwischen den Knoten besteht; sonst Schreiben ggf. blockieren </a:t>
            </a:r>
          </a:p>
          <a:p>
            <a:r>
              <a:rPr lang="de-DE" dirty="0"/>
              <a:t>CP-Systeme (Konsistenz und Ausfalltoleranz) </a:t>
            </a:r>
          </a:p>
          <a:p>
            <a:pPr lvl="1"/>
            <a:r>
              <a:rPr lang="de-DE" dirty="0"/>
              <a:t>Beispiel: Bank-Anwendungen</a:t>
            </a:r>
          </a:p>
          <a:p>
            <a:pPr lvl="1"/>
            <a:r>
              <a:rPr lang="de-DE" dirty="0"/>
              <a:t>Hohe Verfügbarkeit bei lesenden Operationen, bei Unterbrechung der Netzwerkverbindung geringere Verfügbarkeit </a:t>
            </a:r>
          </a:p>
          <a:p>
            <a:r>
              <a:rPr lang="de-DE" dirty="0"/>
              <a:t>AP-Systeme (Verfügbarkeit und Ausfalltoleranz)</a:t>
            </a:r>
          </a:p>
          <a:p>
            <a:pPr lvl="1"/>
            <a:r>
              <a:rPr lang="de-DE" dirty="0"/>
              <a:t>Beispiel: Domain Name System (DNS)</a:t>
            </a:r>
          </a:p>
          <a:p>
            <a:pPr lvl="1"/>
            <a:r>
              <a:rPr lang="de-DE" dirty="0"/>
              <a:t>Hohe Verfügbarkeit bei schreibenden und lesenden Operationen, eingeschränkte Konsistenz 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8CA9-7367-651E-BE60-6DA112412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1C016-3838-3EDC-353E-D58CC5963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793C0-5FBE-FE17-FD1B-4F0682A05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583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Konsistenzmodell: </a:t>
            </a:r>
            <a:r>
              <a:rPr lang="de-DE" strike="sngStrike" dirty="0">
                <a:solidFill>
                  <a:srgbClr val="FFC000"/>
                </a:solidFill>
              </a:rPr>
              <a:t>C</a:t>
            </a:r>
            <a:r>
              <a:rPr lang="de-DE" dirty="0"/>
              <a:t>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Relaxiertes Konsistenzmodell: </a:t>
                </a:r>
              </a:p>
              <a:p>
                <a:pPr lvl="1"/>
                <a:r>
                  <a:rPr lang="de-DE" dirty="0" err="1"/>
                  <a:t>Basically</a:t>
                </a:r>
                <a:r>
                  <a:rPr lang="de-DE" dirty="0"/>
                  <a:t> </a:t>
                </a:r>
                <a:r>
                  <a:rPr lang="de-DE" dirty="0" err="1"/>
                  <a:t>Available</a:t>
                </a:r>
                <a:r>
                  <a:rPr lang="de-DE" dirty="0"/>
                  <a:t>, Soft State, </a:t>
                </a:r>
                <a:r>
                  <a:rPr lang="de-DE" dirty="0" err="1"/>
                  <a:t>Eventually</a:t>
                </a:r>
                <a:r>
                  <a:rPr lang="de-DE" dirty="0"/>
                  <a:t> </a:t>
                </a:r>
                <a:r>
                  <a:rPr lang="de-DE" dirty="0" err="1"/>
                  <a:t>Consistent</a:t>
                </a:r>
                <a:r>
                  <a:rPr lang="de-DE" dirty="0"/>
                  <a:t> (</a:t>
                </a:r>
                <a:r>
                  <a:rPr lang="de-DE" dirty="0">
                    <a:solidFill>
                      <a:schemeClr val="accent1"/>
                    </a:solidFill>
                  </a:rPr>
                  <a:t>BASE</a:t>
                </a:r>
                <a:r>
                  <a:rPr lang="de-DE" dirty="0"/>
                  <a:t>)</a:t>
                </a:r>
              </a:p>
              <a:p>
                <a:pPr lvl="2"/>
                <a:r>
                  <a:rPr lang="de-DE" dirty="0"/>
                  <a:t>Ordnet Konsistenz der Verfügbarkeit unter </a:t>
                </a:r>
              </a:p>
              <a:p>
                <a:pPr lvl="3"/>
                <a:r>
                  <a:rPr lang="de-DE" dirty="0"/>
                  <a:t>Konsistenz kein fester Zustand nach einer Transaktion, wird später erreicht</a:t>
                </a:r>
              </a:p>
              <a:p>
                <a:pPr lvl="2"/>
                <a:r>
                  <a:rPr lang="de-DE" dirty="0"/>
                  <a:t>Replizierte Daten haben nicht alle den neuesten Zustand</a:t>
                </a:r>
              </a:p>
              <a:p>
                <a:pPr lvl="3"/>
                <a:r>
                  <a:rPr lang="de-DE" dirty="0"/>
                  <a:t>Vermeidung des (teuren) Zwei-Phasen-Commit-Protokolls (später)</a:t>
                </a:r>
              </a:p>
              <a:p>
                <a:pPr lvl="3"/>
                <a:r>
                  <a:rPr lang="de-DE" dirty="0"/>
                  <a:t>Transaktionen könnten veraltete Daten zu lesen bekommen</a:t>
                </a:r>
              </a:p>
              <a:p>
                <a:pPr lvl="2"/>
                <a:r>
                  <a:rPr lang="de-DE" dirty="0"/>
                  <a:t>Eventual </a:t>
                </a:r>
                <a:r>
                  <a:rPr lang="de-DE" dirty="0" err="1"/>
                  <a:t>Consistency</a:t>
                </a:r>
                <a:endParaRPr lang="de-DE" dirty="0"/>
              </a:p>
              <a:p>
                <a:pPr lvl="3"/>
                <a:r>
                  <a:rPr lang="de-DE" dirty="0"/>
                  <a:t>Würde man das System anhalten, würden alle Kopien irgendwann in denselben Zustand übergehen</a:t>
                </a:r>
              </a:p>
              <a:p>
                <a:pPr lvl="1"/>
                <a:r>
                  <a:rPr lang="de-DE" dirty="0"/>
                  <a:t>Read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Writes</a:t>
                </a:r>
                <a:r>
                  <a:rPr lang="de-DE" dirty="0"/>
                  <a:t>-Garantie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leistet auf jeden Fall ihre eigenen Änderungen</a:t>
                </a:r>
              </a:p>
              <a:p>
                <a:pPr lvl="1"/>
                <a:r>
                  <a:rPr lang="de-DE" dirty="0"/>
                  <a:t>Monotonic Read-Garantie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würde beim wiederholten Lesen keinen älteren Zustand als den vorher mal sichtbaren lesen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597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54A1A-8BFD-1944-5205-CCB26043B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95A7B-FE7A-6CAD-A205-68EFBDB9C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82294-D7CE-92E2-260B-74841636F6F3}"/>
              </a:ext>
            </a:extLst>
          </p:cNvPr>
          <p:cNvSpPr txBox="1"/>
          <p:nvPr/>
        </p:nvSpPr>
        <p:spPr>
          <a:xfrm>
            <a:off x="5473547" y="904869"/>
            <a:ext cx="635812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Not-</a:t>
            </a:r>
            <a:r>
              <a:rPr lang="de-DE" dirty="0" err="1"/>
              <a:t>only</a:t>
            </a:r>
            <a:r>
              <a:rPr lang="de-DE" dirty="0"/>
              <a:t> SQL (NoSQL)-Datenbanken verzichten zeit- bzw. teilweise auf Konsistenz und betonen Verfügbarkeit und Ausfalltoleranz </a:t>
            </a:r>
          </a:p>
        </p:txBody>
      </p:sp>
    </p:spTree>
    <p:extLst>
      <p:ext uri="{BB962C8B-B14F-4D97-AF65-F5344CB8AC3E}">
        <p14:creationId xmlns:p14="http://schemas.microsoft.com/office/powerpoint/2010/main" val="1672588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E187-AFAD-189F-C28D-C5FCD12F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5257B-6B62-FCC6-E1D6-95D174B72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Fragmentierung: Verteilung der Daten in Fragmente</a:t>
            </a:r>
          </a:p>
          <a:p>
            <a:pPr lvl="1"/>
            <a:r>
              <a:rPr lang="en-DE" dirty="0"/>
              <a:t>Horizontal, vertikal, gemischt (hor. + vert.), abgeleitet (i.d.R. </a:t>
            </a:r>
            <a:r>
              <a:rPr lang="de-DE" dirty="0" err="1"/>
              <a:t>ü</a:t>
            </a:r>
            <a:r>
              <a:rPr lang="en-DE" dirty="0"/>
              <a:t>ber Fremdschlüssel)</a:t>
            </a:r>
          </a:p>
          <a:p>
            <a:pPr lvl="1"/>
            <a:r>
              <a:rPr lang="en-DE" dirty="0"/>
              <a:t>Korrektheit: Rekonstruierbarkeit, Vollständigkeit, Disjunktheit</a:t>
            </a:r>
          </a:p>
          <a:p>
            <a:r>
              <a:rPr lang="en-DE" dirty="0"/>
              <a:t>Replikation: Erhöhung der Verfügbarkeit / Effizienz</a:t>
            </a:r>
          </a:p>
          <a:p>
            <a:pPr lvl="1"/>
            <a:r>
              <a:rPr lang="en-DE" dirty="0"/>
              <a:t>Nachteil: Daten müssen konsistenz gehalten werden</a:t>
            </a:r>
          </a:p>
          <a:p>
            <a:r>
              <a:rPr lang="en-DE" dirty="0"/>
              <a:t>Allokation: Physische Zuordnung auf Stationen (lokale DBs)</a:t>
            </a:r>
          </a:p>
          <a:p>
            <a:r>
              <a:rPr lang="en-DE" dirty="0"/>
              <a:t>Transparenz</a:t>
            </a:r>
          </a:p>
          <a:p>
            <a:pPr lvl="1"/>
            <a:r>
              <a:rPr lang="en-DE" dirty="0"/>
              <a:t>Fragmentierungstransparenz, Allokationstransparenz, lokale Schema-Transparenz</a:t>
            </a:r>
          </a:p>
          <a:p>
            <a:pPr lvl="1"/>
            <a:r>
              <a:rPr lang="en-DE" dirty="0"/>
              <a:t>Von nur globales Schema genutzt bis hin zu lokale Stationen müssen bekannt sein</a:t>
            </a:r>
          </a:p>
          <a:p>
            <a:r>
              <a:rPr lang="en-DE" dirty="0"/>
              <a:t>CAP: Konsistenz, Verfügbarkeit, Ausfalltoleranz</a:t>
            </a:r>
          </a:p>
          <a:p>
            <a:pPr lvl="1"/>
            <a:r>
              <a:rPr lang="en-DE" dirty="0"/>
              <a:t>CAP-Theorem: Nur zwei von drei Eigenschaften zur Zeit erreichbar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B600-DF66-C37F-EA6B-5E5218CFAF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E8DB1-794B-205F-098E-B214BB5CB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6A8A3-B8EA-BA6D-EFEC-3EB0D6A43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55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8. Verteilte Datenbanken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BC0C-A657-5D4F-99A9-74DEC788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Verteilte DBMS</a:t>
            </a:r>
          </a:p>
          <a:p>
            <a:pPr lvl="1"/>
            <a:r>
              <a:rPr lang="de-DE" dirty="0"/>
              <a:t>Fragmentierung, Replikation, Allokation</a:t>
            </a:r>
          </a:p>
          <a:p>
            <a:pPr lvl="1"/>
            <a:r>
              <a:rPr lang="de-DE" dirty="0"/>
              <a:t>Transparenz</a:t>
            </a:r>
          </a:p>
          <a:p>
            <a:pPr lvl="1"/>
            <a:r>
              <a:rPr lang="de-DE" dirty="0"/>
              <a:t>CAP-Theorem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Anfragenbeantwortung in verteilten Systemen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Anfrageverarbeitung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Transaktionskontrolle, Sperrverwaltung, </a:t>
            </a:r>
            <a:r>
              <a:rPr lang="de-DE" dirty="0" err="1">
                <a:solidFill>
                  <a:schemeClr val="accent1"/>
                </a:solidFill>
              </a:rPr>
              <a:t>Deadlockvermeidung</a:t>
            </a:r>
            <a:endParaRPr lang="de-DE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Föderierte DBS</a:t>
            </a:r>
          </a:p>
          <a:p>
            <a:pPr lvl="1"/>
            <a:r>
              <a:rPr lang="de-DE" dirty="0"/>
              <a:t>Integration</a:t>
            </a:r>
          </a:p>
          <a:p>
            <a:pPr lvl="1"/>
            <a:r>
              <a:rPr lang="de-DE" dirty="0"/>
              <a:t>Migration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0B2F7-AB2B-F8B2-DEFF-BE1E0257B2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1151-0B7F-5733-F80B-D18536854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6426C3-A331-2F47-8F7C-951084D94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00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Anfrageübersetzung und Anfrageoptimierung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360364" y="1665288"/>
            <a:ext cx="4667480" cy="4240212"/>
          </a:xfrm>
        </p:spPr>
        <p:txBody>
          <a:bodyPr/>
          <a:lstStyle/>
          <a:p>
            <a:r>
              <a:rPr lang="de-DE" dirty="0"/>
              <a:t>Voraussetzung: Fragmentierungstransparenz</a:t>
            </a:r>
          </a:p>
          <a:p>
            <a:r>
              <a:rPr lang="de-DE" dirty="0"/>
              <a:t>Aufgabe des Operator-</a:t>
            </a:r>
            <a:r>
              <a:rPr lang="de-DE" dirty="0" err="1"/>
              <a:t>Evaluierers</a:t>
            </a:r>
            <a:r>
              <a:rPr lang="de-DE" dirty="0"/>
              <a:t>: Generierung eines Anfrageauswertungsplans auf den Fragmenten</a:t>
            </a:r>
          </a:p>
          <a:p>
            <a:r>
              <a:rPr lang="de-DE" dirty="0"/>
              <a:t>Aufgabe des Anfrageoptimierers: Generierung eines möglichst effizienten Auswertungsplanes </a:t>
            </a:r>
          </a:p>
          <a:p>
            <a:pPr lvl="1"/>
            <a:r>
              <a:rPr lang="de-DE" dirty="0"/>
              <a:t>Abhängig von der Allokation der Fragmente auf den verschiedenen Stationen des Rechnernetzes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5AF27-7E9C-53F1-CECD-F0512B5FDF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B879D-9A21-C0B8-B476-CB0298052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6866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BDEEBA49-F69E-4A27-8976-7DD47A0486A5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7F7770-4128-5CE6-D5DE-7D78FC198975}"/>
              </a:ext>
            </a:extLst>
          </p:cNvPr>
          <p:cNvGrpSpPr/>
          <p:nvPr/>
        </p:nvGrpSpPr>
        <p:grpSpPr>
          <a:xfrm>
            <a:off x="4999802" y="1554563"/>
            <a:ext cx="6831873" cy="4351351"/>
            <a:chOff x="2598918" y="1518533"/>
            <a:chExt cx="6831873" cy="4351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338040-C47E-CBCE-1890-BE34A53426E6}"/>
                </a:ext>
              </a:extLst>
            </p:cNvPr>
            <p:cNvSpPr/>
            <p:nvPr/>
          </p:nvSpPr>
          <p:spPr>
            <a:xfrm>
              <a:off x="6049152" y="2623286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Parser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E2B875-BD1F-04D6-6AC1-3942DC5C61E8}"/>
                </a:ext>
              </a:extLst>
            </p:cNvPr>
            <p:cNvSpPr/>
            <p:nvPr/>
          </p:nvSpPr>
          <p:spPr>
            <a:xfrm>
              <a:off x="3768141" y="2618218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Ausführer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32FE98-AEFC-B6BA-B663-D696ABE4B09B}"/>
                </a:ext>
              </a:extLst>
            </p:cNvPr>
            <p:cNvSpPr/>
            <p:nvPr/>
          </p:nvSpPr>
          <p:spPr>
            <a:xfrm>
              <a:off x="6049152" y="3076907"/>
              <a:ext cx="2090551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Optimierer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DFC9B3-7831-C19C-EF1A-054CC19C1660}"/>
                </a:ext>
              </a:extLst>
            </p:cNvPr>
            <p:cNvSpPr/>
            <p:nvPr/>
          </p:nvSpPr>
          <p:spPr>
            <a:xfrm>
              <a:off x="3768141" y="3071839"/>
              <a:ext cx="2090551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Operator-</a:t>
              </a:r>
              <a:r>
                <a:rPr lang="de-DE" sz="1400" dirty="0" err="1">
                  <a:solidFill>
                    <a:schemeClr val="tx2"/>
                  </a:solidFill>
                </a:rPr>
                <a:t>Evaluierer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5AE21-F578-FD19-24C9-83857B91BFE9}"/>
                </a:ext>
              </a:extLst>
            </p:cNvPr>
            <p:cNvSpPr/>
            <p:nvPr/>
          </p:nvSpPr>
          <p:spPr>
            <a:xfrm>
              <a:off x="3655876" y="2568662"/>
              <a:ext cx="4588922" cy="875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C47D33-DCA3-CAC1-3083-5C070ADDB9B5}"/>
                </a:ext>
              </a:extLst>
            </p:cNvPr>
            <p:cNvSpPr/>
            <p:nvPr/>
          </p:nvSpPr>
          <p:spPr>
            <a:xfrm>
              <a:off x="4360780" y="3622766"/>
              <a:ext cx="3185296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Dateiverwaltungs- und Zugriffsmethoden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8456E2-88AB-18DD-9E38-3CEC65C52B3C}"/>
                </a:ext>
              </a:extLst>
            </p:cNvPr>
            <p:cNvSpPr/>
            <p:nvPr/>
          </p:nvSpPr>
          <p:spPr>
            <a:xfrm>
              <a:off x="4360428" y="411608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Puffer-Verwalter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D60497-2305-2626-DBF5-B1FB892C655D}"/>
                </a:ext>
              </a:extLst>
            </p:cNvPr>
            <p:cNvSpPr/>
            <p:nvPr/>
          </p:nvSpPr>
          <p:spPr>
            <a:xfrm>
              <a:off x="4360428" y="459969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Verwalter für externen Speicher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F6B0E8-6A1C-946E-39BC-585B88AAA980}"/>
                </a:ext>
              </a:extLst>
            </p:cNvPr>
            <p:cNvSpPr/>
            <p:nvPr/>
          </p:nvSpPr>
          <p:spPr>
            <a:xfrm>
              <a:off x="2860610" y="3622767"/>
              <a:ext cx="1234685" cy="61906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Transaktions-Verwalter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94E5D3-ABD3-06D9-A442-5642728662BE}"/>
                </a:ext>
              </a:extLst>
            </p:cNvPr>
            <p:cNvSpPr/>
            <p:nvPr/>
          </p:nvSpPr>
          <p:spPr>
            <a:xfrm>
              <a:off x="2860610" y="4304024"/>
              <a:ext cx="1234685" cy="60344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Sperr</a:t>
              </a:r>
            </a:p>
            <a:p>
              <a:pPr algn="ctr"/>
              <a:r>
                <a:rPr lang="de-DE" sz="1400">
                  <a:solidFill>
                    <a:schemeClr val="tx2"/>
                  </a:solidFill>
                </a:rPr>
                <a:t>-Verwalter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6DD3D6-E041-2B11-C35A-9CCF7CA4E0B8}"/>
                </a:ext>
              </a:extLst>
            </p:cNvPr>
            <p:cNvSpPr/>
            <p:nvPr/>
          </p:nvSpPr>
          <p:spPr>
            <a:xfrm>
              <a:off x="7740510" y="3577182"/>
              <a:ext cx="1363720" cy="138811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Wieder-herstellungs-Verwalter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48FCDC-11F6-0AE6-296B-99A51B28E646}"/>
                </a:ext>
              </a:extLst>
            </p:cNvPr>
            <p:cNvSpPr/>
            <p:nvPr/>
          </p:nvSpPr>
          <p:spPr>
            <a:xfrm>
              <a:off x="2598918" y="2507134"/>
              <a:ext cx="6702838" cy="25017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7CBC5BD-AEA5-948A-53C5-71E72775FE96}"/>
                </a:ext>
              </a:extLst>
            </p:cNvPr>
            <p:cNvSpPr/>
            <p:nvPr/>
          </p:nvSpPr>
          <p:spPr>
            <a:xfrm>
              <a:off x="3011213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Webformulare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A9D4E52-B263-78F2-EEF9-9326ABBDF94A}"/>
                </a:ext>
              </a:extLst>
            </p:cNvPr>
            <p:cNvSpPr/>
            <p:nvPr/>
          </p:nvSpPr>
          <p:spPr>
            <a:xfrm>
              <a:off x="5096372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Anwendungen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67C4575-F734-D31D-1B07-6E408D7BFBEF}"/>
                </a:ext>
              </a:extLst>
            </p:cNvPr>
            <p:cNvSpPr/>
            <p:nvPr/>
          </p:nvSpPr>
          <p:spPr>
            <a:xfrm>
              <a:off x="7185467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SQL-Schnittstelle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13E0D5-F3FC-9B45-31B1-4406536E6625}"/>
                </a:ext>
              </a:extLst>
            </p:cNvPr>
            <p:cNvSpPr txBox="1"/>
            <p:nvPr/>
          </p:nvSpPr>
          <p:spPr>
            <a:xfrm>
              <a:off x="5519193" y="2045468"/>
              <a:ext cx="862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Anfragen</a:t>
              </a:r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A8CD6D70-8FE0-8AD9-FAAE-0DF2A485F88C}"/>
                </a:ext>
              </a:extLst>
            </p:cNvPr>
            <p:cNvSpPr/>
            <p:nvPr/>
          </p:nvSpPr>
          <p:spPr>
            <a:xfrm>
              <a:off x="4357337" y="5166846"/>
              <a:ext cx="3186000" cy="703038"/>
            </a:xfrm>
            <a:prstGeom prst="can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Dateien für Daten und Indices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B7454D-E35D-992B-6CE5-822CD0195248}"/>
                </a:ext>
              </a:extLst>
            </p:cNvPr>
            <p:cNvSpPr txBox="1"/>
            <p:nvPr/>
          </p:nvSpPr>
          <p:spPr>
            <a:xfrm>
              <a:off x="7539894" y="5423045"/>
              <a:ext cx="998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/>
                <a:t>Datenbank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7A525F-47B7-6320-5FDD-D1E2CC3B6E43}"/>
                </a:ext>
              </a:extLst>
            </p:cNvPr>
            <p:cNvSpPr txBox="1"/>
            <p:nvPr/>
          </p:nvSpPr>
          <p:spPr>
            <a:xfrm>
              <a:off x="8463860" y="4973381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/>
                <a:t>DBMS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04CBD15-AA79-30F4-DF0E-8D0B6376B569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5950337" y="3444572"/>
              <a:ext cx="3091" cy="178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D5AD681-3746-B4FA-CB7A-BCD40AF6244C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5953428" y="3930543"/>
              <a:ext cx="0" cy="1855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1F076E-14B2-C7F8-65CC-EFE0F14C1F3F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>
              <a:off x="5953428" y="4423857"/>
              <a:ext cx="0" cy="175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46DB054-B8A7-23B3-155B-2AD85B95D593}"/>
                </a:ext>
              </a:extLst>
            </p:cNvPr>
            <p:cNvCxnSpPr>
              <a:cxnSpLocks/>
              <a:stCxn id="25" idx="2"/>
              <a:endCxn id="21" idx="0"/>
            </p:cNvCxnSpPr>
            <p:nvPr/>
          </p:nvCxnSpPr>
          <p:spPr>
            <a:xfrm>
              <a:off x="5950337" y="2353245"/>
              <a:ext cx="0" cy="153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1213253-10C8-8D9F-8CE3-F811436EE31D}"/>
                </a:ext>
              </a:extLst>
            </p:cNvPr>
            <p:cNvCxnSpPr>
              <a:cxnSpLocks/>
              <a:stCxn id="22" idx="2"/>
              <a:endCxn id="25" idx="1"/>
            </p:cNvCxnSpPr>
            <p:nvPr/>
          </p:nvCxnSpPr>
          <p:spPr>
            <a:xfrm>
              <a:off x="3865179" y="1879888"/>
              <a:ext cx="1654014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45BC5F4-B208-DCDE-FF74-D629BAE5486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5950337" y="1879888"/>
              <a:ext cx="1" cy="165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DD0AB85-2CD4-7790-D434-C4A92D22E4FF}"/>
                </a:ext>
              </a:extLst>
            </p:cNvPr>
            <p:cNvCxnSpPr>
              <a:cxnSpLocks/>
              <a:stCxn id="24" idx="2"/>
              <a:endCxn id="25" idx="3"/>
            </p:cNvCxnSpPr>
            <p:nvPr/>
          </p:nvCxnSpPr>
          <p:spPr>
            <a:xfrm flipH="1">
              <a:off x="6381480" y="1879888"/>
              <a:ext cx="1657953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78CF585-B205-A33C-6FF5-1E6AB01DEDC7}"/>
                </a:ext>
              </a:extLst>
            </p:cNvPr>
            <p:cNvCxnSpPr>
              <a:cxnSpLocks/>
              <a:stCxn id="17" idx="2"/>
              <a:endCxn id="26" idx="1"/>
            </p:cNvCxnSpPr>
            <p:nvPr/>
          </p:nvCxnSpPr>
          <p:spPr>
            <a:xfrm flipH="1">
              <a:off x="5950337" y="4907467"/>
              <a:ext cx="3091" cy="2593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BA898DE-3706-6B9D-D4C9-577F73E399D2}"/>
                </a:ext>
              </a:extLst>
            </p:cNvPr>
            <p:cNvCxnSpPr>
              <a:cxnSpLocks/>
              <a:stCxn id="20" idx="1"/>
              <a:endCxn id="16" idx="3"/>
            </p:cNvCxnSpPr>
            <p:nvPr/>
          </p:nvCxnSpPr>
          <p:spPr>
            <a:xfrm flipH="1" flipV="1">
              <a:off x="7546428" y="4269969"/>
              <a:ext cx="194082" cy="126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8AD5053-6564-4AF9-A430-764B1ED6E7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9894" y="377882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2C2D3B-8CF8-C545-3F3C-EE5C38169C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3337" y="4753578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936B300-62E5-4CBB-3577-D5C997BB2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26397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8AE3B98-85F2-F61C-5F03-061615E23B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812" y="3773024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351F6AE-E73C-3BDB-A492-BAE3600CF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747782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45DFD6-C4D7-82B0-145C-699B5F4B0BAF}"/>
                </a:ext>
              </a:extLst>
            </p:cNvPr>
            <p:cNvSpPr/>
            <p:nvPr/>
          </p:nvSpPr>
          <p:spPr>
            <a:xfrm>
              <a:off x="2799535" y="3581552"/>
              <a:ext cx="1363720" cy="1388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923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Anfragebearbeitung bei horizontaler Fragmentierung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Übersetzung einer SQL-Anfrage auf dem globalen Schema in eine äquivalente Anfrage auf den Fragmenten benötigt zwei Schritte:</a:t>
            </a:r>
          </a:p>
          <a:p>
            <a:pPr marL="715703" lvl="1" indent="-457200">
              <a:buFont typeface="+mj-lt"/>
              <a:buAutoNum type="arabicPeriod"/>
            </a:pPr>
            <a:r>
              <a:rPr lang="de-DE" dirty="0"/>
              <a:t>Rekonstruktion aller in der Anfrage vorkommenden globalen Relationen aus den Fragmenten, in die sie während der Fragmentierungsphase zerlegt wurden</a:t>
            </a:r>
          </a:p>
          <a:p>
            <a:pPr lvl="2"/>
            <a:r>
              <a:rPr lang="de-DE" dirty="0"/>
              <a:t>Hierfür erhält man einen algebraischen Ausdruck = </a:t>
            </a:r>
            <a:r>
              <a:rPr lang="de-DE" dirty="0">
                <a:solidFill>
                  <a:schemeClr val="accent1"/>
                </a:solidFill>
              </a:rPr>
              <a:t>kanonische Form</a:t>
            </a:r>
            <a:r>
              <a:rPr lang="de-DE" dirty="0"/>
              <a:t> der Anfrage</a:t>
            </a:r>
          </a:p>
          <a:p>
            <a:pPr marL="715703" lvl="1" indent="-457200">
              <a:buFont typeface="+mj-lt"/>
              <a:buAutoNum type="arabicPeriod"/>
            </a:pPr>
            <a:r>
              <a:rPr lang="de-DE" dirty="0"/>
              <a:t>Kombination des Rekonstruktionsausdrucks mit dem algebraischen Anfrageausdruck, der sich aus der Übersetzung der SQL-Anfrage ergibt</a:t>
            </a:r>
          </a:p>
          <a:p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0C6AD-6345-DE5D-2303-068B2BFD33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F33E4-0596-A5BF-1523-C7F006C08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7890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A402CA25-F1DD-4EE7-AD35-DAD56D1D5DD1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3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Algebraischer Ausdruck: Beispiel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63F554-9441-F036-E40F-42959C53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Anfrage</a:t>
            </a:r>
          </a:p>
          <a:p>
            <a:pPr lvl="1"/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Titel, Name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Vorlesungen, Profs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Dozierende =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PersNr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Rang='W3';</a:t>
            </a:r>
          </a:p>
          <a:p>
            <a:r>
              <a:rPr lang="de-DE" dirty="0"/>
              <a:t>Algebraischer Ausdruck in </a:t>
            </a:r>
            <a:r>
              <a:rPr lang="de-DE" dirty="0" err="1"/>
              <a:t>Baumform</a:t>
            </a:r>
            <a:endParaRPr lang="de-DE" dirty="0"/>
          </a:p>
          <a:p>
            <a:pPr lvl="1"/>
            <a:r>
              <a:rPr lang="de-DE" dirty="0"/>
              <a:t>I.e., kanonische Form der Anfrage</a:t>
            </a:r>
          </a:p>
          <a:p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8ABCB-E38B-89A5-89FF-4A7B8CA168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111A8-718C-836D-FD6B-B74D52E13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8914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8CEEBC98-BDBB-4A87-A46C-EE6BDFB90587}" type="slidenum">
              <a:rPr lang="en-US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Text Box 4"/>
              <p:cNvSpPr txBox="1">
                <a:spLocks noChangeArrowheads="1"/>
              </p:cNvSpPr>
              <p:nvPr/>
            </p:nvSpPr>
            <p:spPr bwMode="auto">
              <a:xfrm>
                <a:off x="8219732" y="1661848"/>
                <a:ext cx="1306512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𝑇𝑖𝑡𝑒𝑙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1661848"/>
                <a:ext cx="1306512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18" name="Text Box 5"/>
              <p:cNvSpPr txBox="1">
                <a:spLocks noChangeArrowheads="1"/>
              </p:cNvSpPr>
              <p:nvPr/>
            </p:nvSpPr>
            <p:spPr bwMode="auto">
              <a:xfrm>
                <a:off x="8219732" y="2532438"/>
                <a:ext cx="1189621" cy="39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𝑅𝑎𝑛𝑔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1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2532438"/>
                <a:ext cx="1189621" cy="391902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19" name="Text Box 6"/>
              <p:cNvSpPr txBox="1">
                <a:spLocks noChangeArrowheads="1"/>
              </p:cNvSpPr>
              <p:nvPr/>
            </p:nvSpPr>
            <p:spPr bwMode="auto">
              <a:xfrm>
                <a:off x="8219732" y="3413416"/>
                <a:ext cx="21073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⋈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𝐷𝑜𝑧𝑖𝑒𝑟𝑒𝑛𝑑𝑒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𝑃𝑒𝑟𝑠𝑁𝑟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3413416"/>
                <a:ext cx="21073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20" name="Text Box 7"/>
              <p:cNvSpPr txBox="1">
                <a:spLocks noChangeArrowheads="1"/>
              </p:cNvSpPr>
              <p:nvPr/>
            </p:nvSpPr>
            <p:spPr bwMode="auto">
              <a:xfrm>
                <a:off x="6499895" y="4161128"/>
                <a:ext cx="394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895" y="4161128"/>
                <a:ext cx="3946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21" name="Text Box 8"/>
              <p:cNvSpPr txBox="1">
                <a:spLocks noChangeArrowheads="1"/>
              </p:cNvSpPr>
              <p:nvPr/>
            </p:nvSpPr>
            <p:spPr bwMode="auto">
              <a:xfrm>
                <a:off x="10086989" y="4161128"/>
                <a:ext cx="394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2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6989" y="4161128"/>
                <a:ext cx="3946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951401" y="5536168"/>
            <a:ext cx="1032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TheoVorl</a:t>
            </a:r>
            <a:endParaRPr lang="de-DE" dirty="0"/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43447" y="5536168"/>
            <a:ext cx="90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PhilVorl</a:t>
            </a:r>
            <a:endParaRPr lang="de-DE" dirty="0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7338097" y="5536168"/>
            <a:ext cx="989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PhysVorl</a:t>
            </a:r>
            <a:endParaRPr lang="de-DE" dirty="0"/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8693721" y="5536168"/>
            <a:ext cx="933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TheoPfs</a:t>
            </a:r>
            <a:endParaRPr lang="de-DE" dirty="0"/>
          </a:p>
        </p:txBody>
      </p:sp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9880234" y="5536168"/>
            <a:ext cx="808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PhilPfs</a:t>
            </a:r>
            <a:endParaRPr lang="de-DE" dirty="0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10941713" y="5536168"/>
            <a:ext cx="889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PhysPfs</a:t>
            </a:r>
            <a:endParaRPr lang="de-D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E907C5-E28A-82AD-BAB4-45AF44D23E27}"/>
              </a:ext>
            </a:extLst>
          </p:cNvPr>
          <p:cNvCxnSpPr/>
          <p:nvPr/>
        </p:nvCxnSpPr>
        <p:spPr>
          <a:xfrm>
            <a:off x="8430453" y="2043363"/>
            <a:ext cx="1" cy="489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5F292-FF03-BD6D-6DD0-0FFCE10D01EF}"/>
              </a:ext>
            </a:extLst>
          </p:cNvPr>
          <p:cNvCxnSpPr>
            <a:cxnSpLocks/>
          </p:cNvCxnSpPr>
          <p:nvPr/>
        </p:nvCxnSpPr>
        <p:spPr>
          <a:xfrm flipH="1">
            <a:off x="8430453" y="2924340"/>
            <a:ext cx="1" cy="4890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E002A0-1BB3-94AC-DEA0-65E34BF71B80}"/>
              </a:ext>
            </a:extLst>
          </p:cNvPr>
          <p:cNvCxnSpPr>
            <a:cxnSpLocks/>
            <a:endCxn id="38920" idx="0"/>
          </p:cNvCxnSpPr>
          <p:nvPr/>
        </p:nvCxnSpPr>
        <p:spPr>
          <a:xfrm flipH="1">
            <a:off x="6697225" y="3721351"/>
            <a:ext cx="1733228" cy="4397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CDF687-F158-0B50-8FC6-3B3F96A1C4DC}"/>
              </a:ext>
            </a:extLst>
          </p:cNvPr>
          <p:cNvCxnSpPr>
            <a:cxnSpLocks/>
            <a:endCxn id="38921" idx="0"/>
          </p:cNvCxnSpPr>
          <p:nvPr/>
        </p:nvCxnSpPr>
        <p:spPr>
          <a:xfrm>
            <a:off x="8430453" y="3724791"/>
            <a:ext cx="1853866" cy="4363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D5AE73-6C1C-FF00-1BAA-882117DA87A0}"/>
              </a:ext>
            </a:extLst>
          </p:cNvPr>
          <p:cNvCxnSpPr>
            <a:cxnSpLocks/>
            <a:stCxn id="38921" idx="2"/>
            <a:endCxn id="38925" idx="0"/>
          </p:cNvCxnSpPr>
          <p:nvPr/>
        </p:nvCxnSpPr>
        <p:spPr>
          <a:xfrm flipH="1">
            <a:off x="9160323" y="4530460"/>
            <a:ext cx="1123996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50995F-879F-7447-E401-E84463C1DC21}"/>
              </a:ext>
            </a:extLst>
          </p:cNvPr>
          <p:cNvCxnSpPr>
            <a:cxnSpLocks/>
            <a:stCxn id="38921" idx="2"/>
            <a:endCxn id="38926" idx="0"/>
          </p:cNvCxnSpPr>
          <p:nvPr/>
        </p:nvCxnSpPr>
        <p:spPr>
          <a:xfrm>
            <a:off x="10284319" y="4530460"/>
            <a:ext cx="0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351684-3422-537D-D46B-D24781E382D3}"/>
              </a:ext>
            </a:extLst>
          </p:cNvPr>
          <p:cNvCxnSpPr>
            <a:cxnSpLocks/>
            <a:stCxn id="38921" idx="2"/>
            <a:endCxn id="38927" idx="0"/>
          </p:cNvCxnSpPr>
          <p:nvPr/>
        </p:nvCxnSpPr>
        <p:spPr>
          <a:xfrm>
            <a:off x="10284319" y="4530460"/>
            <a:ext cx="1102356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3E3C48-73A3-A800-DD22-9FC057FFB43B}"/>
              </a:ext>
            </a:extLst>
          </p:cNvPr>
          <p:cNvCxnSpPr>
            <a:cxnSpLocks/>
            <a:stCxn id="38920" idx="2"/>
            <a:endCxn id="38922" idx="0"/>
          </p:cNvCxnSpPr>
          <p:nvPr/>
        </p:nvCxnSpPr>
        <p:spPr>
          <a:xfrm flipH="1">
            <a:off x="5467696" y="4530460"/>
            <a:ext cx="1229529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A437AFA-B0BB-9DF4-1921-D176EB53136B}"/>
              </a:ext>
            </a:extLst>
          </p:cNvPr>
          <p:cNvCxnSpPr>
            <a:cxnSpLocks/>
            <a:stCxn id="38920" idx="2"/>
            <a:endCxn id="38923" idx="0"/>
          </p:cNvCxnSpPr>
          <p:nvPr/>
        </p:nvCxnSpPr>
        <p:spPr>
          <a:xfrm>
            <a:off x="6697225" y="4530460"/>
            <a:ext cx="0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BA16E0-3A55-EB21-5107-B766DB597F18}"/>
              </a:ext>
            </a:extLst>
          </p:cNvPr>
          <p:cNvCxnSpPr>
            <a:cxnSpLocks/>
            <a:stCxn id="38920" idx="2"/>
            <a:endCxn id="38924" idx="0"/>
          </p:cNvCxnSpPr>
          <p:nvPr/>
        </p:nvCxnSpPr>
        <p:spPr>
          <a:xfrm>
            <a:off x="6697225" y="4530460"/>
            <a:ext cx="1135527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17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Algebraische Äquivalenzen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43664DC-BE0C-2112-D2DC-EAD621492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Für eine effizientere Abarbeitung der Anfrage benutzt der Anfrageoptimierer die folgende Eigenschaft: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>
                    <a:sym typeface="Symbol" pitchFamily="18" charset="2"/>
                  </a:rPr>
                  <a:t>Verallgemeinerung auf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horizontale Fragmente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>
                    <a:sym typeface="Symbol" pitchFamily="18" charset="2"/>
                  </a:rPr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Fragmente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 …,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>
                    <a:sym typeface="Symbol" pitchFamily="18" charset="2"/>
                  </a:rPr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ergibt: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⋃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⋈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dirty="0">
                  <a:sym typeface="Symbol" pitchFamily="18" charset="2"/>
                </a:endParaRPr>
              </a:p>
              <a:p>
                <a:r>
                  <a:rPr lang="de-DE" dirty="0">
                    <a:sym typeface="Symbol" pitchFamily="18" charset="2"/>
                  </a:rPr>
                  <a:t>Falls gilt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Symbol" pitchFamily="18" charset="2"/>
                  </a:rPr>
                  <a:t>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>
                    <a:sym typeface="Symbol" pitchFamily="18" charset="2"/>
                  </a:rPr>
                  <a:t>, dann gilt immer: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⋃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⋈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de-DE" dirty="0">
                  <a:sym typeface="Symbol" pitchFamily="18" charset="2"/>
                </a:endParaRP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  <a:sym typeface="Symbol" pitchFamily="18" charset="2"/>
                  </a:rPr>
                  <a:t>Semi-</a:t>
                </a:r>
                <a:r>
                  <a:rPr lang="de-DE" i="1" dirty="0" err="1">
                    <a:solidFill>
                      <a:schemeClr val="accent1"/>
                    </a:solidFill>
                    <a:sym typeface="Symbol" pitchFamily="18" charset="2"/>
                  </a:rPr>
                  <a:t>Join</a:t>
                </a:r>
                <a:r>
                  <a:rPr lang="de-DE" dirty="0">
                    <a:solidFill>
                      <a:schemeClr val="accent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⋉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DE" dirty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𝑇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𝑈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wählt diejenigen Tupel aus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, die ein </a:t>
                </a:r>
                <a:r>
                  <a:rPr lang="de-DE" dirty="0" err="1">
                    <a:sym typeface="Symbol" pitchFamily="18" charset="2"/>
                  </a:rPr>
                  <a:t>Join</a:t>
                </a:r>
                <a:r>
                  <a:rPr lang="de-DE" dirty="0">
                    <a:sym typeface="Symbol" pitchFamily="18" charset="2"/>
                  </a:rPr>
                  <a:t>-Tupel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𝑈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haben</a:t>
                </a:r>
              </a:p>
              <a:p>
                <a:pPr lvl="2"/>
                <a:r>
                  <a:rPr lang="de-DE" b="0" dirty="0">
                    <a:sym typeface="Symbol" pitchFamily="18" charset="2"/>
                  </a:rPr>
                  <a:t>Gegeben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b="0" dirty="0"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de-DE" b="0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DE" b="0" dirty="0">
                    <a:sym typeface="Symbol" pitchFamily="18" charset="2"/>
                  </a:rPr>
                  <a:t> ausdrückbar als: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𝑇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𝑇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⋈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𝑈</m:t>
                        </m:r>
                      </m:e>
                    </m:d>
                  </m:oMath>
                </a14:m>
                <a:endParaRPr lang="de-DE" dirty="0">
                  <a:sym typeface="Symbol" pitchFamily="18" charset="2"/>
                </a:endParaRPr>
              </a:p>
              <a:p>
                <a:pPr lvl="1"/>
                <a:r>
                  <a:rPr lang="de-DE" dirty="0">
                    <a:sym typeface="Symbol" pitchFamily="18" charset="2"/>
                  </a:rPr>
                  <a:t>Bei derart abgeleiteten horizontalen Fragmentierungen gilt somit immer: 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…∪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43664DC-BE0C-2112-D2DC-EAD621492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 r="-996" b="-47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87F56-E374-32B3-6F27-0D5075CEE2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A5FDE-5EE4-83B6-CB5C-3BF2104A0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9938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571EC956-2D95-4F90-B6ED-43773DF4BA26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35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Algebraischer Ausdruck: Beispiel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263F554-9441-F036-E40F-42959C5315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4" y="1665288"/>
                <a:ext cx="7318249" cy="4240212"/>
              </a:xfrm>
            </p:spPr>
            <p:txBody>
              <a:bodyPr/>
              <a:lstStyle/>
              <a:p>
                <a:r>
                  <a:rPr lang="de-DE" dirty="0"/>
                  <a:t>Anfrage</a:t>
                </a:r>
              </a:p>
              <a:p>
                <a:pPr lvl="1"/>
                <a:r>
                  <a:rPr lang="de-DE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select</a:t>
                </a:r>
                <a:r>
                  <a:rPr lang="de-DE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Titel, Name</a:t>
                </a:r>
                <a:br>
                  <a:rPr lang="de-DE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de-DE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from</a:t>
                </a:r>
                <a:r>
                  <a:rPr lang="de-DE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Vorlesungen, Profs</a:t>
                </a:r>
                <a:br>
                  <a:rPr lang="de-DE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de-DE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where</a:t>
                </a:r>
                <a:r>
                  <a:rPr lang="de-DE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Dozierende = </a:t>
                </a:r>
                <a:r>
                  <a:rPr lang="de-DE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PersNr</a:t>
                </a:r>
                <a:r>
                  <a:rPr lang="de-DE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de-DE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</a:t>
                </a:r>
                <a:r>
                  <a:rPr lang="de-DE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Rang='W3';</a:t>
                </a:r>
              </a:p>
              <a:p>
                <a:r>
                  <a:rPr lang="de-DE" dirty="0"/>
                  <a:t>Algebraischer Ausdruck in </a:t>
                </a:r>
                <a:r>
                  <a:rPr lang="de-DE" dirty="0" err="1"/>
                  <a:t>Baumform</a:t>
                </a:r>
                <a:endParaRPr lang="de-DE" dirty="0"/>
              </a:p>
              <a:p>
                <a:pPr lvl="1"/>
                <a:r>
                  <a:rPr lang="de-DE" dirty="0"/>
                  <a:t>I.e., kanonische Form der Anfrage</a:t>
                </a:r>
              </a:p>
              <a:p>
                <a:r>
                  <a:rPr lang="de-DE" dirty="0"/>
                  <a:t>Umformung: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≜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𝐷𝑜𝑧𝑖𝑒𝑟𝑒𝑛𝑑𝑒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𝑃𝑒𝑟𝑠𝑁𝑟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𝑇h𝑒𝑜𝑉𝑜𝑟𝑙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𝑃h𝑖𝑙𝑉𝑜𝑟𝑙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𝑃h𝑦𝑠𝑉𝑜𝑟𝑙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𝑇h𝑒𝑜𝑃𝑓𝑠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𝑃h𝑖𝑙𝑃𝑓𝑠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𝑃h𝑦𝑠𝑃𝑓𝑠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 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𝑇h𝑒𝑜𝑉𝑜𝑟𝑙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𝑇h𝑒𝑜𝑃𝑓𝑠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𝑃h𝑖𝑙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𝑉𝑜𝑟𝑙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𝑃h𝑖𝑙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𝑃𝑓𝑠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∪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𝑃h𝑦𝑠𝑉𝑜𝑟𝑙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𝑃h𝑦𝑠𝑃𝑓𝑠</m:t>
                          </m:r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263F554-9441-F036-E40F-42959C5315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4" y="1665288"/>
                <a:ext cx="7318249" cy="4240212"/>
              </a:xfrm>
              <a:blipFill>
                <a:blip r:embed="rId3"/>
                <a:stretch>
                  <a:fillRect l="-2426" t="-2985" r="-156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8ABCB-E38B-89A5-89FF-4A7B8CA168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111A8-718C-836D-FD6B-B74D52E13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38914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8CEEBC98-BDBB-4A87-A46C-EE6BDFB90587}" type="slidenum">
              <a:rPr lang="en-US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Text Box 4"/>
              <p:cNvSpPr txBox="1">
                <a:spLocks noChangeArrowheads="1"/>
              </p:cNvSpPr>
              <p:nvPr/>
            </p:nvSpPr>
            <p:spPr bwMode="auto">
              <a:xfrm>
                <a:off x="8219732" y="1661848"/>
                <a:ext cx="1306512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𝑇𝑖𝑡𝑒𝑙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1661848"/>
                <a:ext cx="1306512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18" name="Text Box 5"/>
              <p:cNvSpPr txBox="1">
                <a:spLocks noChangeArrowheads="1"/>
              </p:cNvSpPr>
              <p:nvPr/>
            </p:nvSpPr>
            <p:spPr bwMode="auto">
              <a:xfrm>
                <a:off x="8219732" y="2532438"/>
                <a:ext cx="1189621" cy="39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𝑅𝑎𝑛𝑔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1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2532438"/>
                <a:ext cx="1189621" cy="39190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19" name="Text Box 6"/>
              <p:cNvSpPr txBox="1">
                <a:spLocks noChangeArrowheads="1"/>
              </p:cNvSpPr>
              <p:nvPr/>
            </p:nvSpPr>
            <p:spPr bwMode="auto">
              <a:xfrm>
                <a:off x="8219732" y="3413416"/>
                <a:ext cx="21073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⋈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𝐷𝑜𝑧𝑖𝑒𝑟𝑒𝑛𝑑𝑒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𝑃𝑒𝑟𝑠𝑁𝑟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3413416"/>
                <a:ext cx="21073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20" name="Text Box 7"/>
              <p:cNvSpPr txBox="1">
                <a:spLocks noChangeArrowheads="1"/>
              </p:cNvSpPr>
              <p:nvPr/>
            </p:nvSpPr>
            <p:spPr bwMode="auto">
              <a:xfrm>
                <a:off x="6499895" y="4161128"/>
                <a:ext cx="394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895" y="4161128"/>
                <a:ext cx="3946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21" name="Text Box 8"/>
              <p:cNvSpPr txBox="1">
                <a:spLocks noChangeArrowheads="1"/>
              </p:cNvSpPr>
              <p:nvPr/>
            </p:nvSpPr>
            <p:spPr bwMode="auto">
              <a:xfrm>
                <a:off x="10086989" y="4161128"/>
                <a:ext cx="394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92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6989" y="4161128"/>
                <a:ext cx="3946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951401" y="5536168"/>
            <a:ext cx="1032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TheoVorl</a:t>
            </a:r>
            <a:endParaRPr lang="de-DE" dirty="0"/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43447" y="5536168"/>
            <a:ext cx="90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PhilVorl</a:t>
            </a:r>
            <a:endParaRPr lang="de-DE" dirty="0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7338097" y="5536168"/>
            <a:ext cx="989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PhysVorl</a:t>
            </a:r>
            <a:endParaRPr lang="de-DE" dirty="0"/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8693721" y="5536168"/>
            <a:ext cx="933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TheoPfs</a:t>
            </a:r>
            <a:endParaRPr lang="de-DE" dirty="0"/>
          </a:p>
        </p:txBody>
      </p:sp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9880234" y="5536168"/>
            <a:ext cx="808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PhilPfs</a:t>
            </a:r>
            <a:endParaRPr lang="de-DE" dirty="0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10941713" y="5536168"/>
            <a:ext cx="889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PhysPfs</a:t>
            </a:r>
            <a:endParaRPr lang="de-D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E907C5-E28A-82AD-BAB4-45AF44D23E27}"/>
              </a:ext>
            </a:extLst>
          </p:cNvPr>
          <p:cNvCxnSpPr/>
          <p:nvPr/>
        </p:nvCxnSpPr>
        <p:spPr>
          <a:xfrm>
            <a:off x="8430453" y="2043363"/>
            <a:ext cx="1" cy="489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5F292-FF03-BD6D-6DD0-0FFCE10D01EF}"/>
              </a:ext>
            </a:extLst>
          </p:cNvPr>
          <p:cNvCxnSpPr>
            <a:cxnSpLocks/>
          </p:cNvCxnSpPr>
          <p:nvPr/>
        </p:nvCxnSpPr>
        <p:spPr>
          <a:xfrm flipH="1">
            <a:off x="8430453" y="2924340"/>
            <a:ext cx="1" cy="4890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E002A0-1BB3-94AC-DEA0-65E34BF71B80}"/>
              </a:ext>
            </a:extLst>
          </p:cNvPr>
          <p:cNvCxnSpPr>
            <a:cxnSpLocks/>
            <a:endCxn id="38920" idx="0"/>
          </p:cNvCxnSpPr>
          <p:nvPr/>
        </p:nvCxnSpPr>
        <p:spPr>
          <a:xfrm flipH="1">
            <a:off x="6697225" y="3721351"/>
            <a:ext cx="1733228" cy="4397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CDF687-F158-0B50-8FC6-3B3F96A1C4DC}"/>
              </a:ext>
            </a:extLst>
          </p:cNvPr>
          <p:cNvCxnSpPr>
            <a:cxnSpLocks/>
            <a:endCxn id="38921" idx="0"/>
          </p:cNvCxnSpPr>
          <p:nvPr/>
        </p:nvCxnSpPr>
        <p:spPr>
          <a:xfrm>
            <a:off x="8430453" y="3724791"/>
            <a:ext cx="1853866" cy="4363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D5AE73-6C1C-FF00-1BAA-882117DA87A0}"/>
              </a:ext>
            </a:extLst>
          </p:cNvPr>
          <p:cNvCxnSpPr>
            <a:cxnSpLocks/>
            <a:stCxn id="38921" idx="2"/>
            <a:endCxn id="38925" idx="0"/>
          </p:cNvCxnSpPr>
          <p:nvPr/>
        </p:nvCxnSpPr>
        <p:spPr>
          <a:xfrm flipH="1">
            <a:off x="9160323" y="4530460"/>
            <a:ext cx="1123996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50995F-879F-7447-E401-E84463C1DC21}"/>
              </a:ext>
            </a:extLst>
          </p:cNvPr>
          <p:cNvCxnSpPr>
            <a:cxnSpLocks/>
            <a:stCxn id="38921" idx="2"/>
            <a:endCxn id="38926" idx="0"/>
          </p:cNvCxnSpPr>
          <p:nvPr/>
        </p:nvCxnSpPr>
        <p:spPr>
          <a:xfrm>
            <a:off x="10284319" y="4530460"/>
            <a:ext cx="0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351684-3422-537D-D46B-D24781E382D3}"/>
              </a:ext>
            </a:extLst>
          </p:cNvPr>
          <p:cNvCxnSpPr>
            <a:cxnSpLocks/>
            <a:stCxn id="38921" idx="2"/>
            <a:endCxn id="38927" idx="0"/>
          </p:cNvCxnSpPr>
          <p:nvPr/>
        </p:nvCxnSpPr>
        <p:spPr>
          <a:xfrm>
            <a:off x="10284319" y="4530460"/>
            <a:ext cx="1102356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3E3C48-73A3-A800-DD22-9FC057FFB43B}"/>
              </a:ext>
            </a:extLst>
          </p:cNvPr>
          <p:cNvCxnSpPr>
            <a:cxnSpLocks/>
            <a:stCxn id="38920" idx="2"/>
            <a:endCxn id="38922" idx="0"/>
          </p:cNvCxnSpPr>
          <p:nvPr/>
        </p:nvCxnSpPr>
        <p:spPr>
          <a:xfrm flipH="1">
            <a:off x="5467696" y="4530460"/>
            <a:ext cx="1229529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A437AFA-B0BB-9DF4-1921-D176EB53136B}"/>
              </a:ext>
            </a:extLst>
          </p:cNvPr>
          <p:cNvCxnSpPr>
            <a:cxnSpLocks/>
            <a:stCxn id="38920" idx="2"/>
            <a:endCxn id="38923" idx="0"/>
          </p:cNvCxnSpPr>
          <p:nvPr/>
        </p:nvCxnSpPr>
        <p:spPr>
          <a:xfrm>
            <a:off x="6697225" y="4530460"/>
            <a:ext cx="0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BA16E0-3A55-EB21-5107-B766DB597F18}"/>
              </a:ext>
            </a:extLst>
          </p:cNvPr>
          <p:cNvCxnSpPr>
            <a:cxnSpLocks/>
            <a:stCxn id="38920" idx="2"/>
            <a:endCxn id="38924" idx="0"/>
          </p:cNvCxnSpPr>
          <p:nvPr/>
        </p:nvCxnSpPr>
        <p:spPr>
          <a:xfrm>
            <a:off x="6697225" y="4530460"/>
            <a:ext cx="1135527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860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Optimale Form der Anfrage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ABE9C8-1D16-FAD0-AD63-3EA293CF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4" y="1665288"/>
                <a:ext cx="5730244" cy="4240212"/>
              </a:xfrm>
            </p:spPr>
            <p:txBody>
              <a:bodyPr/>
              <a:lstStyle/>
              <a:p>
                <a:r>
                  <a:rPr lang="de-DE" dirty="0"/>
                  <a:t>Selektionen und Projektionen über den Vereinigungsoperator hinweg „nach unten drücken“: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𝐿𝑖𝑠𝑡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𝐿𝑖𝑠𝑡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∪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𝐿𝑖𝑠𝑡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sym typeface="Symbol" pitchFamily="18" charset="2"/>
                </a:endParaRPr>
              </a:p>
              <a:p>
                <a:r>
                  <a:rPr lang="en-DE" dirty="0"/>
                  <a:t>Ergibt folgenden Auswertungsplan:</a:t>
                </a:r>
              </a:p>
              <a:p>
                <a:pPr lvl="1"/>
                <a:r>
                  <a:rPr lang="de-DE" dirty="0"/>
                  <a:t>Auswertungen lokal auf den Stationen </a:t>
                </a:r>
                <a:r>
                  <a:rPr lang="de-DE" dirty="0" err="1"/>
                  <a:t>St</a:t>
                </a:r>
                <a:r>
                  <a:rPr lang="de-DE" baseline="-25000" dirty="0" err="1"/>
                  <a:t>Theo</a:t>
                </a:r>
                <a:r>
                  <a:rPr lang="de-DE" dirty="0"/>
                  <a:t>, </a:t>
                </a:r>
                <a:r>
                  <a:rPr lang="de-DE" dirty="0" err="1"/>
                  <a:t>St</a:t>
                </a:r>
                <a:r>
                  <a:rPr lang="de-DE" baseline="-25000" dirty="0" err="1"/>
                  <a:t>Phys</a:t>
                </a:r>
                <a:r>
                  <a:rPr lang="de-DE" dirty="0"/>
                  <a:t> und </a:t>
                </a:r>
                <a:r>
                  <a:rPr lang="de-DE" dirty="0" err="1"/>
                  <a:t>St</a:t>
                </a:r>
                <a:r>
                  <a:rPr lang="de-DE" baseline="-25000" dirty="0" err="1"/>
                  <a:t>Phil</a:t>
                </a:r>
                <a:r>
                  <a:rPr lang="de-DE" dirty="0"/>
                  <a:t> ausführen</a:t>
                </a:r>
                <a:br>
                  <a:rPr lang="de-DE" dirty="0"/>
                </a:br>
                <a:r>
                  <a:rPr lang="de-DE" dirty="0">
                    <a:sym typeface="Symbol" pitchFamily="18" charset="2"/>
                  </a:rPr>
                  <a:t>➝ Stationen können parallel abarbeiten und lokales Ergebnis voneinander unabhängig an die Station, die die abschließende Vereinigung durchführt, übermitteln</a:t>
                </a:r>
              </a:p>
              <a:p>
                <a:pPr lvl="1"/>
                <a:endParaRPr lang="en-D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ABE9C8-1D16-FAD0-AD63-3EA293CF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4" y="1665288"/>
                <a:ext cx="5730244" cy="4240212"/>
              </a:xfrm>
              <a:blipFill>
                <a:blip r:embed="rId3"/>
                <a:stretch>
                  <a:fillRect l="-3097" t="-2985" r="-15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75324-86C6-2F27-CDB1-DB51D418A3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870A0-8B3B-FAF2-14CE-AA97270BF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30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198225" y="10666412"/>
            <a:ext cx="719138" cy="360363"/>
          </a:xfrm>
          <a:noFill/>
        </p:spPr>
        <p:txBody>
          <a:bodyPr/>
          <a:lstStyle/>
          <a:p>
            <a:fld id="{4E371212-2168-40A1-B7D8-3CF6B63D7842}" type="slidenum">
              <a:rPr lang="en-US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1FFA5C99-C931-DB92-6CF1-F08D70D09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1544" y="3408170"/>
                <a:ext cx="1306512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𝑇𝑖𝑡𝑒𝑙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1FFA5C99-C931-DB92-6CF1-F08D70D0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544" y="3408170"/>
                <a:ext cx="1306512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A3730690-07EC-2318-3519-76B072BA31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2894" y="4831085"/>
                <a:ext cx="1189621" cy="39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𝑅𝑎𝑛𝑔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A3730690-07EC-2318-3519-76B072BA3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894" y="4831085"/>
                <a:ext cx="1189621" cy="39190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">
                <a:extLst>
                  <a:ext uri="{FF2B5EF4-FFF2-40B4-BE49-F238E27FC236}">
                    <a16:creationId xmlns:a16="http://schemas.microsoft.com/office/drawing/2014/main" id="{0D6CA781-A626-CEBB-717F-52C3616CC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24059" y="2552340"/>
                <a:ext cx="394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 Box 8">
                <a:extLst>
                  <a:ext uri="{FF2B5EF4-FFF2-40B4-BE49-F238E27FC236}">
                    <a16:creationId xmlns:a16="http://schemas.microsoft.com/office/drawing/2014/main" id="{0D6CA781-A626-CEBB-717F-52C3616CC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4059" y="2552340"/>
                <a:ext cx="3946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9">
            <a:extLst>
              <a:ext uri="{FF2B5EF4-FFF2-40B4-BE49-F238E27FC236}">
                <a16:creationId xmlns:a16="http://schemas.microsoft.com/office/drawing/2014/main" id="{AB75BDB7-B895-82F1-36C0-06F248AC8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635" y="5536168"/>
            <a:ext cx="1032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TheoVorl</a:t>
            </a:r>
            <a:endParaRPr lang="de-DE" dirty="0"/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AC3D05E6-177C-5669-6894-8E4918E7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871" y="5536168"/>
            <a:ext cx="90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PhilVorl</a:t>
            </a:r>
            <a:endParaRPr lang="de-DE" dirty="0"/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4C6BDCE5-BA29-062D-71DC-7D6FBBE9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2402" y="5536168"/>
            <a:ext cx="989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PhysVorl</a:t>
            </a:r>
            <a:endParaRPr lang="de-DE" dirty="0"/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78FCD533-75B8-D826-0EDB-10C794D1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413" y="5536168"/>
            <a:ext cx="933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TheoPfs</a:t>
            </a:r>
            <a:endParaRPr lang="de-DE" dirty="0"/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F31FCAC0-8B96-0EF5-052B-6F472614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648" y="5536168"/>
            <a:ext cx="808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PhilPfs</a:t>
            </a:r>
            <a:endParaRPr lang="de-DE" dirty="0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2C452B32-FBAC-573B-B5E1-502A16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713" y="5536168"/>
            <a:ext cx="889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PhysPfs</a:t>
            </a:r>
            <a:endParaRPr lang="de-D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6BF193-52DB-06F5-AD72-0DF2008FA864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476411" y="2921672"/>
            <a:ext cx="2244978" cy="5540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66F19B-C2B4-1E66-51E4-77B708ADA628}"/>
              </a:ext>
            </a:extLst>
          </p:cNvPr>
          <p:cNvCxnSpPr>
            <a:cxnSpLocks/>
          </p:cNvCxnSpPr>
          <p:nvPr/>
        </p:nvCxnSpPr>
        <p:spPr>
          <a:xfrm>
            <a:off x="8719148" y="2921672"/>
            <a:ext cx="0" cy="5274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9FEDEA-ED69-8CE1-88C6-3687304BA283}"/>
              </a:ext>
            </a:extLst>
          </p:cNvPr>
          <p:cNvCxnSpPr>
            <a:cxnSpLocks/>
          </p:cNvCxnSpPr>
          <p:nvPr/>
        </p:nvCxnSpPr>
        <p:spPr>
          <a:xfrm>
            <a:off x="6476411" y="3833446"/>
            <a:ext cx="0" cy="2832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06A57C-B79A-2E70-A62C-F8136316756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8721389" y="2921672"/>
            <a:ext cx="2242008" cy="53922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DF9BD8-C0FC-24F4-66C5-0054429CF7F2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191733" y="5248168"/>
            <a:ext cx="0" cy="28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3A89D8-93B9-ADB4-1329-9C89A03BB605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1386675" y="5248168"/>
            <a:ext cx="0" cy="28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B008EA-5D1B-A04B-9CED-2A72CDDB8CF3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5931930" y="4508949"/>
            <a:ext cx="562761" cy="102721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EDD316-A21C-BBF0-AD46-8F2331CD6183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8385649" y="4551971"/>
            <a:ext cx="331053" cy="9841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9A3D67-649E-3670-E0A2-E4392AA90265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10447057" y="4546634"/>
            <a:ext cx="494655" cy="9895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5">
                <a:extLst>
                  <a:ext uri="{FF2B5EF4-FFF2-40B4-BE49-F238E27FC236}">
                    <a16:creationId xmlns:a16="http://schemas.microsoft.com/office/drawing/2014/main" id="{3C49E1E8-3E73-B4C5-F58B-182AD6C960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7176" y="4831085"/>
                <a:ext cx="1189621" cy="39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𝑅𝑎𝑛𝑔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 Box 5">
                <a:extLst>
                  <a:ext uri="{FF2B5EF4-FFF2-40B4-BE49-F238E27FC236}">
                    <a16:creationId xmlns:a16="http://schemas.microsoft.com/office/drawing/2014/main" id="{3C49E1E8-3E73-B4C5-F58B-182AD6C96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7176" y="4831085"/>
                <a:ext cx="1189621" cy="391902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B2FB34AC-2EAB-9468-338E-E457E0557A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6826" y="4831085"/>
                <a:ext cx="1189621" cy="39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𝑅𝑎𝑛𝑔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B2FB34AC-2EAB-9468-338E-E457E0557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6826" y="4831085"/>
                <a:ext cx="1189621" cy="391902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0B22A181-CF1D-342B-13A7-2772D34FD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8854" y="4139617"/>
                <a:ext cx="21073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⋈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𝐷𝑜𝑧𝑖𝑒𝑟𝑒𝑛𝑑𝑒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𝑃𝑒𝑟𝑠𝑁𝑟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0B22A181-CF1D-342B-13A7-2772D34F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8854" y="4139617"/>
                <a:ext cx="21073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6">
                <a:extLst>
                  <a:ext uri="{FF2B5EF4-FFF2-40B4-BE49-F238E27FC236}">
                    <a16:creationId xmlns:a16="http://schemas.microsoft.com/office/drawing/2014/main" id="{4BE89661-7D59-E51E-EF2E-3D6FC14E8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5666" y="4162434"/>
                <a:ext cx="21073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⋈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𝐷𝑜𝑧𝑖𝑒𝑟𝑒𝑛𝑑𝑒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𝑃𝑒𝑟𝑠𝑁𝑟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Text Box 6">
                <a:extLst>
                  <a:ext uri="{FF2B5EF4-FFF2-40B4-BE49-F238E27FC236}">
                    <a16:creationId xmlns:a16="http://schemas.microsoft.com/office/drawing/2014/main" id="{4BE89661-7D59-E51E-EF2E-3D6FC14E8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5666" y="4162434"/>
                <a:ext cx="21073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A253969C-D1B1-F755-623F-00249AFF16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2140" y="4162434"/>
                <a:ext cx="21073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⋈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𝐷𝑜𝑧𝑖𝑒𝑟𝑒𝑛𝑑𝑒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𝑃𝑒𝑟𝑠𝑁𝑟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A253969C-D1B1-F755-623F-00249AFF1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32140" y="4162434"/>
                <a:ext cx="21073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B198E8-3C3D-FBB9-BBB8-1093DD8822A3}"/>
              </a:ext>
            </a:extLst>
          </p:cNvPr>
          <p:cNvCxnSpPr>
            <a:cxnSpLocks/>
          </p:cNvCxnSpPr>
          <p:nvPr/>
        </p:nvCxnSpPr>
        <p:spPr>
          <a:xfrm>
            <a:off x="6494691" y="4530460"/>
            <a:ext cx="421324" cy="3041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9182267-2BB2-7C4A-F291-60E911586F94}"/>
              </a:ext>
            </a:extLst>
          </p:cNvPr>
          <p:cNvCxnSpPr>
            <a:cxnSpLocks/>
          </p:cNvCxnSpPr>
          <p:nvPr/>
        </p:nvCxnSpPr>
        <p:spPr>
          <a:xfrm>
            <a:off x="8716702" y="4546634"/>
            <a:ext cx="475031" cy="28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510222-AB48-D560-18D0-6358D98B76AC}"/>
              </a:ext>
            </a:extLst>
          </p:cNvPr>
          <p:cNvCxnSpPr>
            <a:cxnSpLocks/>
          </p:cNvCxnSpPr>
          <p:nvPr/>
        </p:nvCxnSpPr>
        <p:spPr>
          <a:xfrm>
            <a:off x="10941712" y="4546634"/>
            <a:ext cx="444963" cy="28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>
                <a:extLst>
                  <a:ext uri="{FF2B5EF4-FFF2-40B4-BE49-F238E27FC236}">
                    <a16:creationId xmlns:a16="http://schemas.microsoft.com/office/drawing/2014/main" id="{F7F74B0F-F5A0-D818-C505-F97007CC7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8368" y="3413416"/>
                <a:ext cx="1306512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𝑇𝑖𝑡𝑒𝑙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 Box 4">
                <a:extLst>
                  <a:ext uri="{FF2B5EF4-FFF2-40B4-BE49-F238E27FC236}">
                    <a16:creationId xmlns:a16="http://schemas.microsoft.com/office/drawing/2014/main" id="{F7F74B0F-F5A0-D818-C505-F97007CC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8368" y="3413416"/>
                <a:ext cx="1306512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4086FFB0-7EDE-E222-7269-3C87D3DA1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7401" y="3408170"/>
                <a:ext cx="1306512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𝑇𝑖𝑡𝑒𝑙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4086FFB0-7EDE-E222-7269-3C87D3DA1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47401" y="3408170"/>
                <a:ext cx="1306512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009" name="Straight Connector 43008">
            <a:extLst>
              <a:ext uri="{FF2B5EF4-FFF2-40B4-BE49-F238E27FC236}">
                <a16:creationId xmlns:a16="http://schemas.microsoft.com/office/drawing/2014/main" id="{BDFD1E21-D523-0E21-4E6F-AF8E4DCEBCD2}"/>
              </a:ext>
            </a:extLst>
          </p:cNvPr>
          <p:cNvCxnSpPr>
            <a:cxnSpLocks/>
          </p:cNvCxnSpPr>
          <p:nvPr/>
        </p:nvCxnSpPr>
        <p:spPr>
          <a:xfrm>
            <a:off x="8716702" y="3833446"/>
            <a:ext cx="0" cy="2832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44" name="Straight Connector 43043">
            <a:extLst>
              <a:ext uri="{FF2B5EF4-FFF2-40B4-BE49-F238E27FC236}">
                <a16:creationId xmlns:a16="http://schemas.microsoft.com/office/drawing/2014/main" id="{C5EE4AE1-EC4A-BE3D-2A3A-37866FDCB7A1}"/>
              </a:ext>
            </a:extLst>
          </p:cNvPr>
          <p:cNvCxnSpPr>
            <a:cxnSpLocks/>
          </p:cNvCxnSpPr>
          <p:nvPr/>
        </p:nvCxnSpPr>
        <p:spPr>
          <a:xfrm>
            <a:off x="10963397" y="3879208"/>
            <a:ext cx="0" cy="2832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56" name="Straight Connector 43055">
            <a:extLst>
              <a:ext uri="{FF2B5EF4-FFF2-40B4-BE49-F238E27FC236}">
                <a16:creationId xmlns:a16="http://schemas.microsoft.com/office/drawing/2014/main" id="{C5A9A237-F1B0-5C91-22B8-C82DB62E5A4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916015" y="5248168"/>
            <a:ext cx="0" cy="28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3059" name="Content Placeholder 4">
            <a:extLst>
              <a:ext uri="{FF2B5EF4-FFF2-40B4-BE49-F238E27FC236}">
                <a16:creationId xmlns:a16="http://schemas.microsoft.com/office/drawing/2014/main" id="{739B7C7B-4265-DE9C-56F3-63BDC9876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875246"/>
              </p:ext>
            </p:extLst>
          </p:nvPr>
        </p:nvGraphicFramePr>
        <p:xfrm>
          <a:off x="5917831" y="761800"/>
          <a:ext cx="59107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68">
                  <a:extLst>
                    <a:ext uri="{9D8B030D-6E8A-4147-A177-3AD203B41FA5}">
                      <a16:colId xmlns:a16="http://schemas.microsoft.com/office/drawing/2014/main" val="3154796903"/>
                    </a:ext>
                  </a:extLst>
                </a:gridCol>
                <a:gridCol w="1915795">
                  <a:extLst>
                    <a:ext uri="{9D8B030D-6E8A-4147-A177-3AD203B41FA5}">
                      <a16:colId xmlns:a16="http://schemas.microsoft.com/office/drawing/2014/main" val="3137822658"/>
                    </a:ext>
                  </a:extLst>
                </a:gridCol>
                <a:gridCol w="2248344">
                  <a:extLst>
                    <a:ext uri="{9D8B030D-6E8A-4147-A177-3AD203B41FA5}">
                      <a16:colId xmlns:a16="http://schemas.microsoft.com/office/drawing/2014/main" val="405643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Lokale DB/Station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Bemerkung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Zugeordnete Fragmente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5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Verw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Verwaltungsrechner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ProfVerw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9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Phil</a:t>
                      </a:r>
                      <a:endParaRPr lang="de-D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PhilVorl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PhilPfs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6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Phys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PhysVorl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PhysPfs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4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</a:t>
                      </a:r>
                      <a:r>
                        <a:rPr lang="de-DE" sz="1600" baseline="-25000" dirty="0" err="1"/>
                        <a:t>Theo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Dekanat Theologie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{</a:t>
                      </a:r>
                      <a:r>
                        <a:rPr lang="de-DE" sz="1600" dirty="0" err="1"/>
                        <a:t>TheoVorl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TheoPfs</a:t>
                      </a:r>
                      <a:r>
                        <a:rPr lang="de-DE" sz="16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58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27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8. Verteilte Datenbanken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BC0C-A657-5D4F-99A9-74DEC788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Verteilte DBMS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Fragmentierung, Replikation, Allokation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Transparenz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CAP-Theorem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Anfragenbeantwortung in verteilten Systemen</a:t>
            </a:r>
            <a:endParaRPr lang="de-DE" dirty="0"/>
          </a:p>
          <a:p>
            <a:pPr lvl="1"/>
            <a:r>
              <a:rPr lang="de-DE" dirty="0"/>
              <a:t>Anfrageverarbeitung</a:t>
            </a:r>
          </a:p>
          <a:p>
            <a:pPr lvl="1"/>
            <a:r>
              <a:rPr lang="de-DE" dirty="0"/>
              <a:t>Transaktionskontrolle, Sperrverwaltung, </a:t>
            </a:r>
            <a:r>
              <a:rPr lang="de-DE" dirty="0" err="1"/>
              <a:t>Deadlockvermeidung</a:t>
            </a:r>
            <a:endParaRPr lang="de-DE" dirty="0"/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Föderierte DBS</a:t>
            </a:r>
          </a:p>
          <a:p>
            <a:pPr lvl="1"/>
            <a:r>
              <a:rPr lang="de-DE" dirty="0"/>
              <a:t>Integration</a:t>
            </a:r>
          </a:p>
          <a:p>
            <a:pPr lvl="1"/>
            <a:r>
              <a:rPr lang="de-DE" dirty="0"/>
              <a:t>Migration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0B2F7-AB2B-F8B2-DEFF-BE1E0257B2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1151-0B7F-5733-F80B-D18536854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6426C3-A331-2F47-8F7C-951084D94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97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Anfragebearbeitung bei vertikaler Fragmentierung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9C042B-993E-A7E3-4738-4B423DFB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665288"/>
            <a:ext cx="6615969" cy="4240212"/>
          </a:xfrm>
        </p:spPr>
        <p:txBody>
          <a:bodyPr/>
          <a:lstStyle/>
          <a:p>
            <a:r>
              <a:rPr lang="de-DE" dirty="0"/>
              <a:t>Beispiel mit </a:t>
            </a:r>
            <a:r>
              <a:rPr lang="en-DE" dirty="0"/>
              <a:t>kanonischem Auswertungsplan rechts</a:t>
            </a:r>
            <a:r>
              <a:rPr lang="de-DE" dirty="0"/>
              <a:t>:</a:t>
            </a:r>
          </a:p>
          <a:p>
            <a:pPr lvl="1"/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Name, Gehalt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Profs</a:t>
            </a:r>
            <a:b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Gehalt &gt; 80000;</a:t>
            </a:r>
          </a:p>
          <a:p>
            <a:pPr lvl="1"/>
            <a:r>
              <a:rPr lang="de-DE" dirty="0"/>
              <a:t>Alle notwendigen Informationen sind in </a:t>
            </a:r>
            <a:r>
              <a:rPr lang="de-DE" dirty="0" err="1"/>
              <a:t>ProfVerw</a:t>
            </a:r>
            <a:r>
              <a:rPr lang="de-DE" dirty="0"/>
              <a:t> enthalten </a:t>
            </a:r>
            <a:r>
              <a:rPr lang="de-DE" dirty="0">
                <a:sym typeface="Symbol" pitchFamily="18" charset="2"/>
              </a:rPr>
              <a:t>➝ Teil mit Vereinigung und </a:t>
            </a:r>
            <a:r>
              <a:rPr lang="de-DE" dirty="0" err="1">
                <a:sym typeface="Symbol" pitchFamily="18" charset="2"/>
              </a:rPr>
              <a:t>Join</a:t>
            </a:r>
            <a:r>
              <a:rPr lang="de-DE" dirty="0">
                <a:sym typeface="Symbol" pitchFamily="18" charset="2"/>
              </a:rPr>
              <a:t> kann abgeschnitten werden</a:t>
            </a:r>
          </a:p>
          <a:p>
            <a:pPr lvl="2"/>
            <a:r>
              <a:rPr lang="de-DE" dirty="0">
                <a:sym typeface="Symbol" pitchFamily="18" charset="2"/>
              </a:rPr>
              <a:t>Das ergibt einen </a:t>
            </a:r>
            <a:br>
              <a:rPr lang="de-DE" dirty="0">
                <a:sym typeface="Symbol" pitchFamily="18" charset="2"/>
              </a:rPr>
            </a:br>
            <a:r>
              <a:rPr lang="de-DE" dirty="0">
                <a:sym typeface="Symbol" pitchFamily="18" charset="2"/>
              </a:rPr>
              <a:t>optimierten </a:t>
            </a:r>
            <a:br>
              <a:rPr lang="de-DE" dirty="0">
                <a:sym typeface="Symbol" pitchFamily="18" charset="2"/>
              </a:rPr>
            </a:br>
            <a:r>
              <a:rPr lang="de-DE" dirty="0">
                <a:sym typeface="Symbol" pitchFamily="18" charset="2"/>
              </a:rPr>
              <a:t>Auswertungsplan</a:t>
            </a:r>
          </a:p>
          <a:p>
            <a:pPr lvl="2"/>
            <a:r>
              <a:rPr lang="de-DE" dirty="0">
                <a:sym typeface="Symbol" pitchFamily="18" charset="2"/>
              </a:rPr>
              <a:t>Beispiel für schlecht zu</a:t>
            </a:r>
            <a:br>
              <a:rPr lang="de-DE" dirty="0">
                <a:sym typeface="Symbol" pitchFamily="18" charset="2"/>
              </a:rPr>
            </a:br>
            <a:r>
              <a:rPr lang="de-DE" dirty="0">
                <a:sym typeface="Symbol" pitchFamily="18" charset="2"/>
              </a:rPr>
              <a:t>optimierende Anfrage</a:t>
            </a:r>
          </a:p>
          <a:p>
            <a:pPr lvl="3"/>
            <a:r>
              <a:rPr lang="de-DE" dirty="0">
                <a:sym typeface="Symbol" pitchFamily="18" charset="2"/>
              </a:rPr>
              <a:t>Dazu noch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Rang</a:t>
            </a:r>
            <a:br>
              <a:rPr lang="de-DE" dirty="0">
                <a:sym typeface="Symbol" pitchFamily="18" charset="2"/>
              </a:rPr>
            </a:br>
            <a:r>
              <a:rPr lang="de-DE" dirty="0">
                <a:sym typeface="Symbol" pitchFamily="18" charset="2"/>
              </a:rPr>
              <a:t>ausgeben wollen</a:t>
            </a:r>
          </a:p>
          <a:p>
            <a:pPr lvl="1"/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F735C-FF6F-32CC-8CE4-936A1A53CE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185BE-D31A-9B9F-C90A-C192A15A4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4034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205D9B0E-B4B9-4392-9D7C-0FD15B5D411F}" type="slidenum">
              <a:rPr lang="en-US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5E1E7347-51BB-5964-CD37-04036A49A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9732" y="1661848"/>
                <a:ext cx="1454116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𝐺𝑒h𝑎𝑙𝑡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5E1E7347-51BB-5964-CD37-04036A49A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1661848"/>
                <a:ext cx="1454116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32131C06-8A75-44F9-7A0C-764984B6D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9732" y="2532438"/>
                <a:ext cx="15278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𝐺𝑒h𝑎𝑙𝑡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&gt;80000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32131C06-8A75-44F9-7A0C-764984B6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2532438"/>
                <a:ext cx="15278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>
                <a:extLst>
                  <a:ext uri="{FF2B5EF4-FFF2-40B4-BE49-F238E27FC236}">
                    <a16:creationId xmlns:a16="http://schemas.microsoft.com/office/drawing/2014/main" id="{B0D2B2F4-F39A-8869-031F-656752268C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9732" y="3413416"/>
                <a:ext cx="17469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⋈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𝑃𝑒𝑟𝑠𝑁𝑟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𝑃𝑒𝑟𝑠𝑁𝑟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 Box 6">
                <a:extLst>
                  <a:ext uri="{FF2B5EF4-FFF2-40B4-BE49-F238E27FC236}">
                    <a16:creationId xmlns:a16="http://schemas.microsoft.com/office/drawing/2014/main" id="{B0D2B2F4-F39A-8869-031F-656752268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732" y="3413416"/>
                <a:ext cx="17469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7">
            <a:extLst>
              <a:ext uri="{FF2B5EF4-FFF2-40B4-BE49-F238E27FC236}">
                <a16:creationId xmlns:a16="http://schemas.microsoft.com/office/drawing/2014/main" id="{7CB123B1-3D9A-12F4-CBCF-06D5EE72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014" y="4161128"/>
            <a:ext cx="1053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ProfVerw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8">
                <a:extLst>
                  <a:ext uri="{FF2B5EF4-FFF2-40B4-BE49-F238E27FC236}">
                    <a16:creationId xmlns:a16="http://schemas.microsoft.com/office/drawing/2014/main" id="{650B4B67-06E6-241F-1A52-D52F443A6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6989" y="4161128"/>
                <a:ext cx="394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 Box 8">
                <a:extLst>
                  <a:ext uri="{FF2B5EF4-FFF2-40B4-BE49-F238E27FC236}">
                    <a16:creationId xmlns:a16="http://schemas.microsoft.com/office/drawing/2014/main" id="{650B4B67-06E6-241F-1A52-D52F443A6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6989" y="4161128"/>
                <a:ext cx="3946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2">
            <a:extLst>
              <a:ext uri="{FF2B5EF4-FFF2-40B4-BE49-F238E27FC236}">
                <a16:creationId xmlns:a16="http://schemas.microsoft.com/office/drawing/2014/main" id="{5194CCA0-F736-5EC4-A720-EC9690B5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721" y="5536168"/>
            <a:ext cx="933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TheoPfs</a:t>
            </a:r>
            <a:endParaRPr lang="de-DE" dirty="0"/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1A8C5FB8-E63C-1CAF-F834-5C128177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234" y="5536168"/>
            <a:ext cx="808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PhilPfs</a:t>
            </a:r>
            <a:endParaRPr lang="de-DE" dirty="0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021346C7-6893-3CF1-02D6-739EE2CAA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713" y="5536168"/>
            <a:ext cx="889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PhysPfs</a:t>
            </a:r>
            <a:endParaRPr lang="de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F2FBEA-1019-7A6B-49BB-899B1F2860F1}"/>
              </a:ext>
            </a:extLst>
          </p:cNvPr>
          <p:cNvCxnSpPr/>
          <p:nvPr/>
        </p:nvCxnSpPr>
        <p:spPr>
          <a:xfrm>
            <a:off x="8430453" y="2043363"/>
            <a:ext cx="1" cy="489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C589C3-FBF4-6925-7FC3-A3470BDA1C41}"/>
              </a:ext>
            </a:extLst>
          </p:cNvPr>
          <p:cNvCxnSpPr>
            <a:cxnSpLocks/>
          </p:cNvCxnSpPr>
          <p:nvPr/>
        </p:nvCxnSpPr>
        <p:spPr>
          <a:xfrm flipH="1">
            <a:off x="8430453" y="2924340"/>
            <a:ext cx="1" cy="4890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3E259F-4B91-DEA6-A994-294D8D9319AE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6843986" y="3718573"/>
            <a:ext cx="1586467" cy="4425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EB494B-F7C0-BE72-B374-1EBB2721BE35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430453" y="3724791"/>
            <a:ext cx="1853866" cy="4363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FA1771-60AF-6793-5CA6-A0D575D0A8A1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9160323" y="4530460"/>
            <a:ext cx="1123996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508090-2E68-93F2-0BE5-763BF517FA81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>
            <a:off x="10284319" y="4530460"/>
            <a:ext cx="0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500C9F-AED7-A44B-CE45-6C2CAE1B506B}"/>
              </a:ext>
            </a:extLst>
          </p:cNvPr>
          <p:cNvCxnSpPr>
            <a:cxnSpLocks/>
            <a:stCxn id="15" idx="2"/>
            <a:endCxn id="21" idx="0"/>
          </p:cNvCxnSpPr>
          <p:nvPr/>
        </p:nvCxnSpPr>
        <p:spPr>
          <a:xfrm>
            <a:off x="10284319" y="4530460"/>
            <a:ext cx="1102356" cy="1005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id="{06A4428E-A3A5-E627-F66F-209657E72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9734" y="3762870"/>
                <a:ext cx="1454116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𝐺𝑒h𝑎𝑙𝑡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id="{06A4428E-A3A5-E627-F66F-209657E72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9734" y="3762870"/>
                <a:ext cx="1454116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5">
                <a:extLst>
                  <a:ext uri="{FF2B5EF4-FFF2-40B4-BE49-F238E27FC236}">
                    <a16:creationId xmlns:a16="http://schemas.microsoft.com/office/drawing/2014/main" id="{AEDAF9E4-F3B1-ADDF-6D5D-2E03E95AF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9734" y="4633460"/>
                <a:ext cx="15278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𝐺𝑒h𝑎𝑙𝑡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&gt;80000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 Box 5">
                <a:extLst>
                  <a:ext uri="{FF2B5EF4-FFF2-40B4-BE49-F238E27FC236}">
                    <a16:creationId xmlns:a16="http://schemas.microsoft.com/office/drawing/2014/main" id="{AEDAF9E4-F3B1-ADDF-6D5D-2E03E95AF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9734" y="4633460"/>
                <a:ext cx="15278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7">
            <a:extLst>
              <a:ext uri="{FF2B5EF4-FFF2-40B4-BE49-F238E27FC236}">
                <a16:creationId xmlns:a16="http://schemas.microsoft.com/office/drawing/2014/main" id="{3D69C410-14F2-F763-4689-F0BD050C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3" y="5536168"/>
            <a:ext cx="1053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err="1"/>
              <a:t>ProfVerw</a:t>
            </a:r>
            <a:endParaRPr lang="de-DE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1D36134-5F1D-984A-A469-2B96653347AF}"/>
              </a:ext>
            </a:extLst>
          </p:cNvPr>
          <p:cNvCxnSpPr/>
          <p:nvPr/>
        </p:nvCxnSpPr>
        <p:spPr>
          <a:xfrm>
            <a:off x="4300455" y="4144385"/>
            <a:ext cx="1" cy="489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70403C-B44F-978F-3F0A-DDDEEC57494E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4300455" y="5025362"/>
            <a:ext cx="1" cy="5108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17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2B8F-D672-662A-1ECE-C45B0401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Join</a:t>
            </a:r>
            <a:r>
              <a:rPr lang="de-DE" dirty="0"/>
              <a:t>-Auswertung in VDBMS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BE8A6-1CCB-E27B-7DEE-B06AF80C9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4" y="1665288"/>
                <a:ext cx="8303884" cy="4240212"/>
              </a:xfrm>
            </p:spPr>
            <p:txBody>
              <a:bodyPr/>
              <a:lstStyle/>
              <a:p>
                <a:r>
                  <a:rPr lang="de-DE" dirty="0"/>
                  <a:t>Join-Auswertung spielt kritischere Rolle als in zentralisierten Datenbanken</a:t>
                </a:r>
              </a:p>
              <a:p>
                <a:pPr lvl="1"/>
                <a:r>
                  <a:rPr lang="de-DE" dirty="0"/>
                  <a:t>Problem: Argumente eines </a:t>
                </a:r>
                <a:r>
                  <a:rPr lang="de-DE" dirty="0" err="1"/>
                  <a:t>Joins</a:t>
                </a:r>
                <a:r>
                  <a:rPr lang="de-DE" dirty="0"/>
                  <a:t> zweier Relationen können auf unterschiedlichen Stationen liegen</a:t>
                </a:r>
              </a:p>
              <a:p>
                <a:pPr lvl="1"/>
                <a:r>
                  <a:rPr lang="de-DE" dirty="0"/>
                  <a:t>Allgemeinster Fall:</a:t>
                </a:r>
              </a:p>
              <a:p>
                <a:pPr lvl="2"/>
                <a:r>
                  <a:rPr lang="de-DE" dirty="0"/>
                  <a:t>Äußere Argumentrelation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ist auf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DE" dirty="0"/>
                  <a:t> gespeichert</a:t>
                </a:r>
              </a:p>
              <a:p>
                <a:pPr lvl="2"/>
                <a:r>
                  <a:rPr lang="de-DE" dirty="0"/>
                  <a:t>Innere Argumentrelation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ist dem Knoten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dirty="0"/>
                  <a:t> zugeordnet</a:t>
                </a:r>
              </a:p>
              <a:p>
                <a:pPr lvl="2"/>
                <a:r>
                  <a:rPr lang="de-DE" dirty="0"/>
                  <a:t>Ergebnis der </a:t>
                </a:r>
                <a:r>
                  <a:rPr lang="de-DE" dirty="0" err="1"/>
                  <a:t>Joinberechnung</a:t>
                </a:r>
                <a:r>
                  <a:rPr lang="de-DE" dirty="0"/>
                  <a:t> wird auf einem dritten Knoten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𝑅𝑒𝑠𝑢𝑙𝑡</m:t>
                        </m:r>
                      </m:sub>
                    </m:sSub>
                  </m:oMath>
                </a14:m>
                <a:r>
                  <a:rPr lang="de-DE" dirty="0"/>
                  <a:t> benötigt</a:t>
                </a:r>
              </a:p>
              <a:p>
                <a:r>
                  <a:rPr lang="de-DE" dirty="0"/>
                  <a:t>Zwei Möglichkeiten: </a:t>
                </a:r>
                <a:r>
                  <a:rPr lang="de-DE" dirty="0" err="1"/>
                  <a:t>Join</a:t>
                </a:r>
                <a:r>
                  <a:rPr lang="de-DE" dirty="0"/>
                  <a:t>-Auswertung mit und ohne Filterung</a:t>
                </a:r>
              </a:p>
              <a:p>
                <a:pPr lvl="1"/>
                <a:r>
                  <a:rPr lang="de-DE" dirty="0"/>
                  <a:t>Ohne Filterung: </a:t>
                </a:r>
                <a:r>
                  <a:rPr lang="de-DE" dirty="0" err="1"/>
                  <a:t>Nested</a:t>
                </a:r>
                <a:r>
                  <a:rPr lang="de-DE" dirty="0"/>
                  <a:t>-Loops, Transfer einer Argumentrelation, Transfer beider Argumentrelationen</a:t>
                </a:r>
              </a:p>
              <a:p>
                <a:pPr lvl="1"/>
                <a:r>
                  <a:rPr lang="de-DE" dirty="0"/>
                  <a:t>Mit Filterung: Semi-</a:t>
                </a:r>
                <a:r>
                  <a:rPr lang="de-DE" dirty="0" err="1"/>
                  <a:t>Join</a:t>
                </a:r>
                <a:r>
                  <a:rPr lang="de-DE" dirty="0"/>
                  <a:t> zur Filterung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BE8A6-1CCB-E27B-7DEE-B06AF80C9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4" y="1665288"/>
                <a:ext cx="8303884" cy="4240212"/>
              </a:xfrm>
              <a:blipFill>
                <a:blip r:embed="rId2"/>
                <a:stretch>
                  <a:fillRect l="-2137" t="-2985" b="-77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BA18-8792-D25A-07AF-D76FBA98FD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09FA5-113E-C720-5DE4-278F849CD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9B1AF-6194-3746-5479-0F43089B6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pPr/>
              <a:t>41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Group 5">
                <a:extLst>
                  <a:ext uri="{FF2B5EF4-FFF2-40B4-BE49-F238E27FC236}">
                    <a16:creationId xmlns:a16="http://schemas.microsoft.com/office/drawing/2014/main" id="{8F7E9528-EC43-718D-86EB-2E060C92B9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067227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Group 5">
                <a:extLst>
                  <a:ext uri="{FF2B5EF4-FFF2-40B4-BE49-F238E27FC236}">
                    <a16:creationId xmlns:a16="http://schemas.microsoft.com/office/drawing/2014/main" id="{8F7E9528-EC43-718D-86EB-2E060C92B9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067227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571" r="-332143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3548" r="-2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48" r="-1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3793" r="-6897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3548" t="-108000" r="-2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48" t="-108000" r="-1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3793" t="-108000" r="-6897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3548" t="-208000" r="-2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48" t="-208000" r="-1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3793" t="-208000" r="-6897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3548" t="-308000" r="-2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48" t="-308000" r="-1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3793" t="-308000" r="-6897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3548" t="-408000" r="-2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48" t="-408000" r="-1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3793" t="-408000" r="-6897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3548" t="-508000" r="-2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48" t="-508000" r="-1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3793" t="-508000" r="-6897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3548" t="-608000" r="-2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48" t="-608000" r="-1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3793" t="-608000" r="-689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3548" t="-708000" r="-2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48" t="-708000" r="-1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3793" t="-708000" r="-689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Group 5">
                <a:extLst>
                  <a:ext uri="{FF2B5EF4-FFF2-40B4-BE49-F238E27FC236}">
                    <a16:creationId xmlns:a16="http://schemas.microsoft.com/office/drawing/2014/main" id="{D8797364-DD99-4677-DA5C-973C0C446F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552397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Group 5">
                <a:extLst>
                  <a:ext uri="{FF2B5EF4-FFF2-40B4-BE49-F238E27FC236}">
                    <a16:creationId xmlns:a16="http://schemas.microsoft.com/office/drawing/2014/main" id="{D8797364-DD99-4677-DA5C-973C0C446F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552397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571" r="-328571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r="-1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r="-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r="-3448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108000" r="-1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108000" r="-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108000" r="-3448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208000" r="-1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208000" r="-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208000" r="-3448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308000" r="-1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308000" r="-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308000" r="-3448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408000" r="-1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408000" r="-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408000" r="-344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508000" r="-1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508000" r="-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508000" r="-3448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608000" r="-1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608000" r="-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608000" r="-3448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708000" r="-1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708000" r="-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708000" r="-344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Group 5">
                <a:extLst>
                  <a:ext uri="{FF2B5EF4-FFF2-40B4-BE49-F238E27FC236}">
                    <a16:creationId xmlns:a16="http://schemas.microsoft.com/office/drawing/2014/main" id="{F98596DE-838B-9D70-5A4D-5A93C8259E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635510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⋈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Group 5">
                <a:extLst>
                  <a:ext uri="{FF2B5EF4-FFF2-40B4-BE49-F238E27FC236}">
                    <a16:creationId xmlns:a16="http://schemas.microsoft.com/office/drawing/2014/main" id="{F98596DE-838B-9D70-5A4D-5A93C8259E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635510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613" t="-3571" r="-23871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10000" t="-3571" r="-393333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44444" t="-3571" r="-3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44444" t="-3571" r="-2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9375" t="-3571" r="-10000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96667" t="-3571" r="-6667" b="-26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10000" t="-116000" r="-39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44444" t="-116000" r="-3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44444" t="-116000" r="-2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9375" t="-116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96667" t="-116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10000" t="-216000" r="-39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44444" t="-216000" r="-3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44444" t="-216000" r="-2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9375" t="-216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96667" t="-216000" r="-6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10000" t="-316000" r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44444" t="-316000" r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44444" t="-316000" r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9375" t="-316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96667" t="-316000" r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9310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Nested-Loops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0DD554D-CB90-647B-9640-C91DAF62B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4" y="1665288"/>
                <a:ext cx="8303884" cy="4240212"/>
              </a:xfrm>
            </p:spPr>
            <p:txBody>
              <a:bodyPr/>
              <a:lstStyle/>
              <a:p>
                <a:r>
                  <a:rPr lang="de-DE" dirty="0"/>
                  <a:t>Iteration durch die äußere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mittels Laufvariable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und Anforderung des/der zu jedem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passenden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 (über Kommunikationsnetz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 die </a:t>
                </a:r>
                <a:r>
                  <a:rPr lang="de-DE" dirty="0" err="1"/>
                  <a:t>Join</a:t>
                </a:r>
                <a:r>
                  <a:rPr lang="de-DE" dirty="0"/>
                  <a:t>-Variable</a:t>
                </a:r>
              </a:p>
              <a:p>
                <a:r>
                  <a:rPr lang="de-DE" dirty="0"/>
                  <a:t>Diese Vorgehensweise benötigt pro Tupel aus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eine Anforderung und eine passende </a:t>
                </a:r>
                <a:r>
                  <a:rPr lang="de-DE" dirty="0" err="1"/>
                  <a:t>Tupelmenge</a:t>
                </a:r>
                <a:r>
                  <a:rPr lang="de-DE" dirty="0"/>
                  <a:t> aus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(welche bei vielen Anforderungen leer sein könnte)</a:t>
                </a:r>
                <a:br>
                  <a:rPr lang="de-DE" dirty="0"/>
                </a:br>
                <a:r>
                  <a:rPr lang="de-DE" dirty="0"/>
                  <a:t>➝ Es werden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Nachrichten benötigt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0DD554D-CB90-647B-9640-C91DAF62B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4" y="1665288"/>
                <a:ext cx="8303884" cy="4240212"/>
              </a:xfrm>
              <a:blipFill>
                <a:blip r:embed="rId3"/>
                <a:stretch>
                  <a:fillRect l="-2137" t="-2985" r="-9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E8663-9042-944F-E5FA-DC17ECDD2E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6BCFD-73B2-E935-1EA2-833706EC7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50178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5E139B36-CB8D-48D2-9360-FDB854AAA54F}" type="slidenum">
              <a:rPr lang="en-US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Group 5">
                <a:extLst>
                  <a:ext uri="{FF2B5EF4-FFF2-40B4-BE49-F238E27FC236}">
                    <a16:creationId xmlns:a16="http://schemas.microsoft.com/office/drawing/2014/main" id="{79EA856D-E638-B330-0C71-2992445F81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923679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Group 5">
                <a:extLst>
                  <a:ext uri="{FF2B5EF4-FFF2-40B4-BE49-F238E27FC236}">
                    <a16:creationId xmlns:a16="http://schemas.microsoft.com/office/drawing/2014/main" id="{79EA856D-E638-B330-0C71-2992445F81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923679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571" r="-332143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r="-2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r="-1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r="-6897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108000" r="-2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108000" r="-1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108000" r="-6897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208000" r="-2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208000" r="-1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208000" r="-6897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308000" r="-2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308000" r="-1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308000" r="-6897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408000" r="-2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408000" r="-1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408000" r="-6897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508000" r="-2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508000" r="-1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508000" r="-6897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608000" r="-2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608000" r="-1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608000" r="-689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708000" r="-2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708000" r="-1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708000" r="-689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Group 5">
                <a:extLst>
                  <a:ext uri="{FF2B5EF4-FFF2-40B4-BE49-F238E27FC236}">
                    <a16:creationId xmlns:a16="http://schemas.microsoft.com/office/drawing/2014/main" id="{849B7798-B6AF-4D60-00B1-E94149658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781417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Group 5">
                <a:extLst>
                  <a:ext uri="{FF2B5EF4-FFF2-40B4-BE49-F238E27FC236}">
                    <a16:creationId xmlns:a16="http://schemas.microsoft.com/office/drawing/2014/main" id="{849B7798-B6AF-4D60-00B1-E94149658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781417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571" r="-328571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r="-1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r="-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r="-3448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108000" r="-1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108000" r="-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108000" r="-3448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208000" r="-1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208000" r="-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208000" r="-3448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308000" r="-1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308000" r="-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308000" r="-3448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408000" r="-1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408000" r="-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408000" r="-344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508000" r="-1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508000" r="-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508000" r="-3448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608000" r="-1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608000" r="-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608000" r="-3448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708000" r="-1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708000" r="-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708000" r="-344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roup 5">
                <a:extLst>
                  <a:ext uri="{FF2B5EF4-FFF2-40B4-BE49-F238E27FC236}">
                    <a16:creationId xmlns:a16="http://schemas.microsoft.com/office/drawing/2014/main" id="{D8E47466-C860-BAE6-0BEC-FBFF4370B3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152028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⋈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roup 5">
                <a:extLst>
                  <a:ext uri="{FF2B5EF4-FFF2-40B4-BE49-F238E27FC236}">
                    <a16:creationId xmlns:a16="http://schemas.microsoft.com/office/drawing/2014/main" id="{D8E47466-C860-BAE6-0BEC-FBFF4370B3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152028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613" t="-3571" r="-23871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571" r="-393333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3571" r="-3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3571" r="-2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3571" r="-10000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3571" r="-6667" b="-26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116000" r="-39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116000" r="-3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116000" r="-2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116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116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216000" r="-39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216000" r="-3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216000" r="-2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216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216000" r="-6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16000" r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316000" r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316000" r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316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316000" r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8631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Transfer einer Argumentrelation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44513D-9D25-E407-EE1A-C9F7C91EDC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4" y="1665288"/>
                <a:ext cx="8303884" cy="4240212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de-DE" dirty="0"/>
                  <a:t>Vollständiger Transfer einer Argumentrelation (z.B.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) zum Knoten der anderen Argumentrelation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/>
                  <a:t>Ausnutzung eines möglicherweise auf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 existierenden Indexes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44513D-9D25-E407-EE1A-C9F7C91ED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4" y="1665288"/>
                <a:ext cx="8303884" cy="4240212"/>
              </a:xfrm>
              <a:blipFill>
                <a:blip r:embed="rId3"/>
                <a:stretch>
                  <a:fillRect l="-2290" t="-328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BDA2D-9E1B-EF44-6251-3EDCA7153E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7A8ED-E4AC-671A-789A-68FAED27A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52226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79DC5FF1-DB2E-47DA-AFA1-4475B83DCF6E}" type="slidenum">
              <a:rPr lang="en-US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5">
                <a:extLst>
                  <a:ext uri="{FF2B5EF4-FFF2-40B4-BE49-F238E27FC236}">
                    <a16:creationId xmlns:a16="http://schemas.microsoft.com/office/drawing/2014/main" id="{407DD653-8B35-1C75-C549-55C5D05E42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923679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5">
                <a:extLst>
                  <a:ext uri="{FF2B5EF4-FFF2-40B4-BE49-F238E27FC236}">
                    <a16:creationId xmlns:a16="http://schemas.microsoft.com/office/drawing/2014/main" id="{407DD653-8B35-1C75-C549-55C5D05E42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923679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571" r="-332143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r="-2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r="-1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r="-6897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108000" r="-2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108000" r="-1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108000" r="-6897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208000" r="-2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208000" r="-1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208000" r="-6897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308000" r="-2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308000" r="-1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308000" r="-6897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408000" r="-2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408000" r="-1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408000" r="-6897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508000" r="-2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508000" r="-1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508000" r="-6897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608000" r="-2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608000" r="-1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608000" r="-689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708000" r="-2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708000" r="-1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708000" r="-689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5">
                <a:extLst>
                  <a:ext uri="{FF2B5EF4-FFF2-40B4-BE49-F238E27FC236}">
                    <a16:creationId xmlns:a16="http://schemas.microsoft.com/office/drawing/2014/main" id="{3A607C56-5C10-FA88-0FBF-EB6C8DBAF1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781417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5">
                <a:extLst>
                  <a:ext uri="{FF2B5EF4-FFF2-40B4-BE49-F238E27FC236}">
                    <a16:creationId xmlns:a16="http://schemas.microsoft.com/office/drawing/2014/main" id="{3A607C56-5C10-FA88-0FBF-EB6C8DBAF1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781417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571" r="-328571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r="-1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r="-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r="-3448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108000" r="-1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108000" r="-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108000" r="-3448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208000" r="-1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208000" r="-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208000" r="-3448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308000" r="-1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308000" r="-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308000" r="-3448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408000" r="-1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408000" r="-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408000" r="-344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508000" r="-1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508000" r="-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508000" r="-3448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608000" r="-1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608000" r="-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608000" r="-3448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708000" r="-1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708000" r="-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708000" r="-344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5">
                <a:extLst>
                  <a:ext uri="{FF2B5EF4-FFF2-40B4-BE49-F238E27FC236}">
                    <a16:creationId xmlns:a16="http://schemas.microsoft.com/office/drawing/2014/main" id="{A1FABC17-E0C3-8264-2E51-1E96A14901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152028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⋈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5">
                <a:extLst>
                  <a:ext uri="{FF2B5EF4-FFF2-40B4-BE49-F238E27FC236}">
                    <a16:creationId xmlns:a16="http://schemas.microsoft.com/office/drawing/2014/main" id="{A1FABC17-E0C3-8264-2E51-1E96A14901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152028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613" t="-3571" r="-23871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571" r="-393333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3571" r="-3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3571" r="-2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3571" r="-10000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3571" r="-6667" b="-26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116000" r="-39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116000" r="-3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116000" r="-2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116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116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216000" r="-39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216000" r="-3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216000" r="-2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216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216000" r="-6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16000" r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316000" r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316000" r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316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316000" r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521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 beider Argumentrelationen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E88A88-FD19-C572-E8CE-B482EF37D1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de-DE" dirty="0"/>
                  <a:t>Transfer beider Argumentrelationen zum Rechner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𝑅𝑒𝑠𝑢𝑙𝑡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/>
                  <a:t>Berechnung des Ergebnisses auf dem Knoten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𝑅𝑒𝑠𝑢𝑙𝑡</m:t>
                        </m:r>
                      </m:sub>
                    </m:sSub>
                  </m:oMath>
                </a14:m>
                <a:r>
                  <a:rPr lang="de-DE" dirty="0"/>
                  <a:t> mittels </a:t>
                </a:r>
              </a:p>
              <a:p>
                <a:pPr marL="722047" lvl="1" indent="-457200">
                  <a:buFont typeface="+mj-lt"/>
                  <a:buAutoNum type="alphaLcPeriod"/>
                </a:pPr>
                <a:r>
                  <a:rPr lang="de-DE" dirty="0" err="1"/>
                  <a:t>Merge-Join</a:t>
                </a:r>
                <a:r>
                  <a:rPr lang="de-DE" dirty="0"/>
                  <a:t> (bei vorliegender Sortierung) </a:t>
                </a:r>
              </a:p>
              <a:p>
                <a:pPr marL="264847" lvl="1" indent="0">
                  <a:buNone/>
                </a:pPr>
                <a:r>
                  <a:rPr lang="de-DE" dirty="0"/>
                  <a:t>oder</a:t>
                </a:r>
              </a:p>
              <a:p>
                <a:pPr marL="722047" lvl="1" indent="-457200">
                  <a:buFont typeface="+mj-lt"/>
                  <a:buAutoNum type="alphaLcPeriod" startAt="2"/>
                </a:pPr>
                <a:r>
                  <a:rPr lang="de-DE" dirty="0"/>
                  <a:t>Hash-</a:t>
                </a:r>
                <a:r>
                  <a:rPr lang="de-DE" dirty="0" err="1"/>
                  <a:t>Join</a:t>
                </a:r>
                <a:r>
                  <a:rPr lang="de-DE" dirty="0"/>
                  <a:t> (bei fehlender Sortierung)</a:t>
                </a:r>
              </a:p>
              <a:p>
                <a:endParaRPr lang="de-DE" dirty="0"/>
              </a:p>
              <a:p>
                <a:pPr marL="358775" indent="-358775">
                  <a:buFont typeface="System Font Regular"/>
                  <a:buChar char="➝"/>
                </a:pPr>
                <a:r>
                  <a:rPr lang="de-DE" dirty="0"/>
                  <a:t>Evtl. Verlust der vorliegenden Indexe für die </a:t>
                </a:r>
                <a:r>
                  <a:rPr lang="de-DE" dirty="0" err="1"/>
                  <a:t>Join</a:t>
                </a:r>
                <a:r>
                  <a:rPr lang="de-DE" dirty="0"/>
                  <a:t>-Berechnung</a:t>
                </a:r>
              </a:p>
              <a:p>
                <a:pPr marL="358775" indent="-358775">
                  <a:buFont typeface="System Font Regular"/>
                  <a:buChar char="➝"/>
                </a:pPr>
                <a:r>
                  <a:rPr lang="de-DE" dirty="0"/>
                  <a:t>Kein Verlust der Sortierung der Argumentrelation(en)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E88A88-FD19-C572-E8CE-B482EF37D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770" t="-328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0B4AB-7F57-0982-D2C3-4C4BD7ECD0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1C167-AED5-6193-D11B-180941C9B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54274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F0239614-0F16-4AE0-A7CD-E44597F13AD5}" type="slidenum">
              <a:rPr lang="en-US"/>
              <a:pPr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5">
                <a:extLst>
                  <a:ext uri="{FF2B5EF4-FFF2-40B4-BE49-F238E27FC236}">
                    <a16:creationId xmlns:a16="http://schemas.microsoft.com/office/drawing/2014/main" id="{C23EE2D1-9266-5DBC-52B0-556344FEEF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91029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5">
                <a:extLst>
                  <a:ext uri="{FF2B5EF4-FFF2-40B4-BE49-F238E27FC236}">
                    <a16:creationId xmlns:a16="http://schemas.microsoft.com/office/drawing/2014/main" id="{C23EE2D1-9266-5DBC-52B0-556344FEEF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91029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571" r="-332143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r="-2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r="-1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r="-6897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108000" r="-2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108000" r="-1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108000" r="-6897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208000" r="-2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208000" r="-1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208000" r="-6897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308000" r="-2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308000" r="-1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308000" r="-6897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408000" r="-2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408000" r="-1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408000" r="-6897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508000" r="-2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508000" r="-1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508000" r="-6897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608000" r="-2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608000" r="-1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608000" r="-689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708000" r="-2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708000" r="-1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708000" r="-689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5">
                <a:extLst>
                  <a:ext uri="{FF2B5EF4-FFF2-40B4-BE49-F238E27FC236}">
                    <a16:creationId xmlns:a16="http://schemas.microsoft.com/office/drawing/2014/main" id="{102375CF-D474-A8C8-59B4-F1F1F26A69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344928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5">
                <a:extLst>
                  <a:ext uri="{FF2B5EF4-FFF2-40B4-BE49-F238E27FC236}">
                    <a16:creationId xmlns:a16="http://schemas.microsoft.com/office/drawing/2014/main" id="{102375CF-D474-A8C8-59B4-F1F1F26A69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344928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571" r="-328571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r="-1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r="-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r="-3448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108000" r="-1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108000" r="-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108000" r="-3448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208000" r="-1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208000" r="-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208000" r="-3448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308000" r="-1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308000" r="-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308000" r="-3448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408000" r="-1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408000" r="-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408000" r="-344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508000" r="-1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508000" r="-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508000" r="-3448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608000" r="-1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608000" r="-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608000" r="-3448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708000" r="-1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708000" r="-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708000" r="-344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5">
                <a:extLst>
                  <a:ext uri="{FF2B5EF4-FFF2-40B4-BE49-F238E27FC236}">
                    <a16:creationId xmlns:a16="http://schemas.microsoft.com/office/drawing/2014/main" id="{1E4C8B48-27A0-D99D-EE66-EE69C71567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564484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⋈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5">
                <a:extLst>
                  <a:ext uri="{FF2B5EF4-FFF2-40B4-BE49-F238E27FC236}">
                    <a16:creationId xmlns:a16="http://schemas.microsoft.com/office/drawing/2014/main" id="{1E4C8B48-27A0-D99D-EE66-EE69C71567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564484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613" t="-3571" r="-23871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571" r="-393333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3571" r="-3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3571" r="-2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3571" r="-10000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3571" r="-6667" b="-26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116000" r="-39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116000" r="-3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116000" r="-2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116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116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216000" r="-39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216000" r="-3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216000" r="-2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216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216000" r="-6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16000" r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316000" r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316000" r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316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316000" r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489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Join</a:t>
            </a:r>
            <a:r>
              <a:rPr lang="de-DE" dirty="0"/>
              <a:t>-Auswertung mit Filterung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Idee: Nur Transfer von Tupeln mit passendem </a:t>
                </a:r>
                <a:r>
                  <a:rPr lang="de-DE" dirty="0" err="1"/>
                  <a:t>Join</a:t>
                </a:r>
                <a:r>
                  <a:rPr lang="de-DE" dirty="0"/>
                  <a:t>-Partner über Semi-</a:t>
                </a:r>
                <a:r>
                  <a:rPr lang="de-DE" dirty="0" err="1"/>
                  <a:t>Join</a:t>
                </a:r>
                <a:endParaRPr lang="de-DE" dirty="0"/>
              </a:p>
              <a:p>
                <a:pPr lvl="1"/>
                <a:r>
                  <a:rPr lang="de-DE" dirty="0"/>
                  <a:t>Benutzung der folgenden algebraischen Eigenschaften:</a:t>
                </a:r>
              </a:p>
              <a:p>
                <a:pPr lvl="3"/>
                <a:r>
                  <a:rPr lang="de-DE" dirty="0"/>
                  <a:t>Bei zwei Relationen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mit Filterung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über </a:t>
                </a:r>
                <a:r>
                  <a:rPr lang="de-DE" dirty="0" err="1"/>
                  <a:t>Join</a:t>
                </a:r>
                <a:r>
                  <a:rPr lang="de-DE" dirty="0"/>
                  <a:t>-Attribut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⋊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⋊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⋊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/>
                  <a:t>Vorgehen </a:t>
                </a:r>
              </a:p>
              <a:p>
                <a:pPr marL="978965" lvl="2" indent="-457200">
                  <a:buFont typeface="+mj-lt"/>
                  <a:buAutoNum type="arabicPeriod"/>
                </a:pPr>
                <a:r>
                  <a:rPr lang="de-DE" dirty="0"/>
                  <a:t>Transfer der unterschiedlichen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-Werte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𝐿𝑖𝑠𝑡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) nach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de-DE" dirty="0"/>
              </a:p>
              <a:p>
                <a:pPr marL="978965" lvl="2" indent="-457200">
                  <a:buFont typeface="+mj-lt"/>
                  <a:buAutoNum type="arabicPeriod"/>
                </a:pPr>
                <a:r>
                  <a:rPr lang="de-DE" dirty="0"/>
                  <a:t>Auswertung des Semi-</a:t>
                </a:r>
                <a:r>
                  <a:rPr lang="de-DE" dirty="0" err="1"/>
                  <a:t>Joins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⋊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⋊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und Transfer nach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de-DE" dirty="0"/>
              </a:p>
              <a:p>
                <a:pPr marL="978965" lvl="2" indent="-457200">
                  <a:buFont typeface="+mj-lt"/>
                  <a:buAutoNum type="arabicPeriod"/>
                </a:pPr>
                <a:r>
                  <a:rPr lang="de-DE" dirty="0"/>
                  <a:t>Auswertung des </a:t>
                </a:r>
                <a:r>
                  <a:rPr lang="de-DE" dirty="0" err="1"/>
                  <a:t>Joins</a:t>
                </a:r>
                <a:r>
                  <a:rPr lang="de-DE" dirty="0"/>
                  <a:t>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DE" dirty="0"/>
                  <a:t>, der nur diese transferierten </a:t>
                </a:r>
                <a:br>
                  <a:rPr lang="de-DE" dirty="0"/>
                </a:br>
                <a:r>
                  <a:rPr lang="de-DE" dirty="0" err="1"/>
                  <a:t>Ergebnistupel</a:t>
                </a:r>
                <a:r>
                  <a:rPr lang="de-DE" dirty="0"/>
                  <a:t> des Semi-</a:t>
                </a:r>
                <a:r>
                  <a:rPr lang="de-DE" dirty="0" err="1"/>
                  <a:t>Joins</a:t>
                </a:r>
                <a:r>
                  <a:rPr lang="de-DE" dirty="0"/>
                  <a:t> braucht</a:t>
                </a:r>
              </a:p>
              <a:p>
                <a:pPr lvl="2"/>
                <a:r>
                  <a:rPr lang="de-DE" dirty="0"/>
                  <a:t>Transferkosten werden nur reduziert, wenn gilt: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⋊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de-DE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</m:oMath>
                </a14:m>
                <a:endParaRPr lang="de-DE" dirty="0"/>
              </a:p>
              <a:p>
                <a:pPr lvl="3"/>
                <a:r>
                  <a:rPr lang="de-DE" dirty="0">
                    <a:sym typeface="Symbol" pitchFamily="18" charset="2"/>
                  </a:rPr>
                  <a:t>Mit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Größe (in Byte) einer Relation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553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 b="-35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180E2-4E4A-F065-DAE3-3C8D0C121B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476E1-BCF2-A2D9-6CB7-68B4CA88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55298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B5A62082-CDB0-475A-8770-710EA0621B6B}" type="slidenum">
              <a:rPr lang="en-US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5">
                <a:extLst>
                  <a:ext uri="{FF2B5EF4-FFF2-40B4-BE49-F238E27FC236}">
                    <a16:creationId xmlns:a16="http://schemas.microsoft.com/office/drawing/2014/main" id="{A91EF978-DECE-1B53-57C8-8A9DAF8506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91029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5">
                <a:extLst>
                  <a:ext uri="{FF2B5EF4-FFF2-40B4-BE49-F238E27FC236}">
                    <a16:creationId xmlns:a16="http://schemas.microsoft.com/office/drawing/2014/main" id="{A91EF978-DECE-1B53-57C8-8A9DAF8506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91029"/>
                  </p:ext>
                </p:extLst>
              </p:nvPr>
            </p:nvGraphicFramePr>
            <p:xfrm>
              <a:off x="8741731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571" r="-332143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r="-2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r="-1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r="-6897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108000" r="-2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108000" r="-1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108000" r="-6897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208000" r="-2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208000" r="-10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208000" r="-6897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308000" r="-2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308000" r="-1000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308000" r="-6897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408000" r="-2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408000" r="-1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408000" r="-6897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508000" r="-2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508000" r="-1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508000" r="-6897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608000" r="-2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608000" r="-1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608000" r="-689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3548" t="-708000" r="-2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48" t="-708000" r="-1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13793" t="-708000" r="-689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5">
                <a:extLst>
                  <a:ext uri="{FF2B5EF4-FFF2-40B4-BE49-F238E27FC236}">
                    <a16:creationId xmlns:a16="http://schemas.microsoft.com/office/drawing/2014/main" id="{674E19AA-EEED-0B89-F8F5-ACDC3AB97F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344928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5">
                <a:extLst>
                  <a:ext uri="{FF2B5EF4-FFF2-40B4-BE49-F238E27FC236}">
                    <a16:creationId xmlns:a16="http://schemas.microsoft.com/office/drawing/2014/main" id="{674E19AA-EEED-0B89-F8F5-ACDC3AB97F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344928"/>
                  </p:ext>
                </p:extLst>
              </p:nvPr>
            </p:nvGraphicFramePr>
            <p:xfrm>
              <a:off x="10325426" y="3348300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571" r="-328571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r="-1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r="-96774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r="-3448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108000" r="-1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108000" r="-9677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108000" r="-3448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208000" r="-1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208000" r="-96774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208000" r="-3448" b="-5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308000" r="-1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308000" r="-96774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308000" r="-3448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408000" r="-1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408000" r="-967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408000" r="-344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508000" r="-1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508000" r="-9677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508000" r="-3448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608000" r="-1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608000" r="-9677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608000" r="-3448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3548" t="-708000" r="-1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3548" t="-708000" r="-96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3793" t="-708000" r="-344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5">
                <a:extLst>
                  <a:ext uri="{FF2B5EF4-FFF2-40B4-BE49-F238E27FC236}">
                    <a16:creationId xmlns:a16="http://schemas.microsoft.com/office/drawing/2014/main" id="{48CA476F-5EEA-B754-B5E3-D34F48D150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564484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⋈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5">
                <a:extLst>
                  <a:ext uri="{FF2B5EF4-FFF2-40B4-BE49-F238E27FC236}">
                    <a16:creationId xmlns:a16="http://schemas.microsoft.com/office/drawing/2014/main" id="{48CA476F-5EEA-B754-B5E3-D34F48D150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564484"/>
                  </p:ext>
                </p:extLst>
              </p:nvPr>
            </p:nvGraphicFramePr>
            <p:xfrm>
              <a:off x="9004997" y="1868722"/>
              <a:ext cx="2640858" cy="1293840"/>
            </p:xfrm>
            <a:graphic>
              <a:graphicData uri="http://schemas.openxmlformats.org/drawingml/2006/table">
                <a:tbl>
                  <a:tblPr/>
                  <a:tblGrid>
                    <a:gridCol w="790112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613" t="-3571" r="-23871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571" r="-393333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3571" r="-3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3571" r="-23703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3571" r="-100000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3571" r="-6667" b="-26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116000" r="-39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116000" r="-3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116000" r="-2370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116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116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216000" r="-39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216000" r="-3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216000" r="-2370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216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216000" r="-6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16000" r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44444" t="-316000" r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44444" t="-316000" r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9375" t="-316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96667" t="-316000" r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8905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20BD-1531-486E-1EFA-1F8BDD60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Beispiel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F8231-B4C0-69E3-5AA4-6302984FCD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865B-6AF6-5F5B-E67C-1FCA738B8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FE178-A69A-7079-C613-18761FE5A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5">
                <a:extLst>
                  <a:ext uri="{FF2B5EF4-FFF2-40B4-BE49-F238E27FC236}">
                    <a16:creationId xmlns:a16="http://schemas.microsoft.com/office/drawing/2014/main" id="{8D1B4CB4-A649-16DE-95BD-B1FC6CCC68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3842125"/>
                  </p:ext>
                </p:extLst>
              </p:nvPr>
            </p:nvGraphicFramePr>
            <p:xfrm>
              <a:off x="2077892" y="3348714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5">
                <a:extLst>
                  <a:ext uri="{FF2B5EF4-FFF2-40B4-BE49-F238E27FC236}">
                    <a16:creationId xmlns:a16="http://schemas.microsoft.com/office/drawing/2014/main" id="{8D1B4CB4-A649-16DE-95BD-B1FC6CCC68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3842125"/>
                  </p:ext>
                </p:extLst>
              </p:nvPr>
            </p:nvGraphicFramePr>
            <p:xfrm>
              <a:off x="2077892" y="3348714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r="-332143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0323" r="-2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0323" r="-1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0000" r="-3333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0323" t="-103846" r="-200000" b="-5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0323" t="-103846" r="-100000" b="-5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0000" t="-103846" r="-3333" b="-57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0323" t="-212000" r="-2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0323" t="-212000" r="-1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0000" t="-212000" r="-3333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0323" t="-312000" r="-2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0323" t="-312000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0000" t="-312000" r="-333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0323" t="-412000"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0323" t="-41200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0000" t="-412000" r="-3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0323" t="-5120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0323" t="-512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0000" t="-512000" r="-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0323" t="-61200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0323" t="-612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0000" t="-612000" r="-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0323" t="-712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0323" t="-712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0000" t="-712000" r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Group 5">
                <a:extLst>
                  <a:ext uri="{FF2B5EF4-FFF2-40B4-BE49-F238E27FC236}">
                    <a16:creationId xmlns:a16="http://schemas.microsoft.com/office/drawing/2014/main" id="{C61ED741-C13D-F12A-D01E-F70DB9E6F7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065349"/>
                  </p:ext>
                </p:extLst>
              </p:nvPr>
            </p:nvGraphicFramePr>
            <p:xfrm>
              <a:off x="2077892" y="645493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Group 5">
                <a:extLst>
                  <a:ext uri="{FF2B5EF4-FFF2-40B4-BE49-F238E27FC236}">
                    <a16:creationId xmlns:a16="http://schemas.microsoft.com/office/drawing/2014/main" id="{C61ED741-C13D-F12A-D01E-F70DB9E6F7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065349"/>
                  </p:ext>
                </p:extLst>
              </p:nvPr>
            </p:nvGraphicFramePr>
            <p:xfrm>
              <a:off x="2077892" y="645493"/>
              <a:ext cx="1506211" cy="2557200"/>
            </p:xfrm>
            <a:graphic>
              <a:graphicData uri="http://schemas.openxmlformats.org/drawingml/2006/table">
                <a:tbl>
                  <a:tblPr/>
                  <a:tblGrid>
                    <a:gridCol w="349105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96920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87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t="-3704" r="-332143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0323" t="-3704" r="-2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0323" t="-3704" r="-1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3704" r="-3333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0323" t="-107692" r="-200000" b="-5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0323" t="-107692" r="-100000" b="-5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107692" r="-3333" b="-57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0323" t="-216000" r="-2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0323" t="-216000" r="-1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216000" r="-3333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0323" t="-316000" r="-2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0323" t="-316000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316000" r="-333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24603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0323" t="-416000"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0323" t="-41600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416000" r="-3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390533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0323" t="-5160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0323" t="-516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516000" r="-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0323" t="-61600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0323" t="-616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616000" r="-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718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0323" t="-716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0323" t="-716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0000" t="-716000" r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5">
                <a:extLst>
                  <a:ext uri="{FF2B5EF4-FFF2-40B4-BE49-F238E27FC236}">
                    <a16:creationId xmlns:a16="http://schemas.microsoft.com/office/drawing/2014/main" id="{97807F1A-FDC7-C2B0-DF54-029FBA253D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000535"/>
                  </p:ext>
                </p:extLst>
              </p:nvPr>
            </p:nvGraphicFramePr>
            <p:xfrm>
              <a:off x="5342831" y="1435093"/>
              <a:ext cx="2316091" cy="978000"/>
            </p:xfrm>
            <a:graphic>
              <a:graphicData uri="http://schemas.openxmlformats.org/drawingml/2006/table">
                <a:tbl>
                  <a:tblPr/>
                  <a:tblGrid>
                    <a:gridCol w="1191623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⋊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5">
                <a:extLst>
                  <a:ext uri="{FF2B5EF4-FFF2-40B4-BE49-F238E27FC236}">
                    <a16:creationId xmlns:a16="http://schemas.microsoft.com/office/drawing/2014/main" id="{97807F1A-FDC7-C2B0-DF54-029FBA253D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000535"/>
                  </p:ext>
                </p:extLst>
              </p:nvPr>
            </p:nvGraphicFramePr>
            <p:xfrm>
              <a:off x="5342831" y="1435093"/>
              <a:ext cx="2316091" cy="978000"/>
            </p:xfrm>
            <a:graphic>
              <a:graphicData uri="http://schemas.openxmlformats.org/drawingml/2006/table">
                <a:tbl>
                  <a:tblPr/>
                  <a:tblGrid>
                    <a:gridCol w="1191623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r="-94737" b="-18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51852" r="-233333" b="-18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81250" r="-96875" b="-18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13333" r="-3333" b="-18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51852" t="-112000" r="-233333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81250" t="-112000" r="-96875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13333" t="-112000" r="-3333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51852" t="-203846" r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81250" t="-203846" r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13333" t="-203846" r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9C221-E37D-6D35-BED7-8E1CF7B20356}"/>
                  </a:ext>
                </a:extLst>
              </p:cNvPr>
              <p:cNvSpPr txBox="1"/>
              <p:nvPr/>
            </p:nvSpPr>
            <p:spPr>
              <a:xfrm>
                <a:off x="1271713" y="2868520"/>
                <a:ext cx="546623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7620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 Narrow" pitchFamily="1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𝑆𝑡</m:t>
                          </m:r>
                        </m:e>
                        <m:sub>
                          <m: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9C221-E37D-6D35-BED7-8E1CF7B20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13" y="2868520"/>
                <a:ext cx="5466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Group 5">
                <a:extLst>
                  <a:ext uri="{FF2B5EF4-FFF2-40B4-BE49-F238E27FC236}">
                    <a16:creationId xmlns:a16="http://schemas.microsoft.com/office/drawing/2014/main" id="{1E18B2BA-3FD2-0C6C-75F7-942D4A813F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883150"/>
                  </p:ext>
                </p:extLst>
              </p:nvPr>
            </p:nvGraphicFramePr>
            <p:xfrm>
              <a:off x="4060622" y="3357677"/>
              <a:ext cx="1165062" cy="1609680"/>
            </p:xfrm>
            <a:graphic>
              <a:graphicData uri="http://schemas.openxmlformats.org/drawingml/2006/table">
                <a:tbl>
                  <a:tblPr/>
                  <a:tblGrid>
                    <a:gridCol w="792144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kumimoji="0" lang="de-DE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de-DE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de-DE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Group 5">
                <a:extLst>
                  <a:ext uri="{FF2B5EF4-FFF2-40B4-BE49-F238E27FC236}">
                    <a16:creationId xmlns:a16="http://schemas.microsoft.com/office/drawing/2014/main" id="{1E18B2BA-3FD2-0C6C-75F7-942D4A813F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883150"/>
                  </p:ext>
                </p:extLst>
              </p:nvPr>
            </p:nvGraphicFramePr>
            <p:xfrm>
              <a:off x="4060622" y="3357677"/>
              <a:ext cx="1165062" cy="1609680"/>
            </p:xfrm>
            <a:graphic>
              <a:graphicData uri="http://schemas.openxmlformats.org/drawingml/2006/table">
                <a:tbl>
                  <a:tblPr/>
                  <a:tblGrid>
                    <a:gridCol w="792144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t="-3571" r="-49206" b="-3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571" r="-3333" b="-3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116000" r="-3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216000" r="-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316000" r="-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494374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10000" t="-416000" r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Group 5">
                <a:extLst>
                  <a:ext uri="{FF2B5EF4-FFF2-40B4-BE49-F238E27FC236}">
                    <a16:creationId xmlns:a16="http://schemas.microsoft.com/office/drawing/2014/main" id="{8F32FAE2-D67D-BBAA-2E59-B325EADD7A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3889112"/>
                  </p:ext>
                </p:extLst>
              </p:nvPr>
            </p:nvGraphicFramePr>
            <p:xfrm>
              <a:off x="5711935" y="4496931"/>
              <a:ext cx="3748680" cy="1293840"/>
            </p:xfrm>
            <a:graphic>
              <a:graphicData uri="http://schemas.openxmlformats.org/drawingml/2006/table">
                <a:tbl>
                  <a:tblPr/>
                  <a:tblGrid>
                    <a:gridCol w="1897934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⋈</m:t>
                                </m:r>
                                <m:d>
                                  <m:dPr>
                                    <m:ctrlPr>
                                      <a:rPr kumimoji="0" lang="de-DE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⋊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m:rPr>
                                        <m:nor/>
                                      </m:rPr>
                                      <a:rPr kumimoji="0" lang="de-DE" sz="1800" b="0" i="0" u="none" strike="noStrike" cap="none" normalizeH="0" baseline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0" lang="de-DE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de-DE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Group 5">
                <a:extLst>
                  <a:ext uri="{FF2B5EF4-FFF2-40B4-BE49-F238E27FC236}">
                    <a16:creationId xmlns:a16="http://schemas.microsoft.com/office/drawing/2014/main" id="{8F32FAE2-D67D-BBAA-2E59-B325EADD7A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3889112"/>
                  </p:ext>
                </p:extLst>
              </p:nvPr>
            </p:nvGraphicFramePr>
            <p:xfrm>
              <a:off x="5711935" y="4496931"/>
              <a:ext cx="3748680" cy="1293840"/>
            </p:xfrm>
            <a:graphic>
              <a:graphicData uri="http://schemas.openxmlformats.org/drawingml/2006/table">
                <a:tbl>
                  <a:tblPr/>
                  <a:tblGrid>
                    <a:gridCol w="1897934">
                      <a:extLst>
                        <a:ext uri="{9D8B030D-6E8A-4147-A177-3AD203B41FA5}">
                          <a16:colId xmlns:a16="http://schemas.microsoft.com/office/drawing/2014/main" val="1450899989"/>
                        </a:ext>
                      </a:extLst>
                    </a:gridCol>
                    <a:gridCol w="372918">
                      <a:extLst>
                        <a:ext uri="{9D8B030D-6E8A-4147-A177-3AD203B41FA5}">
                          <a16:colId xmlns:a16="http://schemas.microsoft.com/office/drawing/2014/main" val="1777983592"/>
                        </a:ext>
                      </a:extLst>
                    </a:gridCol>
                    <a:gridCol w="353360">
                      <a:extLst>
                        <a:ext uri="{9D8B030D-6E8A-4147-A177-3AD203B41FA5}">
                          <a16:colId xmlns:a16="http://schemas.microsoft.com/office/drawing/2014/main" val="976545766"/>
                        </a:ext>
                      </a:extLst>
                    </a:gridCol>
                    <a:gridCol w="342946">
                      <a:extLst>
                        <a:ext uri="{9D8B030D-6E8A-4147-A177-3AD203B41FA5}">
                          <a16:colId xmlns:a16="http://schemas.microsoft.com/office/drawing/2014/main" val="964445201"/>
                        </a:ext>
                      </a:extLst>
                    </a:gridCol>
                    <a:gridCol w="4016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839">
                      <a:extLst>
                        <a:ext uri="{9D8B030D-6E8A-4147-A177-3AD203B41FA5}">
                          <a16:colId xmlns:a16="http://schemas.microsoft.com/office/drawing/2014/main" val="3714767827"/>
                        </a:ext>
                      </a:extLst>
                    </a:gridCol>
                  </a:tblGrid>
                  <a:tr h="346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t="-11111" r="-98667" b="-28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17241" t="-11111" r="-410345" b="-28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639286" t="-11111" r="-325000" b="-28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766667" t="-11111" r="-237037" b="-28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731250" t="-11111" r="-100000" b="-28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886667" t="-11111" r="-6667" b="-28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17241" t="-120000" r="-410345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639286" t="-120000" r="-325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766667" t="-120000" r="-237037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731250" t="-120000" r="-1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886667" t="-120000" r="-6667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65916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17241" t="-220000" r="-410345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639286" t="-220000" r="-325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766667" t="-220000" r="-237037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731250" t="-220000" r="-1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886667" t="-220000" r="-666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878747"/>
                      </a:ext>
                    </a:extLst>
                  </a:tr>
                  <a:tr h="315840">
                    <a:tc>
                      <a:txBody>
                        <a:bodyPr/>
                        <a:lstStyle/>
                        <a:p>
                          <a:pPr marL="0" marR="0" lvl="0" indent="0" algn="ctr" defTabSz="7620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 Narrow" pitchFamily="1" charset="0"/>
                            <a:buNone/>
                            <a:tabLst/>
                          </a:pPr>
                          <a:endParaRPr kumimoji="0" lang="de-DE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517241" t="-320000" r="-410345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639286" t="-320000" r="-325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766667" t="-320000" r="-23703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731250" t="-320000" r="-1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72000" marR="72000" marT="36000" marB="3600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886667" t="-320000" r="-666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13671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CDAB1C-CDF4-D18A-4951-139DD30DE6C1}"/>
              </a:ext>
            </a:extLst>
          </p:cNvPr>
          <p:cNvCxnSpPr/>
          <p:nvPr/>
        </p:nvCxnSpPr>
        <p:spPr>
          <a:xfrm>
            <a:off x="9933335" y="819860"/>
            <a:ext cx="0" cy="5157114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82B6F3-46A1-FC86-4D22-7AF464A9F724}"/>
              </a:ext>
            </a:extLst>
          </p:cNvPr>
          <p:cNvCxnSpPr>
            <a:cxnSpLocks/>
          </p:cNvCxnSpPr>
          <p:nvPr/>
        </p:nvCxnSpPr>
        <p:spPr>
          <a:xfrm>
            <a:off x="3584103" y="3544911"/>
            <a:ext cx="476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D79273-3C70-947C-DFA7-2CAAF10067D7}"/>
              </a:ext>
            </a:extLst>
          </p:cNvPr>
          <p:cNvCxnSpPr>
            <a:cxnSpLocks/>
            <a:stCxn id="14" idx="0"/>
            <a:endCxn id="23" idx="2"/>
          </p:cNvCxnSpPr>
          <p:nvPr/>
        </p:nvCxnSpPr>
        <p:spPr>
          <a:xfrm flipV="1">
            <a:off x="4643153" y="2108759"/>
            <a:ext cx="0" cy="1248918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A6BC25-5257-46CE-A0B4-E8204475FA3A}"/>
                  </a:ext>
                </a:extLst>
              </p:cNvPr>
              <p:cNvSpPr txBox="1"/>
              <p:nvPr/>
            </p:nvSpPr>
            <p:spPr>
              <a:xfrm>
                <a:off x="4437007" y="1739427"/>
                <a:ext cx="41229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⋊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A6BC25-5257-46CE-A0B4-E8204475F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07" y="1739427"/>
                <a:ext cx="4122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055A14-1446-692C-78BF-5D5964B7C852}"/>
              </a:ext>
            </a:extLst>
          </p:cNvPr>
          <p:cNvCxnSpPr>
            <a:cxnSpLocks/>
            <a:stCxn id="8" idx="3"/>
            <a:endCxn id="23" idx="1"/>
          </p:cNvCxnSpPr>
          <p:nvPr/>
        </p:nvCxnSpPr>
        <p:spPr>
          <a:xfrm>
            <a:off x="3584103" y="1924093"/>
            <a:ext cx="852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AD01A6-10B4-77DA-3130-D07671F8AC23}"/>
              </a:ext>
            </a:extLst>
          </p:cNvPr>
          <p:cNvCxnSpPr>
            <a:cxnSpLocks/>
            <a:stCxn id="23" idx="3"/>
            <a:endCxn id="9" idx="1"/>
          </p:cNvCxnSpPr>
          <p:nvPr/>
        </p:nvCxnSpPr>
        <p:spPr>
          <a:xfrm>
            <a:off x="4849299" y="1924093"/>
            <a:ext cx="493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5110C8-BB1D-DA05-2A80-AF27AF8EFC5B}"/>
              </a:ext>
            </a:extLst>
          </p:cNvPr>
          <p:cNvCxnSpPr>
            <a:cxnSpLocks/>
            <a:stCxn id="9" idx="2"/>
            <a:endCxn id="37" idx="0"/>
          </p:cNvCxnSpPr>
          <p:nvPr/>
        </p:nvCxnSpPr>
        <p:spPr>
          <a:xfrm>
            <a:off x="6500876" y="2413093"/>
            <a:ext cx="786" cy="2938823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BD2043-0E11-0A76-879E-CA145E8FE88F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584103" y="5536582"/>
            <a:ext cx="2703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BA5BB1-5991-1A60-788D-CD93F277E193}"/>
                  </a:ext>
                </a:extLst>
              </p:cNvPr>
              <p:cNvSpPr txBox="1"/>
              <p:nvPr/>
            </p:nvSpPr>
            <p:spPr>
              <a:xfrm>
                <a:off x="6287501" y="5351916"/>
                <a:ext cx="42832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BA5BB1-5991-1A60-788D-CD93F277E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01" y="5351916"/>
                <a:ext cx="4283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3BDE0B-A403-E0B6-1C43-9A9472951328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6715823" y="5536582"/>
            <a:ext cx="870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53A51D-2702-EDDE-B1D1-04FF3C148AB0}"/>
              </a:ext>
            </a:extLst>
          </p:cNvPr>
          <p:cNvCxnSpPr>
            <a:cxnSpLocks/>
          </p:cNvCxnSpPr>
          <p:nvPr/>
        </p:nvCxnSpPr>
        <p:spPr>
          <a:xfrm>
            <a:off x="1142818" y="3269785"/>
            <a:ext cx="8760452" cy="0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076B27-2255-1AAB-0EC8-CADCC40F1719}"/>
                  </a:ext>
                </a:extLst>
              </p:cNvPr>
              <p:cNvSpPr txBox="1"/>
              <p:nvPr/>
            </p:nvSpPr>
            <p:spPr>
              <a:xfrm>
                <a:off x="9958620" y="890360"/>
                <a:ext cx="987193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7620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 Narrow" pitchFamily="1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𝑆𝑡</m:t>
                          </m:r>
                        </m:e>
                        <m:sub>
                          <m: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𝑅𝑒𝑠𝑢𝑙𝑡</m:t>
                          </m:r>
                        </m:sub>
                      </m:sSub>
                    </m:oMath>
                  </m:oMathPara>
                </a14:m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076B27-2255-1AAB-0EC8-CADCC40F1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620" y="890360"/>
                <a:ext cx="9871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9A2A2A-5302-0AF3-9597-B823A359D83E}"/>
                  </a:ext>
                </a:extLst>
              </p:cNvPr>
              <p:cNvSpPr txBox="1"/>
              <p:nvPr/>
            </p:nvSpPr>
            <p:spPr>
              <a:xfrm>
                <a:off x="1258729" y="3327617"/>
                <a:ext cx="572593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7620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 Narrow" pitchFamily="1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𝑆𝑡</m:t>
                          </m:r>
                        </m:e>
                        <m:sub>
                          <m:r>
                            <a:rPr kumimoji="0" lang="de-DE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9A2A2A-5302-0AF3-9597-B823A359D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29" y="3327617"/>
                <a:ext cx="57259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B43CC7A8-DE0F-1A90-CBB8-E27277BB938D}"/>
              </a:ext>
            </a:extLst>
          </p:cNvPr>
          <p:cNvSpPr txBox="1"/>
          <p:nvPr/>
        </p:nvSpPr>
        <p:spPr>
          <a:xfrm>
            <a:off x="4643153" y="2542497"/>
            <a:ext cx="163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1"/>
                </a:solidFill>
              </a:rPr>
              <a:t>4 Attributwerte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D9B651F-A099-71DD-3D67-F171119D5B9B}"/>
              </a:ext>
            </a:extLst>
          </p:cNvPr>
          <p:cNvSpPr txBox="1"/>
          <p:nvPr/>
        </p:nvSpPr>
        <p:spPr>
          <a:xfrm>
            <a:off x="6500876" y="3699576"/>
            <a:ext cx="163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1"/>
                </a:solidFill>
              </a:rPr>
              <a:t>6 Attributwerte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5C0F448-4F62-7604-2095-4B6B1312EB02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9460615" y="3696949"/>
            <a:ext cx="991601" cy="1446902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824C2A0-5C81-4084-ECE8-EB11816891A2}"/>
              </a:ext>
            </a:extLst>
          </p:cNvPr>
          <p:cNvSpPr txBox="1"/>
          <p:nvPr/>
        </p:nvSpPr>
        <p:spPr>
          <a:xfrm>
            <a:off x="10086850" y="4235734"/>
            <a:ext cx="17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1"/>
                </a:solidFill>
              </a:rPr>
              <a:t>15 Attributwerte</a:t>
            </a:r>
          </a:p>
        </p:txBody>
      </p:sp>
    </p:spTree>
    <p:extLst>
      <p:ext uri="{BB962C8B-B14F-4D97-AF65-F5344CB8AC3E}">
        <p14:creationId xmlns:p14="http://schemas.microsoft.com/office/powerpoint/2010/main" val="4568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76" grpId="0"/>
      <p:bldP spid="77" grpId="0"/>
      <p:bldP spid="8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Parameter für die Kosten eines Auswertungsplan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Kardinalitäten von Argumentrelationen</a:t>
            </a:r>
          </a:p>
          <a:p>
            <a:pPr lvl="1"/>
            <a:r>
              <a:rPr lang="de-DE" dirty="0"/>
              <a:t>Wie bisher</a:t>
            </a:r>
          </a:p>
          <a:p>
            <a:r>
              <a:rPr lang="de-DE" dirty="0"/>
              <a:t>Selektivitäten von </a:t>
            </a:r>
            <a:r>
              <a:rPr lang="de-DE" dirty="0" err="1"/>
              <a:t>Joins</a:t>
            </a:r>
            <a:r>
              <a:rPr lang="de-DE" dirty="0"/>
              <a:t> und Selektionen</a:t>
            </a:r>
          </a:p>
          <a:p>
            <a:pPr lvl="1"/>
            <a:r>
              <a:rPr lang="de-DE" dirty="0"/>
              <a:t>Wie bisher</a:t>
            </a:r>
          </a:p>
          <a:p>
            <a:r>
              <a:rPr lang="de-DE" i="1" dirty="0"/>
              <a:t>Transferkosten für Datenkommunikation (Verbindungsaufbau + von Datenvolumen abhängiger Anteil für Transfer)</a:t>
            </a:r>
          </a:p>
          <a:p>
            <a:r>
              <a:rPr lang="de-DE" i="1" dirty="0"/>
              <a:t>Auslastung der einzelnen VDBMS-Stationen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94202-2BD6-148F-2B9D-B00686EBD2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5CCE0-97AA-F36D-42A3-40D8FA870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3490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FC02A91-7578-4BAA-B05D-658E39E10CA7}" type="slidenum">
              <a:rPr lang="en-US"/>
              <a:pPr/>
              <a:t>47</a:t>
            </a:fld>
            <a:endParaRPr lang="en-US"/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184569" y="4982170"/>
            <a:ext cx="5822861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de-DE" dirty="0"/>
              <a:t>Effektive Anfrageoptimierung muss auf Basis eines Kosten-modells durchgeführt werden und soll mehrere Alternativen für unterschiedliche Auslastungen des VDBMS erzeugen.</a:t>
            </a:r>
          </a:p>
        </p:txBody>
      </p:sp>
    </p:spTree>
    <p:extLst>
      <p:ext uri="{BB962C8B-B14F-4D97-AF65-F5344CB8AC3E}">
        <p14:creationId xmlns:p14="http://schemas.microsoft.com/office/powerpoint/2010/main" val="1831056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Transaktionsmanagement in VDBMS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360364" y="1665288"/>
            <a:ext cx="4667480" cy="4240212"/>
          </a:xfrm>
        </p:spPr>
        <p:txBody>
          <a:bodyPr/>
          <a:lstStyle/>
          <a:p>
            <a:r>
              <a:rPr lang="de-DE" dirty="0"/>
              <a:t>Transaktionen können sich bei VDBMS über mehrere Rechnerknoten erstrecken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5AF27-7E9C-53F1-CECD-F0512B5FDF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B879D-9A21-C0B8-B476-CB0298052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6866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BDEEBA49-F69E-4A27-8976-7DD47A0486A5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7F7770-4128-5CE6-D5DE-7D78FC198975}"/>
              </a:ext>
            </a:extLst>
          </p:cNvPr>
          <p:cNvGrpSpPr/>
          <p:nvPr/>
        </p:nvGrpSpPr>
        <p:grpSpPr>
          <a:xfrm>
            <a:off x="4999802" y="1554563"/>
            <a:ext cx="6831873" cy="4351351"/>
            <a:chOff x="2598918" y="1518533"/>
            <a:chExt cx="6831873" cy="4351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338040-C47E-CBCE-1890-BE34A53426E6}"/>
                </a:ext>
              </a:extLst>
            </p:cNvPr>
            <p:cNvSpPr/>
            <p:nvPr/>
          </p:nvSpPr>
          <p:spPr>
            <a:xfrm>
              <a:off x="6049152" y="2623286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Parser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E2B875-BD1F-04D6-6AC1-3942DC5C61E8}"/>
                </a:ext>
              </a:extLst>
            </p:cNvPr>
            <p:cNvSpPr/>
            <p:nvPr/>
          </p:nvSpPr>
          <p:spPr>
            <a:xfrm>
              <a:off x="3768141" y="2618218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Ausführer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32FE98-AEFC-B6BA-B663-D696ABE4B09B}"/>
                </a:ext>
              </a:extLst>
            </p:cNvPr>
            <p:cNvSpPr/>
            <p:nvPr/>
          </p:nvSpPr>
          <p:spPr>
            <a:xfrm>
              <a:off x="6049152" y="3076907"/>
              <a:ext cx="2090551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Optimierer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DFC9B3-7831-C19C-EF1A-054CC19C1660}"/>
                </a:ext>
              </a:extLst>
            </p:cNvPr>
            <p:cNvSpPr/>
            <p:nvPr/>
          </p:nvSpPr>
          <p:spPr>
            <a:xfrm>
              <a:off x="3768141" y="3071839"/>
              <a:ext cx="2090551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Operator-</a:t>
              </a:r>
              <a:r>
                <a:rPr lang="de-DE" sz="1400" dirty="0" err="1">
                  <a:solidFill>
                    <a:schemeClr val="tx2"/>
                  </a:solidFill>
                </a:rPr>
                <a:t>Evaluierer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5AE21-F578-FD19-24C9-83857B91BFE9}"/>
                </a:ext>
              </a:extLst>
            </p:cNvPr>
            <p:cNvSpPr/>
            <p:nvPr/>
          </p:nvSpPr>
          <p:spPr>
            <a:xfrm>
              <a:off x="3655876" y="2568662"/>
              <a:ext cx="4588922" cy="875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C47D33-DCA3-CAC1-3083-5C070ADDB9B5}"/>
                </a:ext>
              </a:extLst>
            </p:cNvPr>
            <p:cNvSpPr/>
            <p:nvPr/>
          </p:nvSpPr>
          <p:spPr>
            <a:xfrm>
              <a:off x="4360780" y="3622766"/>
              <a:ext cx="3185296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Dateiverwaltungs- und Zugriffsmethoden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8456E2-88AB-18DD-9E38-3CEC65C52B3C}"/>
                </a:ext>
              </a:extLst>
            </p:cNvPr>
            <p:cNvSpPr/>
            <p:nvPr/>
          </p:nvSpPr>
          <p:spPr>
            <a:xfrm>
              <a:off x="4360428" y="411608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Puffer-Verwalter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D60497-2305-2626-DBF5-B1FB892C655D}"/>
                </a:ext>
              </a:extLst>
            </p:cNvPr>
            <p:cNvSpPr/>
            <p:nvPr/>
          </p:nvSpPr>
          <p:spPr>
            <a:xfrm>
              <a:off x="4360428" y="459969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Verwalter für externen Speicher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F6B0E8-6A1C-946E-39BC-585B88AAA980}"/>
                </a:ext>
              </a:extLst>
            </p:cNvPr>
            <p:cNvSpPr/>
            <p:nvPr/>
          </p:nvSpPr>
          <p:spPr>
            <a:xfrm>
              <a:off x="2860610" y="3622767"/>
              <a:ext cx="1234685" cy="61906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Transaktions-Verwalter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94E5D3-ABD3-06D9-A442-5642728662BE}"/>
                </a:ext>
              </a:extLst>
            </p:cNvPr>
            <p:cNvSpPr/>
            <p:nvPr/>
          </p:nvSpPr>
          <p:spPr>
            <a:xfrm>
              <a:off x="2860610" y="4304024"/>
              <a:ext cx="1234685" cy="60344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Sperr</a:t>
              </a:r>
            </a:p>
            <a:p>
              <a:pPr algn="ctr"/>
              <a:r>
                <a:rPr lang="de-DE" sz="1400">
                  <a:solidFill>
                    <a:schemeClr val="tx2"/>
                  </a:solidFill>
                </a:rPr>
                <a:t>-Verwalter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6DD3D6-E041-2B11-C35A-9CCF7CA4E0B8}"/>
                </a:ext>
              </a:extLst>
            </p:cNvPr>
            <p:cNvSpPr/>
            <p:nvPr/>
          </p:nvSpPr>
          <p:spPr>
            <a:xfrm>
              <a:off x="7740510" y="3577182"/>
              <a:ext cx="1363720" cy="138811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Wieder-herstellungs-Verwalter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48FCDC-11F6-0AE6-296B-99A51B28E646}"/>
                </a:ext>
              </a:extLst>
            </p:cNvPr>
            <p:cNvSpPr/>
            <p:nvPr/>
          </p:nvSpPr>
          <p:spPr>
            <a:xfrm>
              <a:off x="2598918" y="2507134"/>
              <a:ext cx="6702838" cy="25017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7CBC5BD-AEA5-948A-53C5-71E72775FE96}"/>
                </a:ext>
              </a:extLst>
            </p:cNvPr>
            <p:cNvSpPr/>
            <p:nvPr/>
          </p:nvSpPr>
          <p:spPr>
            <a:xfrm>
              <a:off x="3011213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Webformulare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A9D4E52-B263-78F2-EEF9-9326ABBDF94A}"/>
                </a:ext>
              </a:extLst>
            </p:cNvPr>
            <p:cNvSpPr/>
            <p:nvPr/>
          </p:nvSpPr>
          <p:spPr>
            <a:xfrm>
              <a:off x="5096372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Anwendungen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67C4575-F734-D31D-1B07-6E408D7BFBEF}"/>
                </a:ext>
              </a:extLst>
            </p:cNvPr>
            <p:cNvSpPr/>
            <p:nvPr/>
          </p:nvSpPr>
          <p:spPr>
            <a:xfrm>
              <a:off x="7185467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SQL-Schnittstelle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13E0D5-F3FC-9B45-31B1-4406536E6625}"/>
                </a:ext>
              </a:extLst>
            </p:cNvPr>
            <p:cNvSpPr txBox="1"/>
            <p:nvPr/>
          </p:nvSpPr>
          <p:spPr>
            <a:xfrm>
              <a:off x="5519193" y="2045468"/>
              <a:ext cx="862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Anfragen</a:t>
              </a:r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A8CD6D70-8FE0-8AD9-FAAE-0DF2A485F88C}"/>
                </a:ext>
              </a:extLst>
            </p:cNvPr>
            <p:cNvSpPr/>
            <p:nvPr/>
          </p:nvSpPr>
          <p:spPr>
            <a:xfrm>
              <a:off x="4357337" y="5166846"/>
              <a:ext cx="3186000" cy="703038"/>
            </a:xfrm>
            <a:prstGeom prst="can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2"/>
                  </a:solidFill>
                </a:rPr>
                <a:t>Dateien für Daten und Indices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B7454D-E35D-992B-6CE5-822CD0195248}"/>
                </a:ext>
              </a:extLst>
            </p:cNvPr>
            <p:cNvSpPr txBox="1"/>
            <p:nvPr/>
          </p:nvSpPr>
          <p:spPr>
            <a:xfrm>
              <a:off x="7539894" y="5423045"/>
              <a:ext cx="998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/>
                <a:t>Datenbank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7A525F-47B7-6320-5FDD-D1E2CC3B6E43}"/>
                </a:ext>
              </a:extLst>
            </p:cNvPr>
            <p:cNvSpPr txBox="1"/>
            <p:nvPr/>
          </p:nvSpPr>
          <p:spPr>
            <a:xfrm>
              <a:off x="8463860" y="4973381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/>
                <a:t>DBMS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04CBD15-AA79-30F4-DF0E-8D0B6376B569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5950337" y="3444572"/>
              <a:ext cx="3091" cy="178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D5AD681-3746-B4FA-CB7A-BCD40AF6244C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5953428" y="3930543"/>
              <a:ext cx="0" cy="1855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1F076E-14B2-C7F8-65CC-EFE0F14C1F3F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>
              <a:off x="5953428" y="4423857"/>
              <a:ext cx="0" cy="175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46DB054-B8A7-23B3-155B-2AD85B95D593}"/>
                </a:ext>
              </a:extLst>
            </p:cNvPr>
            <p:cNvCxnSpPr>
              <a:cxnSpLocks/>
              <a:stCxn id="25" idx="2"/>
              <a:endCxn id="21" idx="0"/>
            </p:cNvCxnSpPr>
            <p:nvPr/>
          </p:nvCxnSpPr>
          <p:spPr>
            <a:xfrm>
              <a:off x="5950337" y="2353245"/>
              <a:ext cx="0" cy="153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1213253-10C8-8D9F-8CE3-F811436EE31D}"/>
                </a:ext>
              </a:extLst>
            </p:cNvPr>
            <p:cNvCxnSpPr>
              <a:cxnSpLocks/>
              <a:stCxn id="22" idx="2"/>
              <a:endCxn id="25" idx="1"/>
            </p:cNvCxnSpPr>
            <p:nvPr/>
          </p:nvCxnSpPr>
          <p:spPr>
            <a:xfrm>
              <a:off x="3865179" y="1879888"/>
              <a:ext cx="1654014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45BC5F4-B208-DCDE-FF74-D629BAE5486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5950337" y="1879888"/>
              <a:ext cx="1" cy="165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DD0AB85-2CD4-7790-D434-C4A92D22E4FF}"/>
                </a:ext>
              </a:extLst>
            </p:cNvPr>
            <p:cNvCxnSpPr>
              <a:cxnSpLocks/>
              <a:stCxn id="24" idx="2"/>
              <a:endCxn id="25" idx="3"/>
            </p:cNvCxnSpPr>
            <p:nvPr/>
          </p:nvCxnSpPr>
          <p:spPr>
            <a:xfrm flipH="1">
              <a:off x="6381480" y="1879888"/>
              <a:ext cx="1657953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78CF585-B205-A33C-6FF5-1E6AB01DEDC7}"/>
                </a:ext>
              </a:extLst>
            </p:cNvPr>
            <p:cNvCxnSpPr>
              <a:cxnSpLocks/>
              <a:stCxn id="17" idx="2"/>
              <a:endCxn id="26" idx="1"/>
            </p:cNvCxnSpPr>
            <p:nvPr/>
          </p:nvCxnSpPr>
          <p:spPr>
            <a:xfrm flipH="1">
              <a:off x="5950337" y="4907467"/>
              <a:ext cx="3091" cy="2593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BA898DE-3706-6B9D-D4C9-577F73E399D2}"/>
                </a:ext>
              </a:extLst>
            </p:cNvPr>
            <p:cNvCxnSpPr>
              <a:cxnSpLocks/>
              <a:stCxn id="20" idx="1"/>
              <a:endCxn id="16" idx="3"/>
            </p:cNvCxnSpPr>
            <p:nvPr/>
          </p:nvCxnSpPr>
          <p:spPr>
            <a:xfrm flipH="1" flipV="1">
              <a:off x="7546428" y="4269969"/>
              <a:ext cx="194082" cy="126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8AD5053-6564-4AF9-A430-764B1ED6E7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9894" y="377882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2C2D3B-8CF8-C545-3F3C-EE5C38169C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3337" y="4753578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936B300-62E5-4CBB-3577-D5C997BB2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26397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8AE3B98-85F2-F61C-5F03-061615E23B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812" y="3773024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351F6AE-E73C-3BDB-A492-BAE3600CF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747782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45DFD6-C4D7-82B0-145C-699B5F4B0BAF}"/>
                </a:ext>
              </a:extLst>
            </p:cNvPr>
            <p:cNvSpPr/>
            <p:nvPr/>
          </p:nvSpPr>
          <p:spPr>
            <a:xfrm>
              <a:off x="2799535" y="3581552"/>
              <a:ext cx="1363720" cy="1388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609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Widerherstellungsverwaltung in VDBMS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Symbol" pitchFamily="18" charset="2"/>
              </a:rPr>
              <a:t>Recovery: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Redo</a:t>
            </a:r>
            <a:endParaRPr lang="de-DE" dirty="0">
              <a:solidFill>
                <a:schemeClr val="accent1"/>
              </a:solidFill>
              <a:sym typeface="Symbol" pitchFamily="18" charset="2"/>
            </a:endParaRPr>
          </a:p>
          <a:p>
            <a:pPr lvl="2"/>
            <a:r>
              <a:rPr lang="de-DE" dirty="0">
                <a:sym typeface="Symbol" pitchFamily="18" charset="2"/>
              </a:rPr>
              <a:t>Wenn eine Station nach einem Fehler wieder anläuft, müssen alle Änderungen einmal abgeschlossener Transaktionen - seien sie lokal auf dieser Station oder global über mehrere Stationen ausgeführt worden - auf den an dieser Station abgelegten Daten wiederhergestellt werden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Undo</a:t>
            </a:r>
            <a:endParaRPr lang="de-DE" dirty="0">
              <a:solidFill>
                <a:schemeClr val="accent1"/>
              </a:solidFill>
              <a:sym typeface="Symbol" pitchFamily="18" charset="2"/>
            </a:endParaRPr>
          </a:p>
          <a:p>
            <a:pPr lvl="2"/>
            <a:r>
              <a:rPr lang="de-DE" dirty="0">
                <a:sym typeface="Symbol" pitchFamily="18" charset="2"/>
              </a:rPr>
              <a:t>Die Änderungen noch nicht abgeschlossener lokaler und globaler Transaktionen müssen auf den an der abgestürzten Station vorliegenden Daten rückgängig gemacht werden</a:t>
            </a:r>
          </a:p>
          <a:p>
            <a:endParaRPr lang="de-DE" dirty="0">
              <a:sym typeface="Symbol" pitchFamily="18" charset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8C289-0AC4-D227-46C8-054609D37D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975D5-65FB-4BEE-F630-811CB752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4514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9E79086E-8BC6-4013-B246-1E709CAFAC63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Verteiltes DBMS (VDBMS)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A256DF-87DD-C802-AEBC-B87C04F3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6701564" cy="4240848"/>
          </a:xfrm>
        </p:spPr>
        <p:txBody>
          <a:bodyPr/>
          <a:lstStyle/>
          <a:p>
            <a:r>
              <a:rPr lang="de-DE" dirty="0"/>
              <a:t>Sammlung von Informationseinheiten, verteilt auf mehreren Rechnern, verbunden mittels Kommunikationsnetz (nach </a:t>
            </a:r>
            <a:r>
              <a:rPr lang="de-DE" dirty="0" err="1"/>
              <a:t>Ceri</a:t>
            </a:r>
            <a:r>
              <a:rPr lang="de-DE" dirty="0"/>
              <a:t> &amp; </a:t>
            </a:r>
            <a:r>
              <a:rPr lang="de-DE" dirty="0" err="1"/>
              <a:t>Pelagatti</a:t>
            </a:r>
            <a:r>
              <a:rPr lang="de-DE" dirty="0"/>
              <a:t>, 1984)</a:t>
            </a:r>
          </a:p>
          <a:p>
            <a:r>
              <a:rPr lang="de-DE" dirty="0"/>
              <a:t>Kooperation zwischen autonom arbeitenden Stationen, zur Durchführung einer globalen Aufgabe</a:t>
            </a:r>
          </a:p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29F52-D3A0-129B-4D16-B79AA8272D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98F53-7145-C6D9-3307-B7D2D8F74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170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713AEE1C-9D0E-42EB-9A4A-F1BF745C6D99}" type="slidenum">
              <a:rPr lang="de-DE" smtClean="0"/>
              <a:pPr/>
              <a:t>5</a:t>
            </a:fld>
            <a:endParaRPr lang="de-DE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1D9027-7576-3589-6B2D-C99CC25778E6}"/>
              </a:ext>
            </a:extLst>
          </p:cNvPr>
          <p:cNvGrpSpPr/>
          <p:nvPr/>
        </p:nvGrpSpPr>
        <p:grpSpPr>
          <a:xfrm>
            <a:off x="6368753" y="2904791"/>
            <a:ext cx="5462922" cy="3001123"/>
            <a:chOff x="6063019" y="2907730"/>
            <a:chExt cx="5462922" cy="3001123"/>
          </a:xfrm>
        </p:grpSpPr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E84A4B1A-7161-3149-38BF-3B837B031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584" y="5242102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9FD6416C-71F1-4A69-24B7-C3C40C795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738" y="2907730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31386E95-CF98-5024-ABE6-973001E1F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4892" y="5239163"/>
              <a:ext cx="725484" cy="666751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721B376-E540-24E7-EE28-7A28B7B86986}"/>
                    </a:ext>
                  </a:extLst>
                </p:cNvPr>
                <p:cNvSpPr txBox="1"/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721B376-E540-24E7-EE28-7A28B7B86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3019" y="4632752"/>
                  <a:ext cx="121661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EE6BD1A-EA88-E921-3474-F64518D5B4F5}"/>
                    </a:ext>
                  </a:extLst>
                </p:cNvPr>
                <p:cNvSpPr txBox="1"/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EE6BD1A-EA88-E921-3474-F64518D5B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32" y="3783176"/>
                  <a:ext cx="121129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86AAFF4-D74E-1A43-ABA0-4878B77CC712}"/>
                    </a:ext>
                  </a:extLst>
                </p:cNvPr>
                <p:cNvSpPr txBox="1"/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46800" rtlCol="0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86AAFF4-D74E-1A43-ABA0-4878B77CC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326" y="4629813"/>
                  <a:ext cx="121661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F4E6B05-7D20-6B8D-5BE0-56E482D182AC}"/>
                </a:ext>
              </a:extLst>
            </p:cNvPr>
            <p:cNvCxnSpPr>
              <a:cxnSpLocks/>
              <a:stCxn id="30" idx="0"/>
              <a:endCxn id="33" idx="2"/>
            </p:cNvCxnSpPr>
            <p:nvPr/>
          </p:nvCxnSpPr>
          <p:spPr>
            <a:xfrm flipV="1">
              <a:off x="6671326" y="5002084"/>
              <a:ext cx="1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7E96A9-BB1B-1D40-7AF5-FFAF5E1D371F}"/>
                </a:ext>
              </a:extLst>
            </p:cNvPr>
            <p:cNvCxnSpPr>
              <a:cxnSpLocks/>
              <a:stCxn id="31" idx="3"/>
              <a:endCxn id="34" idx="0"/>
            </p:cNvCxnSpPr>
            <p:nvPr/>
          </p:nvCxnSpPr>
          <p:spPr>
            <a:xfrm flipH="1">
              <a:off x="8794479" y="3574481"/>
              <a:ext cx="1" cy="208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6C2032-82D5-1549-1A80-73171037F771}"/>
                </a:ext>
              </a:extLst>
            </p:cNvPr>
            <p:cNvCxnSpPr>
              <a:cxnSpLocks/>
              <a:stCxn id="32" idx="0"/>
              <a:endCxn id="35" idx="2"/>
            </p:cNvCxnSpPr>
            <p:nvPr/>
          </p:nvCxnSpPr>
          <p:spPr>
            <a:xfrm flipV="1">
              <a:off x="10917634" y="4999145"/>
              <a:ext cx="0" cy="406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EF70C7-A0C7-085C-EE2E-42B7EF9649E1}"/>
                </a:ext>
              </a:extLst>
            </p:cNvPr>
            <p:cNvCxnSpPr>
              <a:cxnSpLocks/>
              <a:stCxn id="33" idx="3"/>
              <a:endCxn id="42" idx="2"/>
            </p:cNvCxnSpPr>
            <p:nvPr/>
          </p:nvCxnSpPr>
          <p:spPr>
            <a:xfrm flipV="1">
              <a:off x="7279634" y="4814178"/>
              <a:ext cx="264649" cy="3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ABADCF2-9E6C-5196-BAA5-6538627B6A91}"/>
                </a:ext>
              </a:extLst>
            </p:cNvPr>
            <p:cNvCxnSpPr>
              <a:cxnSpLocks/>
              <a:stCxn id="35" idx="1"/>
              <a:endCxn id="42" idx="0"/>
            </p:cNvCxnSpPr>
            <p:nvPr/>
          </p:nvCxnSpPr>
          <p:spPr>
            <a:xfrm flipH="1" flipV="1">
              <a:off x="10050384" y="4814178"/>
              <a:ext cx="258942" cy="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loud 41">
              <a:extLst>
                <a:ext uri="{FF2B5EF4-FFF2-40B4-BE49-F238E27FC236}">
                  <a16:creationId xmlns:a16="http://schemas.microsoft.com/office/drawing/2014/main" id="{9A258486-2E7D-DD37-5F9D-DC0F6A760668}"/>
                </a:ext>
              </a:extLst>
            </p:cNvPr>
            <p:cNvSpPr/>
            <p:nvPr/>
          </p:nvSpPr>
          <p:spPr>
            <a:xfrm>
              <a:off x="7536479" y="4456168"/>
              <a:ext cx="2516002" cy="716019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>
              <a:noAutofit/>
            </a:bodyPr>
            <a:lstStyle/>
            <a:p>
              <a:pPr algn="ctr"/>
              <a:endParaRPr lang="de-DE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D8B58A-3BBE-0772-E3C4-2C009D2BD020}"/>
                </a:ext>
              </a:extLst>
            </p:cNvPr>
            <p:cNvCxnSpPr>
              <a:cxnSpLocks/>
              <a:stCxn id="34" idx="2"/>
              <a:endCxn id="42" idx="3"/>
            </p:cNvCxnSpPr>
            <p:nvPr/>
          </p:nvCxnSpPr>
          <p:spPr>
            <a:xfrm>
              <a:off x="8794479" y="4152508"/>
              <a:ext cx="1" cy="344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7BDC57-1B5E-4E59-79AB-C15F45C1DD72}"/>
                </a:ext>
              </a:extLst>
            </p:cNvPr>
            <p:cNvSpPr txBox="1"/>
            <p:nvPr/>
          </p:nvSpPr>
          <p:spPr>
            <a:xfrm>
              <a:off x="7881530" y="4495719"/>
              <a:ext cx="183030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Kommunikations-</a:t>
              </a:r>
            </a:p>
            <a:p>
              <a:pPr algn="ctr"/>
              <a:r>
                <a:rPr lang="de-DE" dirty="0" err="1">
                  <a:solidFill>
                    <a:schemeClr val="bg1"/>
                  </a:solidFill>
                </a:rPr>
                <a:t>netzwerk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38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EOT-Behandlung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Die EOT (End-</a:t>
                </a:r>
                <a:r>
                  <a:rPr lang="de-DE" dirty="0" err="1"/>
                  <a:t>of</a:t>
                </a:r>
                <a:r>
                  <a:rPr lang="de-DE" dirty="0"/>
                  <a:t>-Transaction)-Behandlung von globalen Transaktionen stellt in VDBMS ein Problem dar</a:t>
                </a:r>
              </a:p>
              <a:p>
                <a:r>
                  <a:rPr lang="de-DE" dirty="0"/>
                  <a:t>Eine globale Transaktion muss atomar beendet werden, d.h. </a:t>
                </a:r>
              </a:p>
              <a:p>
                <a:pPr marL="258503" lvl="1" indent="0">
                  <a:buNone/>
                </a:pPr>
                <a:r>
                  <a:rPr lang="de-DE" dirty="0"/>
                  <a:t>entweder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commit</m:t>
                    </m:r>
                  </m:oMath>
                </a14:m>
                <a:r>
                  <a:rPr lang="de-DE" dirty="0"/>
                  <a:t>: Globale Transaktion wird an allen (relevanten) lokalen Stationen festgeschrieben</a:t>
                </a:r>
              </a:p>
              <a:p>
                <a:pPr marL="258503" lvl="1" indent="0">
                  <a:buNone/>
                </a:pPr>
                <a:r>
                  <a:rPr lang="de-DE" dirty="0"/>
                  <a:t>oder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abort</m:t>
                    </m:r>
                  </m:oMath>
                </a14:m>
                <a:r>
                  <a:rPr lang="de-DE" dirty="0"/>
                  <a:t>: Globale Transaktion wird gar nicht festgeschrieben</a:t>
                </a:r>
              </a:p>
              <a:p>
                <a:pPr marL="358775" indent="-358775">
                  <a:buFont typeface="System Font Regular"/>
                  <a:buChar char="➝"/>
                </a:pPr>
                <a:r>
                  <a:rPr lang="de-DE" dirty="0"/>
                  <a:t>Problem in verteilter Umgebung, da die Stationen eines VDBMS unabhängig voneinander abstürzen können</a:t>
                </a:r>
              </a:p>
            </p:txBody>
          </p:sp>
        </mc:Choice>
        <mc:Fallback xmlns="">
          <p:sp>
            <p:nvSpPr>
              <p:cNvPr id="313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770" t="-2985" r="-110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ACCDB-DB1D-7B93-5E41-2304D1558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87341-2C52-F0DD-11D8-F03E1BE46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5538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EEA9904E-873B-435C-B011-B07452FC1B48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76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Problemlösung: Zwei-Phasen-Commit-Protokoll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Zwei-Phasen-Commit-Protokoll (2PC) gewährleistet </a:t>
                </a:r>
                <a:r>
                  <a:rPr lang="de-DE" dirty="0" err="1"/>
                  <a:t>Atomarität</a:t>
                </a:r>
                <a:r>
                  <a:rPr lang="de-DE" dirty="0"/>
                  <a:t> der EOT-Behandlung</a:t>
                </a:r>
              </a:p>
              <a:p>
                <a:r>
                  <a:rPr lang="de-DE" dirty="0"/>
                  <a:t>2PC-Verfahren wird von sogenanntem Koordinator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überwacht </a:t>
                </a:r>
              </a:p>
              <a:p>
                <a:r>
                  <a:rPr lang="de-DE" dirty="0"/>
                  <a:t>Gewährleistet, dass die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Agenten (Stationen im VDBMS)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, die an einer Transaktion beteiligt waren, entweder alle von Transaktion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geänderten Daten festschreiben oder alle Änderungen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rückgängig machen</a:t>
                </a:r>
              </a:p>
              <a:p>
                <a:r>
                  <a:rPr lang="de-DE" dirty="0"/>
                  <a:t>Nachrichtenaustausch </a:t>
                </a:r>
                <a:br>
                  <a:rPr lang="de-DE" dirty="0"/>
                </a:br>
                <a:r>
                  <a:rPr lang="de-DE" dirty="0"/>
                  <a:t>beim 2PC-Protokoll:</a:t>
                </a:r>
              </a:p>
            </p:txBody>
          </p:sp>
        </mc:Choice>
        <mc:Fallback xmlns="">
          <p:sp>
            <p:nvSpPr>
              <p:cNvPr id="665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90E1-5826-7B8B-AB5E-64C2199732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0551D-29D3-C23C-E872-BC165C74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6562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EE113330-97B9-4E92-855D-EBA69F4E1932}" type="slidenum">
              <a:rPr lang="en-US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4">
                <a:extLst>
                  <a:ext uri="{FF2B5EF4-FFF2-40B4-BE49-F238E27FC236}">
                    <a16:creationId xmlns:a16="http://schemas.microsoft.com/office/drawing/2014/main" id="{2ED94931-A75D-7005-B9D3-018F77E70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400" y="4287076"/>
                <a:ext cx="495300" cy="4699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Oval 4">
                <a:extLst>
                  <a:ext uri="{FF2B5EF4-FFF2-40B4-BE49-F238E27FC236}">
                    <a16:creationId xmlns:a16="http://schemas.microsoft.com/office/drawing/2014/main" id="{2ED94931-A75D-7005-B9D3-018F77E70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4400" y="4287076"/>
                <a:ext cx="495300" cy="4699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4">
            <a:extLst>
              <a:ext uri="{FF2B5EF4-FFF2-40B4-BE49-F238E27FC236}">
                <a16:creationId xmlns:a16="http://schemas.microsoft.com/office/drawing/2014/main" id="{2551E98B-888A-3DE9-F796-31A37414D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520" y="454751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19">
                <a:extLst>
                  <a:ext uri="{FF2B5EF4-FFF2-40B4-BE49-F238E27FC236}">
                    <a16:creationId xmlns:a16="http://schemas.microsoft.com/office/drawing/2014/main" id="{45EDCE87-D7AB-5075-8EDA-DA8FBBA51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221" y="4287076"/>
                <a:ext cx="495300" cy="4699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Oval 19">
                <a:extLst>
                  <a:ext uri="{FF2B5EF4-FFF2-40B4-BE49-F238E27FC236}">
                    <a16:creationId xmlns:a16="http://schemas.microsoft.com/office/drawing/2014/main" id="{45EDCE87-D7AB-5075-8EDA-DA8FBBA51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9221" y="4287076"/>
                <a:ext cx="495300" cy="4699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id="{7F4F52BA-4D11-31D9-F917-EA03144D9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1670" y="3817176"/>
                <a:ext cx="495300" cy="4699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id="{7F4F52BA-4D11-31D9-F917-EA03144D9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1670" y="3817176"/>
                <a:ext cx="495300" cy="4699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4">
                <a:extLst>
                  <a:ext uri="{FF2B5EF4-FFF2-40B4-BE49-F238E27FC236}">
                    <a16:creationId xmlns:a16="http://schemas.microsoft.com/office/drawing/2014/main" id="{54DDD94E-FA16-8EFA-5F26-111FF912A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1670" y="4751532"/>
                <a:ext cx="495300" cy="4699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Oval 24">
                <a:extLst>
                  <a:ext uri="{FF2B5EF4-FFF2-40B4-BE49-F238E27FC236}">
                    <a16:creationId xmlns:a16="http://schemas.microsoft.com/office/drawing/2014/main" id="{54DDD94E-FA16-8EFA-5F26-111FF912A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1670" y="4751532"/>
                <a:ext cx="495300" cy="4699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29">
            <a:extLst>
              <a:ext uri="{FF2B5EF4-FFF2-40B4-BE49-F238E27FC236}">
                <a16:creationId xmlns:a16="http://schemas.microsoft.com/office/drawing/2014/main" id="{60B337ED-1C36-2AD8-62A1-9E08EF79D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399" y="4534637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34">
            <a:extLst>
              <a:ext uri="{FF2B5EF4-FFF2-40B4-BE49-F238E27FC236}">
                <a16:creationId xmlns:a16="http://schemas.microsoft.com/office/drawing/2014/main" id="{5FAE575E-B764-9BF9-65BC-E98AC38432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5520" y="5521880"/>
            <a:ext cx="238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3726DC1B-85A5-1428-5E59-B1CD7CA8D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5520" y="526788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id="{6AA1F59D-7806-B9C3-5B47-273ED69D12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5820" y="526788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Line 37">
            <a:extLst>
              <a:ext uri="{FF2B5EF4-FFF2-40B4-BE49-F238E27FC236}">
                <a16:creationId xmlns:a16="http://schemas.microsoft.com/office/drawing/2014/main" id="{E852A9E5-E8D1-87B5-C458-3E35EBAFE0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9896" y="5521880"/>
            <a:ext cx="232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38">
            <a:extLst>
              <a:ext uri="{FF2B5EF4-FFF2-40B4-BE49-F238E27FC236}">
                <a16:creationId xmlns:a16="http://schemas.microsoft.com/office/drawing/2014/main" id="{27A40307-B27F-C949-B2E7-0C399245CF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6720" y="526788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Line 39">
            <a:extLst>
              <a:ext uri="{FF2B5EF4-FFF2-40B4-BE49-F238E27FC236}">
                <a16:creationId xmlns:a16="http://schemas.microsoft.com/office/drawing/2014/main" id="{567CDFE6-7E58-59F8-5ECD-D857C8EDA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121" y="5521880"/>
            <a:ext cx="187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Line 40">
            <a:extLst>
              <a:ext uri="{FF2B5EF4-FFF2-40B4-BE49-F238E27FC236}">
                <a16:creationId xmlns:a16="http://schemas.microsoft.com/office/drawing/2014/main" id="{53FA11B9-8279-AAD3-1D39-4D7438108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2820" y="526788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Line 41">
            <a:extLst>
              <a:ext uri="{FF2B5EF4-FFF2-40B4-BE49-F238E27FC236}">
                <a16:creationId xmlns:a16="http://schemas.microsoft.com/office/drawing/2014/main" id="{799FBBDF-AC21-963B-A021-D1CA58D340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9720" y="526788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Line 42">
            <a:extLst>
              <a:ext uri="{FF2B5EF4-FFF2-40B4-BE49-F238E27FC236}">
                <a16:creationId xmlns:a16="http://schemas.microsoft.com/office/drawing/2014/main" id="{6B748393-48D3-3AB9-7A9C-021072B4F8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70820" y="526788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43">
            <a:extLst>
              <a:ext uri="{FF2B5EF4-FFF2-40B4-BE49-F238E27FC236}">
                <a16:creationId xmlns:a16="http://schemas.microsoft.com/office/drawing/2014/main" id="{B2B4B5F5-5D13-6C07-794F-78B1568570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4645" y="5521880"/>
            <a:ext cx="14922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4">
            <a:extLst>
              <a:ext uri="{FF2B5EF4-FFF2-40B4-BE49-F238E27FC236}">
                <a16:creationId xmlns:a16="http://schemas.microsoft.com/office/drawing/2014/main" id="{70DE5FF3-0F3B-1DA0-D76A-0C4EB3853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94645" y="526788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Line 45">
            <a:extLst>
              <a:ext uri="{FF2B5EF4-FFF2-40B4-BE49-F238E27FC236}">
                <a16:creationId xmlns:a16="http://schemas.microsoft.com/office/drawing/2014/main" id="{6433BD42-CFC9-4370-7008-7F85276E3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80545" y="526788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Text Box 46">
            <a:extLst>
              <a:ext uri="{FF2B5EF4-FFF2-40B4-BE49-F238E27FC236}">
                <a16:creationId xmlns:a16="http://schemas.microsoft.com/office/drawing/2014/main" id="{A1B3D374-E423-D291-0801-AE6EC40B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091" y="5536168"/>
            <a:ext cx="1012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/>
              <a:t>PREPARE</a:t>
            </a:r>
          </a:p>
        </p:txBody>
      </p:sp>
      <p:sp>
        <p:nvSpPr>
          <p:cNvPr id="53" name="Text Box 47">
            <a:extLst>
              <a:ext uri="{FF2B5EF4-FFF2-40B4-BE49-F238E27FC236}">
                <a16:creationId xmlns:a16="http://schemas.microsoft.com/office/drawing/2014/main" id="{E4E2DB63-4A01-1999-7941-088B64962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858" y="5536168"/>
            <a:ext cx="1528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/>
              <a:t>FAILED/READY</a:t>
            </a:r>
          </a:p>
        </p:txBody>
      </p:sp>
      <p:sp>
        <p:nvSpPr>
          <p:cNvPr id="54" name="Text Box 48">
            <a:extLst>
              <a:ext uri="{FF2B5EF4-FFF2-40B4-BE49-F238E27FC236}">
                <a16:creationId xmlns:a16="http://schemas.microsoft.com/office/drawing/2014/main" id="{73DA814E-913E-BAEE-498E-2718CA62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484" y="5536168"/>
            <a:ext cx="1737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/>
              <a:t>COMMIT/ABORT</a:t>
            </a:r>
          </a:p>
        </p:txBody>
      </p:sp>
      <p:sp>
        <p:nvSpPr>
          <p:cNvPr id="55" name="Text Box 49">
            <a:extLst>
              <a:ext uri="{FF2B5EF4-FFF2-40B4-BE49-F238E27FC236}">
                <a16:creationId xmlns:a16="http://schemas.microsoft.com/office/drawing/2014/main" id="{C268254A-4085-B2E9-1BE4-47BCCD94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3618" y="5536168"/>
            <a:ext cx="559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/>
              <a:t>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417DC5D-0B64-C322-6892-A37B428EB4DF}"/>
                  </a:ext>
                </a:extLst>
              </p:cNvPr>
              <p:cNvSpPr txBox="1"/>
              <p:nvPr/>
            </p:nvSpPr>
            <p:spPr>
              <a:xfrm>
                <a:off x="5434470" y="4337360"/>
                <a:ext cx="30970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417DC5D-0B64-C322-6892-A37B428EB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470" y="4337360"/>
                <a:ext cx="3097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376677-0ADB-379E-7FA9-4F653AAD9FCD}"/>
              </a:ext>
            </a:extLst>
          </p:cNvPr>
          <p:cNvCxnSpPr>
            <a:cxnSpLocks/>
            <a:stCxn id="35" idx="1"/>
            <a:endCxn id="27" idx="2"/>
          </p:cNvCxnSpPr>
          <p:nvPr/>
        </p:nvCxnSpPr>
        <p:spPr>
          <a:xfrm flipV="1">
            <a:off x="3849599" y="4052126"/>
            <a:ext cx="1492071" cy="482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5A0F07-39BD-C54B-DBBE-CAEA3AF024D7}"/>
              </a:ext>
            </a:extLst>
          </p:cNvPr>
          <p:cNvCxnSpPr>
            <a:cxnSpLocks/>
            <a:stCxn id="35" idx="1"/>
            <a:endCxn id="30" idx="2"/>
          </p:cNvCxnSpPr>
          <p:nvPr/>
        </p:nvCxnSpPr>
        <p:spPr>
          <a:xfrm>
            <a:off x="3849599" y="4534638"/>
            <a:ext cx="1492071" cy="4518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60" name="Straight Arrow Connector 66559">
            <a:extLst>
              <a:ext uri="{FF2B5EF4-FFF2-40B4-BE49-F238E27FC236}">
                <a16:creationId xmlns:a16="http://schemas.microsoft.com/office/drawing/2014/main" id="{153ABDC6-8926-B692-EC73-8D232BF281BE}"/>
              </a:ext>
            </a:extLst>
          </p:cNvPr>
          <p:cNvCxnSpPr>
            <a:cxnSpLocks/>
            <a:stCxn id="35" idx="1"/>
            <a:endCxn id="57" idx="1"/>
          </p:cNvCxnSpPr>
          <p:nvPr/>
        </p:nvCxnSpPr>
        <p:spPr>
          <a:xfrm flipV="1">
            <a:off x="3849599" y="4522026"/>
            <a:ext cx="1584871" cy="12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66" name="Straight Arrow Connector 66565">
            <a:extLst>
              <a:ext uri="{FF2B5EF4-FFF2-40B4-BE49-F238E27FC236}">
                <a16:creationId xmlns:a16="http://schemas.microsoft.com/office/drawing/2014/main" id="{184B4138-75C7-0DD8-79DE-97E59873143E}"/>
              </a:ext>
            </a:extLst>
          </p:cNvPr>
          <p:cNvCxnSpPr>
            <a:cxnSpLocks/>
            <a:stCxn id="27" idx="6"/>
            <a:endCxn id="25" idx="1"/>
          </p:cNvCxnSpPr>
          <p:nvPr/>
        </p:nvCxnSpPr>
        <p:spPr>
          <a:xfrm>
            <a:off x="5836970" y="4052126"/>
            <a:ext cx="1564786" cy="303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67" name="Straight Arrow Connector 66566">
            <a:extLst>
              <a:ext uri="{FF2B5EF4-FFF2-40B4-BE49-F238E27FC236}">
                <a16:creationId xmlns:a16="http://schemas.microsoft.com/office/drawing/2014/main" id="{FADC3EB0-B957-57A5-AC08-26081087E253}"/>
              </a:ext>
            </a:extLst>
          </p:cNvPr>
          <p:cNvCxnSpPr>
            <a:cxnSpLocks/>
            <a:stCxn id="30" idx="6"/>
            <a:endCxn id="25" idx="3"/>
          </p:cNvCxnSpPr>
          <p:nvPr/>
        </p:nvCxnSpPr>
        <p:spPr>
          <a:xfrm flipV="1">
            <a:off x="5836970" y="4688161"/>
            <a:ext cx="1564786" cy="298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68" name="Straight Arrow Connector 66567">
            <a:extLst>
              <a:ext uri="{FF2B5EF4-FFF2-40B4-BE49-F238E27FC236}">
                <a16:creationId xmlns:a16="http://schemas.microsoft.com/office/drawing/2014/main" id="{1D091BE8-4AAE-313C-9285-89FA070877D1}"/>
              </a:ext>
            </a:extLst>
          </p:cNvPr>
          <p:cNvCxnSpPr>
            <a:cxnSpLocks/>
            <a:stCxn id="57" idx="3"/>
            <a:endCxn id="25" idx="2"/>
          </p:cNvCxnSpPr>
          <p:nvPr/>
        </p:nvCxnSpPr>
        <p:spPr>
          <a:xfrm>
            <a:off x="5744170" y="4522026"/>
            <a:ext cx="158505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601" name="Oval 19">
                <a:extLst>
                  <a:ext uri="{FF2B5EF4-FFF2-40B4-BE49-F238E27FC236}">
                    <a16:creationId xmlns:a16="http://schemas.microsoft.com/office/drawing/2014/main" id="{EE8370D0-1205-C723-C20B-C3A3C9115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6337" y="4285317"/>
                <a:ext cx="495300" cy="4699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6601" name="Oval 19">
                <a:extLst>
                  <a:ext uri="{FF2B5EF4-FFF2-40B4-BE49-F238E27FC236}">
                    <a16:creationId xmlns:a16="http://schemas.microsoft.com/office/drawing/2014/main" id="{EE8370D0-1205-C723-C20B-C3A3C9115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6337" y="4285317"/>
                <a:ext cx="495300" cy="4699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602" name="Oval 21">
                <a:extLst>
                  <a:ext uri="{FF2B5EF4-FFF2-40B4-BE49-F238E27FC236}">
                    <a16:creationId xmlns:a16="http://schemas.microsoft.com/office/drawing/2014/main" id="{47B8E9F5-DCEA-4C39-5EDA-073F51076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3791" y="3815417"/>
                <a:ext cx="495300" cy="4699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6602" name="Oval 21">
                <a:extLst>
                  <a:ext uri="{FF2B5EF4-FFF2-40B4-BE49-F238E27FC236}">
                    <a16:creationId xmlns:a16="http://schemas.microsoft.com/office/drawing/2014/main" id="{47B8E9F5-DCEA-4C39-5EDA-073F510769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3791" y="3815417"/>
                <a:ext cx="495300" cy="4699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603" name="Oval 24">
                <a:extLst>
                  <a:ext uri="{FF2B5EF4-FFF2-40B4-BE49-F238E27FC236}">
                    <a16:creationId xmlns:a16="http://schemas.microsoft.com/office/drawing/2014/main" id="{EE6485BA-89BC-0595-8C90-BA42FDE23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3791" y="4749773"/>
                <a:ext cx="495300" cy="4699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6603" name="Oval 24">
                <a:extLst>
                  <a:ext uri="{FF2B5EF4-FFF2-40B4-BE49-F238E27FC236}">
                    <a16:creationId xmlns:a16="http://schemas.microsoft.com/office/drawing/2014/main" id="{EE6485BA-89BC-0595-8C90-BA42FDE23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3791" y="4749773"/>
                <a:ext cx="495300" cy="4699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604" name="TextBox 66603">
                <a:extLst>
                  <a:ext uri="{FF2B5EF4-FFF2-40B4-BE49-F238E27FC236}">
                    <a16:creationId xmlns:a16="http://schemas.microsoft.com/office/drawing/2014/main" id="{D9D9D1FE-9DDF-8ACE-C37C-63FD6B9127E6}"/>
                  </a:ext>
                </a:extLst>
              </p:cNvPr>
              <p:cNvSpPr txBox="1"/>
              <p:nvPr/>
            </p:nvSpPr>
            <p:spPr>
              <a:xfrm>
                <a:off x="9866591" y="4335601"/>
                <a:ext cx="30970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66604" name="TextBox 66603">
                <a:extLst>
                  <a:ext uri="{FF2B5EF4-FFF2-40B4-BE49-F238E27FC236}">
                    <a16:creationId xmlns:a16="http://schemas.microsoft.com/office/drawing/2014/main" id="{D9D9D1FE-9DDF-8ACE-C37C-63FD6B912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591" y="4335601"/>
                <a:ext cx="3097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605" name="Straight Arrow Connector 66604">
            <a:extLst>
              <a:ext uri="{FF2B5EF4-FFF2-40B4-BE49-F238E27FC236}">
                <a16:creationId xmlns:a16="http://schemas.microsoft.com/office/drawing/2014/main" id="{9B6CB49C-9B5C-8593-ECC5-5E7027EF6581}"/>
              </a:ext>
            </a:extLst>
          </p:cNvPr>
          <p:cNvCxnSpPr>
            <a:cxnSpLocks/>
            <a:stCxn id="20" idx="1"/>
            <a:endCxn id="66602" idx="2"/>
          </p:cNvCxnSpPr>
          <p:nvPr/>
        </p:nvCxnSpPr>
        <p:spPr>
          <a:xfrm flipV="1">
            <a:off x="8281720" y="4050367"/>
            <a:ext cx="1492071" cy="4971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06" name="Straight Arrow Connector 66605">
            <a:extLst>
              <a:ext uri="{FF2B5EF4-FFF2-40B4-BE49-F238E27FC236}">
                <a16:creationId xmlns:a16="http://schemas.microsoft.com/office/drawing/2014/main" id="{3F864FA7-4802-F0F0-D0C0-7DE95B927F3E}"/>
              </a:ext>
            </a:extLst>
          </p:cNvPr>
          <p:cNvCxnSpPr>
            <a:cxnSpLocks/>
            <a:stCxn id="20" idx="1"/>
            <a:endCxn id="66603" idx="2"/>
          </p:cNvCxnSpPr>
          <p:nvPr/>
        </p:nvCxnSpPr>
        <p:spPr>
          <a:xfrm>
            <a:off x="8281720" y="4547516"/>
            <a:ext cx="1492071" cy="4372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07" name="Straight Arrow Connector 66606">
            <a:extLst>
              <a:ext uri="{FF2B5EF4-FFF2-40B4-BE49-F238E27FC236}">
                <a16:creationId xmlns:a16="http://schemas.microsoft.com/office/drawing/2014/main" id="{C1046274-E56C-AE64-8561-257C2B4A5300}"/>
              </a:ext>
            </a:extLst>
          </p:cNvPr>
          <p:cNvCxnSpPr>
            <a:cxnSpLocks/>
            <a:stCxn id="20" idx="1"/>
            <a:endCxn id="66604" idx="1"/>
          </p:cNvCxnSpPr>
          <p:nvPr/>
        </p:nvCxnSpPr>
        <p:spPr>
          <a:xfrm flipV="1">
            <a:off x="8281720" y="4520267"/>
            <a:ext cx="1584871" cy="27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08" name="Straight Arrow Connector 66607">
            <a:extLst>
              <a:ext uri="{FF2B5EF4-FFF2-40B4-BE49-F238E27FC236}">
                <a16:creationId xmlns:a16="http://schemas.microsoft.com/office/drawing/2014/main" id="{842AB915-170B-0A0B-0D32-BB6C6D3A1702}"/>
              </a:ext>
            </a:extLst>
          </p:cNvPr>
          <p:cNvCxnSpPr>
            <a:cxnSpLocks/>
            <a:stCxn id="66602" idx="6"/>
            <a:endCxn id="66601" idx="1"/>
          </p:cNvCxnSpPr>
          <p:nvPr/>
        </p:nvCxnSpPr>
        <p:spPr>
          <a:xfrm>
            <a:off x="10269091" y="4050367"/>
            <a:ext cx="1139781" cy="303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09" name="Straight Arrow Connector 66608">
            <a:extLst>
              <a:ext uri="{FF2B5EF4-FFF2-40B4-BE49-F238E27FC236}">
                <a16:creationId xmlns:a16="http://schemas.microsoft.com/office/drawing/2014/main" id="{77C3A805-685E-748D-1485-C51C362FA509}"/>
              </a:ext>
            </a:extLst>
          </p:cNvPr>
          <p:cNvCxnSpPr>
            <a:cxnSpLocks/>
            <a:stCxn id="66603" idx="6"/>
            <a:endCxn id="66601" idx="3"/>
          </p:cNvCxnSpPr>
          <p:nvPr/>
        </p:nvCxnSpPr>
        <p:spPr>
          <a:xfrm flipV="1">
            <a:off x="10269091" y="4686402"/>
            <a:ext cx="1139781" cy="298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10" name="Straight Arrow Connector 66609">
            <a:extLst>
              <a:ext uri="{FF2B5EF4-FFF2-40B4-BE49-F238E27FC236}">
                <a16:creationId xmlns:a16="http://schemas.microsoft.com/office/drawing/2014/main" id="{1D9A4612-1B16-41B3-4E72-EE8C0E69588F}"/>
              </a:ext>
            </a:extLst>
          </p:cNvPr>
          <p:cNvCxnSpPr>
            <a:cxnSpLocks/>
            <a:stCxn id="66604" idx="3"/>
            <a:endCxn id="66601" idx="2"/>
          </p:cNvCxnSpPr>
          <p:nvPr/>
        </p:nvCxnSpPr>
        <p:spPr>
          <a:xfrm>
            <a:off x="10176291" y="4520267"/>
            <a:ext cx="11600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46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EOT-Behandlung beim 2PC-Protokoll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schickt allen Agenten eine PREPARE-Nachricht, um herauszufinden, ob sie Transaktionen festschreiben können</a:t>
                </a:r>
              </a:p>
              <a:p>
                <a:pPr lvl="1"/>
                <a:r>
                  <a:rPr lang="de-DE" dirty="0"/>
                  <a:t>Jeder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empfängt PREPARE-Nachricht und schickt eine von zwei möglichen Nachrichten an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:</a:t>
                </a:r>
              </a:p>
              <a:p>
                <a:pPr lvl="2"/>
                <a:r>
                  <a:rPr lang="de-DE" dirty="0"/>
                  <a:t>READY, falls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in der Lage ist, die Transaktion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lokal festzuschreiben</a:t>
                </a:r>
              </a:p>
              <a:p>
                <a:pPr lvl="2"/>
                <a:r>
                  <a:rPr lang="de-DE" dirty="0"/>
                  <a:t>FAILED, falls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kein Commit durchführen kann (wegen Fehler, Inkonsistenz etc.)</a:t>
                </a:r>
              </a:p>
              <a:p>
                <a:r>
                  <a:rPr lang="de-DE" dirty="0"/>
                  <a:t>Hat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von allen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Agenten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ein READY erhalten, kann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ein COMMIT an alle Agenten schicken mit der Aufforderung, die Änderungen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lokal festzuschreiben</a:t>
                </a:r>
              </a:p>
              <a:p>
                <a:pPr lvl="1"/>
                <a:r>
                  <a:rPr lang="de-DE" dirty="0"/>
                  <a:t>Antwortet einer der Agenten mit FAILED oder gar nicht innerhalb einer bestimmten Zeit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𝑡𝑖𝑚𝑒𝑜𝑢𝑡</m:t>
                    </m:r>
                  </m:oMath>
                </a14:m>
                <a:r>
                  <a:rPr lang="de-DE" dirty="0"/>
                  <a:t>), schickt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ein ABORT an alle Agenten und diese machen die Änderungen der Transaktion rückgängig </a:t>
                </a:r>
              </a:p>
              <a:p>
                <a:pPr lvl="1"/>
                <a:r>
                  <a:rPr lang="de-DE" dirty="0"/>
                  <a:t>Haben die Agenten ihre lokale EOT-Behandlung abgeschlossen, schicken sie eine ACK-Nachricht (=</a:t>
                </a:r>
                <a:r>
                  <a:rPr lang="de-DE" dirty="0" err="1"/>
                  <a:t>acknowledgement</a:t>
                </a:r>
                <a:r>
                  <a:rPr lang="de-DE" dirty="0"/>
                  <a:t>, dt. Bestätigung) an den Koordinator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16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 r="-1881" b="-65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1C20B-60D2-4283-6F47-D964F7FC0F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62447-2ADF-8074-CB56-D66DE28CE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8610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9ED0B4EB-FD07-4F2A-9CC8-46AC37207301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2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Zustandsübergang beim 2PC-Protokoll: </a:t>
            </a:r>
            <a:br>
              <a:rPr lang="de-DE" dirty="0"/>
            </a:br>
            <a:r>
              <a:rPr lang="de-DE" dirty="0"/>
              <a:t>Koordinator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05983-81CC-B8A6-2054-E31C7BAF1D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267D1-9524-4C13-7195-4645C703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0658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AE3AD5AF-93D5-442E-BAA2-8954A5EA86BD}" type="slidenum">
              <a:rPr lang="en-US"/>
              <a:pPr/>
              <a:t>53</a:t>
            </a:fld>
            <a:endParaRPr lang="en-US"/>
          </a:p>
        </p:txBody>
      </p:sp>
      <p:sp>
        <p:nvSpPr>
          <p:cNvPr id="70660" name="Oval 3"/>
          <p:cNvSpPr>
            <a:spLocks noChangeArrowheads="1"/>
          </p:cNvSpPr>
          <p:nvPr/>
        </p:nvSpPr>
        <p:spPr bwMode="auto">
          <a:xfrm>
            <a:off x="7145481" y="546291"/>
            <a:ext cx="1384300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Initial</a:t>
            </a:r>
          </a:p>
        </p:txBody>
      </p:sp>
      <p:sp>
        <p:nvSpPr>
          <p:cNvPr id="70661" name="Oval 4"/>
          <p:cNvSpPr>
            <a:spLocks noChangeArrowheads="1"/>
          </p:cNvSpPr>
          <p:nvPr/>
        </p:nvSpPr>
        <p:spPr bwMode="auto">
          <a:xfrm>
            <a:off x="4482515" y="3975291"/>
            <a:ext cx="2187576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Abgebrochen</a:t>
            </a:r>
          </a:p>
        </p:txBody>
      </p:sp>
      <p:sp>
        <p:nvSpPr>
          <p:cNvPr id="70662" name="Oval 5"/>
          <p:cNvSpPr>
            <a:spLocks noChangeArrowheads="1"/>
          </p:cNvSpPr>
          <p:nvPr/>
        </p:nvSpPr>
        <p:spPr bwMode="auto">
          <a:xfrm>
            <a:off x="7145481" y="2197291"/>
            <a:ext cx="1384300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Bereit</a:t>
            </a:r>
          </a:p>
        </p:txBody>
      </p:sp>
      <p:sp>
        <p:nvSpPr>
          <p:cNvPr id="70663" name="Oval 6"/>
          <p:cNvSpPr>
            <a:spLocks noChangeArrowheads="1"/>
          </p:cNvSpPr>
          <p:nvPr/>
        </p:nvSpPr>
        <p:spPr bwMode="auto">
          <a:xfrm>
            <a:off x="7145481" y="5346891"/>
            <a:ext cx="1384300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Fertig</a:t>
            </a:r>
          </a:p>
        </p:txBody>
      </p:sp>
      <p:sp>
        <p:nvSpPr>
          <p:cNvPr id="70664" name="Oval 7"/>
          <p:cNvSpPr>
            <a:spLocks noChangeArrowheads="1"/>
          </p:cNvSpPr>
          <p:nvPr/>
        </p:nvSpPr>
        <p:spPr bwMode="auto">
          <a:xfrm>
            <a:off x="8991015" y="3975291"/>
            <a:ext cx="2328928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Festschreibend</a:t>
            </a:r>
          </a:p>
        </p:txBody>
      </p:sp>
      <p:sp>
        <p:nvSpPr>
          <p:cNvPr id="70665" name="Text Box 8"/>
          <p:cNvSpPr txBox="1">
            <a:spLocks noChangeArrowheads="1"/>
          </p:cNvSpPr>
          <p:nvPr/>
        </p:nvSpPr>
        <p:spPr bwMode="auto">
          <a:xfrm>
            <a:off x="7908830" y="1060642"/>
            <a:ext cx="598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EOT:</a:t>
            </a:r>
          </a:p>
        </p:txBody>
      </p:sp>
      <p:sp>
        <p:nvSpPr>
          <p:cNvPr id="70666" name="Rectangle 9"/>
          <p:cNvSpPr>
            <a:spLocks noChangeArrowheads="1"/>
          </p:cNvSpPr>
          <p:nvPr/>
        </p:nvSpPr>
        <p:spPr bwMode="auto">
          <a:xfrm>
            <a:off x="7908830" y="1373138"/>
            <a:ext cx="2425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l"/>
            </a:pPr>
            <a:r>
              <a:rPr kumimoji="1" lang="de-DE" dirty="0"/>
              <a:t>Sende PREPARE an alle Agenten</a:t>
            </a:r>
          </a:p>
        </p:txBody>
      </p:sp>
      <p:sp>
        <p:nvSpPr>
          <p:cNvPr id="70667" name="Text Box 10"/>
          <p:cNvSpPr txBox="1">
            <a:spLocks noChangeArrowheads="1"/>
          </p:cNvSpPr>
          <p:nvPr/>
        </p:nvSpPr>
        <p:spPr bwMode="auto">
          <a:xfrm>
            <a:off x="9287352" y="2471928"/>
            <a:ext cx="2547941" cy="6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READY von </a:t>
            </a:r>
            <a:r>
              <a:rPr lang="de-DE" i="1" dirty="0"/>
              <a:t>allen</a:t>
            </a:r>
            <a:r>
              <a:rPr lang="de-DE" dirty="0"/>
              <a:t> Agenten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dirty="0"/>
              <a:t>empfangen: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9" name="Rectangle 12"/>
              <p:cNvSpPr>
                <a:spLocks noChangeArrowheads="1"/>
              </p:cNvSpPr>
              <p:nvPr/>
            </p:nvSpPr>
            <p:spPr bwMode="auto">
              <a:xfrm>
                <a:off x="9287352" y="3060273"/>
                <a:ext cx="2425700" cy="59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91" indent="-342891">
                  <a:lnSpc>
                    <a:spcPct val="9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de-DE" b="0" i="0" dirty="0" smtClean="0">
                        <a:latin typeface="Cambria Math" panose="02040503050406030204" pitchFamily="18" charset="0"/>
                      </a:rPr>
                      <m:t>commit</m:t>
                    </m:r>
                  </m:oMath>
                </a14:m>
                <a:r>
                  <a:rPr kumimoji="1" lang="de-DE" dirty="0"/>
                  <a:t> ins Log</a:t>
                </a:r>
              </a:p>
              <a:p>
                <a:pPr marL="342891" indent="-34289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:r>
                  <a:rPr kumimoji="1" lang="de-DE" dirty="0"/>
                  <a:t>COMMIT senden</a:t>
                </a:r>
              </a:p>
            </p:txBody>
          </p:sp>
        </mc:Choice>
        <mc:Fallback xmlns="">
          <p:sp>
            <p:nvSpPr>
              <p:cNvPr id="7066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87352" y="3060273"/>
                <a:ext cx="2425700" cy="596900"/>
              </a:xfrm>
              <a:prstGeom prst="rect">
                <a:avLst/>
              </a:prstGeom>
              <a:blipFill>
                <a:blip r:embed="rId3"/>
                <a:stretch>
                  <a:fillRect l="-1563" t="-8333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71" name="Text Box 14"/>
          <p:cNvSpPr txBox="1">
            <a:spLocks noChangeArrowheads="1"/>
          </p:cNvSpPr>
          <p:nvPr/>
        </p:nvSpPr>
        <p:spPr bwMode="auto">
          <a:xfrm>
            <a:off x="4052195" y="2471928"/>
            <a:ext cx="2151422" cy="6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Timeout oder FAILED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dirty="0"/>
              <a:t>empfangen: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72" name="Rectangle 15"/>
              <p:cNvSpPr>
                <a:spLocks noChangeArrowheads="1"/>
              </p:cNvSpPr>
              <p:nvPr/>
            </p:nvSpPr>
            <p:spPr bwMode="auto">
              <a:xfrm>
                <a:off x="4048337" y="3060273"/>
                <a:ext cx="2425700" cy="59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91" indent="-342891">
                  <a:lnSpc>
                    <a:spcPct val="9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de-DE" b="0" i="0" dirty="0" smtClean="0">
                        <a:latin typeface="Cambria Math" panose="02040503050406030204" pitchFamily="18" charset="0"/>
                      </a:rPr>
                      <m:t>abort</m:t>
                    </m:r>
                  </m:oMath>
                </a14:m>
                <a:r>
                  <a:rPr kumimoji="1" lang="de-DE" dirty="0"/>
                  <a:t> ins Log</a:t>
                </a:r>
              </a:p>
              <a:p>
                <a:pPr marL="342891" indent="-34289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:r>
                  <a:rPr kumimoji="1" lang="de-DE" dirty="0"/>
                  <a:t>ABORT senden</a:t>
                </a:r>
              </a:p>
            </p:txBody>
          </p:sp>
        </mc:Choice>
        <mc:Fallback xmlns="">
          <p:sp>
            <p:nvSpPr>
              <p:cNvPr id="70672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337" y="3060273"/>
                <a:ext cx="2425700" cy="596900"/>
              </a:xfrm>
              <a:prstGeom prst="rect">
                <a:avLst/>
              </a:prstGeom>
              <a:blipFill>
                <a:blip r:embed="rId4"/>
                <a:stretch>
                  <a:fillRect l="-1563" t="-8333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76" name="Text Box 19"/>
          <p:cNvSpPr txBox="1">
            <a:spLocks noChangeArrowheads="1"/>
          </p:cNvSpPr>
          <p:nvPr/>
        </p:nvSpPr>
        <p:spPr bwMode="auto">
          <a:xfrm>
            <a:off x="3863094" y="4992879"/>
            <a:ext cx="2642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von allen ACK empfangen:</a:t>
            </a:r>
          </a:p>
        </p:txBody>
      </p:sp>
      <p:sp>
        <p:nvSpPr>
          <p:cNvPr id="70677" name="Text Box 20"/>
          <p:cNvSpPr txBox="1">
            <a:spLocks noChangeArrowheads="1"/>
          </p:cNvSpPr>
          <p:nvPr/>
        </p:nvSpPr>
        <p:spPr bwMode="auto">
          <a:xfrm>
            <a:off x="8878007" y="4992879"/>
            <a:ext cx="2642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von allen ACK empfangen:</a:t>
            </a:r>
          </a:p>
        </p:txBody>
      </p:sp>
      <p:sp>
        <p:nvSpPr>
          <p:cNvPr id="70678" name="Text Box 21"/>
          <p:cNvSpPr txBox="1">
            <a:spLocks noChangeArrowheads="1"/>
          </p:cNvSpPr>
          <p:nvPr/>
        </p:nvSpPr>
        <p:spPr bwMode="auto">
          <a:xfrm>
            <a:off x="359155" y="5208560"/>
            <a:ext cx="2345193" cy="646331"/>
          </a:xfrm>
          <a:prstGeom prst="rect">
            <a:avLst/>
          </a:prstGeom>
          <a:noFill/>
          <a:ln w="1587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ym typeface="Wingdings" pitchFamily="2" charset="2"/>
              </a:rPr>
              <a:t>„Bullet“ </a:t>
            </a:r>
            <a:r>
              <a:rPr lang="de-DE" dirty="0">
                <a:solidFill>
                  <a:srgbClr val="FFCC00"/>
                </a:solidFill>
                <a:sym typeface="Wingdings" pitchFamily="2" charset="2"/>
              </a:rPr>
              <a:t> </a:t>
            </a:r>
            <a:endParaRPr lang="de-DE" dirty="0">
              <a:sym typeface="Wingdings" pitchFamily="2" charset="2"/>
            </a:endParaRPr>
          </a:p>
          <a:p>
            <a:pPr algn="ctr"/>
            <a:r>
              <a:rPr lang="de-DE" dirty="0">
                <a:sym typeface="Wingdings" pitchFamily="2" charset="2"/>
              </a:rPr>
              <a:t>= wichtigste Aktion(en)</a:t>
            </a:r>
            <a:endParaRPr lang="de-D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6C7765-6A6A-5D1D-F9C5-7597AA47BB1B}"/>
              </a:ext>
            </a:extLst>
          </p:cNvPr>
          <p:cNvCxnSpPr>
            <a:cxnSpLocks/>
            <a:stCxn id="70660" idx="4"/>
            <a:endCxn id="70662" idx="0"/>
          </p:cNvCxnSpPr>
          <p:nvPr/>
        </p:nvCxnSpPr>
        <p:spPr>
          <a:xfrm>
            <a:off x="7837631" y="1054291"/>
            <a:ext cx="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CF409C-87E5-7078-8B33-3B61B292949F}"/>
              </a:ext>
            </a:extLst>
          </p:cNvPr>
          <p:cNvCxnSpPr>
            <a:cxnSpLocks/>
            <a:stCxn id="70662" idx="4"/>
            <a:endCxn id="70661" idx="0"/>
          </p:cNvCxnSpPr>
          <p:nvPr/>
        </p:nvCxnSpPr>
        <p:spPr>
          <a:xfrm flipH="1">
            <a:off x="5576303" y="2705291"/>
            <a:ext cx="2261328" cy="127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517135-5971-19E7-3BFB-30C61CE8B12A}"/>
              </a:ext>
            </a:extLst>
          </p:cNvPr>
          <p:cNvCxnSpPr>
            <a:cxnSpLocks/>
            <a:stCxn id="70662" idx="4"/>
            <a:endCxn id="70664" idx="0"/>
          </p:cNvCxnSpPr>
          <p:nvPr/>
        </p:nvCxnSpPr>
        <p:spPr>
          <a:xfrm>
            <a:off x="7837631" y="2705291"/>
            <a:ext cx="2317848" cy="127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49C7CA-EEDA-DE1E-D0B0-449608F2B04A}"/>
              </a:ext>
            </a:extLst>
          </p:cNvPr>
          <p:cNvCxnSpPr>
            <a:cxnSpLocks/>
            <a:stCxn id="70664" idx="4"/>
            <a:endCxn id="70663" idx="0"/>
          </p:cNvCxnSpPr>
          <p:nvPr/>
        </p:nvCxnSpPr>
        <p:spPr>
          <a:xfrm flipH="1">
            <a:off x="7837631" y="4483291"/>
            <a:ext cx="2317848" cy="863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2890BF-A167-C876-AF98-A53973499D50}"/>
              </a:ext>
            </a:extLst>
          </p:cNvPr>
          <p:cNvCxnSpPr>
            <a:cxnSpLocks/>
            <a:stCxn id="70661" idx="4"/>
            <a:endCxn id="70663" idx="0"/>
          </p:cNvCxnSpPr>
          <p:nvPr/>
        </p:nvCxnSpPr>
        <p:spPr>
          <a:xfrm>
            <a:off x="5576303" y="4483291"/>
            <a:ext cx="2261328" cy="863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627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Zustandsübergang beim 2PC-Protokoll: </a:t>
            </a:r>
            <a:br>
              <a:rPr lang="de-DE" dirty="0"/>
            </a:br>
            <a:r>
              <a:rPr lang="de-DE" dirty="0"/>
              <a:t>Agent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4DC0D-7729-A674-5BBF-F73F6A3E94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01187-E784-1D6D-2149-7E4D59068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1682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6CE34B9A-9384-4ED7-9BA1-C2E96D5C9BD2}" type="slidenum">
              <a:rPr lang="en-US"/>
              <a:pPr/>
              <a:t>54</a:t>
            </a:fld>
            <a:endParaRPr lang="en-US"/>
          </a:p>
        </p:txBody>
      </p:sp>
      <p:sp>
        <p:nvSpPr>
          <p:cNvPr id="71684" name="Oval 3"/>
          <p:cNvSpPr>
            <a:spLocks noChangeArrowheads="1"/>
          </p:cNvSpPr>
          <p:nvPr/>
        </p:nvSpPr>
        <p:spPr bwMode="auto">
          <a:xfrm>
            <a:off x="7453876" y="1106863"/>
            <a:ext cx="1384300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Wartend</a:t>
            </a:r>
          </a:p>
        </p:txBody>
      </p:sp>
      <p:sp>
        <p:nvSpPr>
          <p:cNvPr id="71685" name="Oval 4"/>
          <p:cNvSpPr>
            <a:spLocks noChangeArrowheads="1"/>
          </p:cNvSpPr>
          <p:nvPr/>
        </p:nvSpPr>
        <p:spPr bwMode="auto">
          <a:xfrm>
            <a:off x="7465901" y="3114368"/>
            <a:ext cx="1384300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Bereit</a:t>
            </a:r>
          </a:p>
        </p:txBody>
      </p:sp>
      <p:sp>
        <p:nvSpPr>
          <p:cNvPr id="71686" name="Oval 5"/>
          <p:cNvSpPr>
            <a:spLocks noChangeArrowheads="1"/>
          </p:cNvSpPr>
          <p:nvPr/>
        </p:nvSpPr>
        <p:spPr bwMode="auto">
          <a:xfrm>
            <a:off x="4829115" y="4517617"/>
            <a:ext cx="2130427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Abgebrochen</a:t>
            </a:r>
          </a:p>
        </p:txBody>
      </p:sp>
      <p:sp>
        <p:nvSpPr>
          <p:cNvPr id="71687" name="Oval 6"/>
          <p:cNvSpPr>
            <a:spLocks noChangeArrowheads="1"/>
          </p:cNvSpPr>
          <p:nvPr/>
        </p:nvSpPr>
        <p:spPr bwMode="auto">
          <a:xfrm>
            <a:off x="9223373" y="4517617"/>
            <a:ext cx="2507779" cy="508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Festgeschrieben</a:t>
            </a:r>
          </a:p>
        </p:txBody>
      </p:sp>
      <p:sp>
        <p:nvSpPr>
          <p:cNvPr id="71688" name="Text Box 7"/>
          <p:cNvSpPr txBox="1">
            <a:spLocks noChangeArrowheads="1"/>
          </p:cNvSpPr>
          <p:nvPr/>
        </p:nvSpPr>
        <p:spPr bwMode="auto">
          <a:xfrm>
            <a:off x="9545294" y="3332455"/>
            <a:ext cx="2200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COMMIT empfangen: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9" name="Rectangle 8"/>
              <p:cNvSpPr>
                <a:spLocks noChangeArrowheads="1"/>
              </p:cNvSpPr>
              <p:nvPr/>
            </p:nvSpPr>
            <p:spPr bwMode="auto">
              <a:xfrm>
                <a:off x="9539407" y="3701113"/>
                <a:ext cx="2425700" cy="59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91" indent="-342891">
                  <a:lnSpc>
                    <a:spcPct val="9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de-DE" b="0" i="0" dirty="0" smtClean="0">
                        <a:latin typeface="Cambria Math" panose="02040503050406030204" pitchFamily="18" charset="0"/>
                      </a:rPr>
                      <m:t>commit</m:t>
                    </m:r>
                  </m:oMath>
                </a14:m>
                <a:r>
                  <a:rPr kumimoji="1" lang="de-DE" dirty="0"/>
                  <a:t> ins Log</a:t>
                </a:r>
              </a:p>
              <a:p>
                <a:pPr marL="342891" indent="-34289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:r>
                  <a:rPr kumimoji="1" lang="de-DE" dirty="0"/>
                  <a:t>Sende ACK</a:t>
                </a:r>
              </a:p>
            </p:txBody>
          </p:sp>
        </mc:Choice>
        <mc:Fallback xmlns="">
          <p:sp>
            <p:nvSpPr>
              <p:cNvPr id="7168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9407" y="3701113"/>
                <a:ext cx="2425700" cy="596900"/>
              </a:xfrm>
              <a:prstGeom prst="rect">
                <a:avLst/>
              </a:prstGeom>
              <a:blipFill>
                <a:blip r:embed="rId3"/>
                <a:stretch>
                  <a:fillRect l="-1563" t="-8333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90" name="Text Box 9"/>
          <p:cNvSpPr txBox="1">
            <a:spLocks noChangeArrowheads="1"/>
          </p:cNvSpPr>
          <p:nvPr/>
        </p:nvSpPr>
        <p:spPr bwMode="auto">
          <a:xfrm>
            <a:off x="5247100" y="3334220"/>
            <a:ext cx="2007921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dirty="0"/>
              <a:t>ABORT empfangen: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91" name="Rectangle 10"/>
              <p:cNvSpPr>
                <a:spLocks noChangeArrowheads="1"/>
              </p:cNvSpPr>
              <p:nvPr/>
            </p:nvSpPr>
            <p:spPr bwMode="auto">
              <a:xfrm>
                <a:off x="5243541" y="3619883"/>
                <a:ext cx="2425700" cy="59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91" indent="-342891">
                  <a:lnSpc>
                    <a:spcPct val="9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de-DE" b="0" i="0" dirty="0" smtClean="0">
                        <a:latin typeface="Cambria Math" panose="02040503050406030204" pitchFamily="18" charset="0"/>
                      </a:rPr>
                      <m:t>abort</m:t>
                    </m:r>
                  </m:oMath>
                </a14:m>
                <a:r>
                  <a:rPr kumimoji="1" lang="de-DE" dirty="0"/>
                  <a:t> ins Log</a:t>
                </a:r>
              </a:p>
              <a:p>
                <a:pPr marL="342891" indent="-34289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:r>
                  <a:rPr kumimoji="1" lang="de-DE" dirty="0"/>
                  <a:t>Sende ACK</a:t>
                </a:r>
              </a:p>
            </p:txBody>
          </p:sp>
        </mc:Choice>
        <mc:Fallback xmlns="">
          <p:sp>
            <p:nvSpPr>
              <p:cNvPr id="7169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3541" y="3619883"/>
                <a:ext cx="2425700" cy="596900"/>
              </a:xfrm>
              <a:prstGeom prst="rect">
                <a:avLst/>
              </a:prstGeom>
              <a:blipFill>
                <a:blip r:embed="rId4"/>
                <a:stretch>
                  <a:fillRect l="-1563" t="-10417" b="-18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94" name="Text Box 13"/>
          <p:cNvSpPr txBox="1">
            <a:spLocks noChangeArrowheads="1"/>
          </p:cNvSpPr>
          <p:nvPr/>
        </p:nvSpPr>
        <p:spPr bwMode="auto">
          <a:xfrm>
            <a:off x="8158051" y="1572198"/>
            <a:ext cx="2546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PREPARE empfangen und</a:t>
            </a:r>
          </a:p>
          <a:p>
            <a:pPr algn="ctr"/>
            <a:r>
              <a:rPr lang="de-DE" dirty="0"/>
              <a:t>lokal alles okay: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95" name="Rectangle 14"/>
              <p:cNvSpPr>
                <a:spLocks noChangeArrowheads="1"/>
              </p:cNvSpPr>
              <p:nvPr/>
            </p:nvSpPr>
            <p:spPr bwMode="auto">
              <a:xfrm>
                <a:off x="8158051" y="2200972"/>
                <a:ext cx="3143803" cy="100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91" indent="-342891">
                  <a:lnSpc>
                    <a:spcPct val="9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:r>
                  <a:rPr kumimoji="1" lang="de-DE" dirty="0"/>
                  <a:t>Log-Einträge ausschreiben</a:t>
                </a:r>
              </a:p>
              <a:p>
                <a:pPr marL="342891" indent="-34289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de-DE" b="0" i="0" dirty="0" smtClean="0">
                        <a:latin typeface="Cambria Math" panose="02040503050406030204" pitchFamily="18" charset="0"/>
                      </a:rPr>
                      <m:t>ready</m:t>
                    </m:r>
                  </m:oMath>
                </a14:m>
                <a:r>
                  <a:rPr kumimoji="1" lang="de-DE" dirty="0"/>
                  <a:t> ins Log</a:t>
                </a:r>
              </a:p>
              <a:p>
                <a:pPr marL="342891" indent="-34289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:r>
                  <a:rPr kumimoji="1" lang="de-DE" dirty="0"/>
                  <a:t>Sende READY</a:t>
                </a:r>
              </a:p>
            </p:txBody>
          </p:sp>
        </mc:Choice>
        <mc:Fallback xmlns="">
          <p:sp>
            <p:nvSpPr>
              <p:cNvPr id="7169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8051" y="2200972"/>
                <a:ext cx="3143803" cy="1003300"/>
              </a:xfrm>
              <a:prstGeom prst="rect">
                <a:avLst/>
              </a:prstGeom>
              <a:blipFill>
                <a:blip r:embed="rId5"/>
                <a:stretch>
                  <a:fillRect l="-1210" t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96" name="Text Box 15"/>
          <p:cNvSpPr txBox="1">
            <a:spLocks noChangeArrowheads="1"/>
          </p:cNvSpPr>
          <p:nvPr/>
        </p:nvSpPr>
        <p:spPr bwMode="auto">
          <a:xfrm>
            <a:off x="3428827" y="1876107"/>
            <a:ext cx="2149178" cy="6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Timeout oder lokaler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dirty="0"/>
              <a:t>Fehler entdeckt: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97" name="Rectangle 16"/>
              <p:cNvSpPr>
                <a:spLocks noChangeArrowheads="1"/>
              </p:cNvSpPr>
              <p:nvPr/>
            </p:nvSpPr>
            <p:spPr bwMode="auto">
              <a:xfrm>
                <a:off x="3428827" y="2453651"/>
                <a:ext cx="2149178" cy="624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marL="342891" indent="-342891">
                  <a:lnSpc>
                    <a:spcPct val="9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de-DE" b="0" i="0" dirty="0" smtClean="0">
                        <a:latin typeface="Cambria Math" panose="02040503050406030204" pitchFamily="18" charset="0"/>
                      </a:rPr>
                      <m:t>abort</m:t>
                    </m:r>
                  </m:oMath>
                </a14:m>
                <a:r>
                  <a:rPr kumimoji="1" lang="de-DE" dirty="0"/>
                  <a:t> ins Log</a:t>
                </a:r>
              </a:p>
              <a:p>
                <a:pPr marL="342891" indent="-34289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Char char="l"/>
                </a:pPr>
                <a:r>
                  <a:rPr kumimoji="1" lang="de-DE" dirty="0"/>
                  <a:t>Sende FAILED</a:t>
                </a:r>
              </a:p>
            </p:txBody>
          </p:sp>
        </mc:Choice>
        <mc:Fallback xmlns="">
          <p:sp>
            <p:nvSpPr>
              <p:cNvPr id="7169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827" y="2453651"/>
                <a:ext cx="2149178" cy="624145"/>
              </a:xfrm>
              <a:prstGeom prst="rect">
                <a:avLst/>
              </a:prstGeom>
              <a:blipFill>
                <a:blip r:embed="rId6"/>
                <a:stretch>
                  <a:fillRect l="-1754" t="-8000"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3" name="Text Box 22"/>
          <p:cNvSpPr txBox="1">
            <a:spLocks noChangeArrowheads="1"/>
          </p:cNvSpPr>
          <p:nvPr/>
        </p:nvSpPr>
        <p:spPr bwMode="auto">
          <a:xfrm>
            <a:off x="4829321" y="5281008"/>
            <a:ext cx="2190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PREPARE empfangen:</a:t>
            </a:r>
          </a:p>
        </p:txBody>
      </p:sp>
      <p:sp>
        <p:nvSpPr>
          <p:cNvPr id="71704" name="Rectangle 23"/>
          <p:cNvSpPr>
            <a:spLocks noChangeArrowheads="1"/>
          </p:cNvSpPr>
          <p:nvPr/>
        </p:nvSpPr>
        <p:spPr bwMode="auto">
          <a:xfrm>
            <a:off x="4829321" y="5617614"/>
            <a:ext cx="2425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l"/>
            </a:pPr>
            <a:r>
              <a:rPr kumimoji="1" lang="de-DE" dirty="0"/>
              <a:t>Sende FAILED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E61F88CA-3EAF-B864-8122-C98AF974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55" y="5208560"/>
            <a:ext cx="2345193" cy="646331"/>
          </a:xfrm>
          <a:prstGeom prst="rect">
            <a:avLst/>
          </a:prstGeom>
          <a:noFill/>
          <a:ln w="1587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ym typeface="Wingdings" pitchFamily="2" charset="2"/>
              </a:rPr>
              <a:t>„Bullet“ </a:t>
            </a:r>
            <a:r>
              <a:rPr lang="de-DE" dirty="0">
                <a:solidFill>
                  <a:srgbClr val="FFCC00"/>
                </a:solidFill>
                <a:sym typeface="Wingdings" pitchFamily="2" charset="2"/>
              </a:rPr>
              <a:t> </a:t>
            </a:r>
            <a:endParaRPr lang="de-DE" dirty="0">
              <a:sym typeface="Wingdings" pitchFamily="2" charset="2"/>
            </a:endParaRPr>
          </a:p>
          <a:p>
            <a:pPr algn="ctr"/>
            <a:r>
              <a:rPr lang="de-DE" dirty="0">
                <a:sym typeface="Wingdings" pitchFamily="2" charset="2"/>
              </a:rPr>
              <a:t>= wichtigste Aktion(en)</a:t>
            </a:r>
            <a:endParaRPr lang="de-D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6CB812-2871-F54F-E023-7959AFA7DE2F}"/>
              </a:ext>
            </a:extLst>
          </p:cNvPr>
          <p:cNvCxnSpPr>
            <a:cxnSpLocks/>
            <a:stCxn id="71685" idx="4"/>
            <a:endCxn id="71686" idx="0"/>
          </p:cNvCxnSpPr>
          <p:nvPr/>
        </p:nvCxnSpPr>
        <p:spPr>
          <a:xfrm flipH="1">
            <a:off x="5894329" y="3622368"/>
            <a:ext cx="2263722" cy="895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D8D1D0-A01B-8958-5D9A-9D32843AF6FB}"/>
              </a:ext>
            </a:extLst>
          </p:cNvPr>
          <p:cNvCxnSpPr>
            <a:cxnSpLocks/>
            <a:stCxn id="71685" idx="4"/>
            <a:endCxn id="71687" idx="0"/>
          </p:cNvCxnSpPr>
          <p:nvPr/>
        </p:nvCxnSpPr>
        <p:spPr>
          <a:xfrm>
            <a:off x="8158051" y="3622368"/>
            <a:ext cx="2319212" cy="895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E5EF52-5D74-1082-F40B-739A74DB3D70}"/>
              </a:ext>
            </a:extLst>
          </p:cNvPr>
          <p:cNvCxnSpPr>
            <a:cxnSpLocks/>
            <a:stCxn id="71684" idx="4"/>
            <a:endCxn id="71685" idx="0"/>
          </p:cNvCxnSpPr>
          <p:nvPr/>
        </p:nvCxnSpPr>
        <p:spPr>
          <a:xfrm>
            <a:off x="8146026" y="1614863"/>
            <a:ext cx="12025" cy="1499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3D10C8-27E1-DDB4-D28A-04F3D23908CF}"/>
              </a:ext>
            </a:extLst>
          </p:cNvPr>
          <p:cNvCxnSpPr>
            <a:cxnSpLocks/>
            <a:stCxn id="71696" idx="0"/>
            <a:endCxn id="71684" idx="2"/>
          </p:cNvCxnSpPr>
          <p:nvPr/>
        </p:nvCxnSpPr>
        <p:spPr>
          <a:xfrm rot="5400000" flipH="1" flipV="1">
            <a:off x="5721024" y="143255"/>
            <a:ext cx="515244" cy="295046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AC23DB92-CB92-45A3-C17F-B3494062CD77}"/>
              </a:ext>
            </a:extLst>
          </p:cNvPr>
          <p:cNvCxnSpPr>
            <a:cxnSpLocks/>
            <a:stCxn id="71697" idx="2"/>
            <a:endCxn id="71686" idx="2"/>
          </p:cNvCxnSpPr>
          <p:nvPr/>
        </p:nvCxnSpPr>
        <p:spPr>
          <a:xfrm rot="16200000" flipH="1">
            <a:off x="3819355" y="3761856"/>
            <a:ext cx="1693821" cy="32569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3">
            <a:extLst>
              <a:ext uri="{FF2B5EF4-FFF2-40B4-BE49-F238E27FC236}">
                <a16:creationId xmlns:a16="http://schemas.microsoft.com/office/drawing/2014/main" id="{E8DF4228-AB5C-BC6A-3A13-50A74EF07504}"/>
              </a:ext>
            </a:extLst>
          </p:cNvPr>
          <p:cNvCxnSpPr>
            <a:cxnSpLocks/>
            <a:stCxn id="71686" idx="3"/>
            <a:endCxn id="71686" idx="5"/>
          </p:cNvCxnSpPr>
          <p:nvPr/>
        </p:nvCxnSpPr>
        <p:spPr>
          <a:xfrm rot="16200000" flipH="1">
            <a:off x="5894328" y="4198002"/>
            <a:ext cx="12700" cy="1506439"/>
          </a:xfrm>
          <a:prstGeom prst="bentConnector3">
            <a:avLst>
              <a:gd name="adj1" fmla="val 238578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55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Problemlösung: Zweiphasen-Commit-Protokoll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0856" indent="-457200">
                  <a:buFont typeface="+mj-lt"/>
                  <a:buAutoNum type="arabicPeriod"/>
                </a:pPr>
                <a:r>
                  <a:rPr lang="de-DE" dirty="0"/>
                  <a:t>Transaktion</a:t>
                </a:r>
                <a:br>
                  <a:rPr lang="de-DE" dirty="0"/>
                </a:br>
                <a:r>
                  <a:rPr lang="de-DE" dirty="0"/>
                  <a:t>kann nicht</a:t>
                </a:r>
                <a:br>
                  <a:rPr lang="de-DE" dirty="0"/>
                </a:br>
                <a:r>
                  <a:rPr lang="de-DE" dirty="0"/>
                  <a:t>durchgeführt</a:t>
                </a:r>
                <a:br>
                  <a:rPr lang="de-DE" dirty="0"/>
                </a:br>
                <a:r>
                  <a:rPr lang="de-DE" dirty="0"/>
                  <a:t>werden</a:t>
                </a:r>
              </a:p>
              <a:p>
                <a:pPr marL="450856" indent="-457200">
                  <a:buFont typeface="+mj-lt"/>
                  <a:buAutoNum type="arabicPeriod"/>
                </a:pPr>
                <a:r>
                  <a:rPr lang="de-DE" dirty="0"/>
                  <a:t>Station crasht,</a:t>
                </a:r>
                <a:br>
                  <a:rPr lang="de-DE" dirty="0"/>
                </a:br>
                <a:r>
                  <a:rPr lang="de-DE" dirty="0"/>
                  <a:t>bevor READY</a:t>
                </a:r>
                <a:br>
                  <a:rPr lang="de-DE" dirty="0"/>
                </a:br>
                <a:r>
                  <a:rPr lang="de-DE" dirty="0"/>
                  <a:t>gesendet wird</a:t>
                </a:r>
                <a:br>
                  <a:rPr lang="de-DE" dirty="0"/>
                </a:br>
                <a:r>
                  <a:rPr lang="de-DE" dirty="0"/>
                  <a:t>(</a:t>
                </a:r>
                <a:r>
                  <a:rPr lang="de-DE" dirty="0" err="1"/>
                  <a:t>timeout</a:t>
                </a:r>
                <a:r>
                  <a:rPr lang="de-DE" dirty="0"/>
                  <a:t> bei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)</a:t>
                </a:r>
              </a:p>
              <a:p>
                <a:pPr marL="450856" indent="-457200">
                  <a:buFont typeface="+mj-lt"/>
                  <a:buAutoNum type="arabicPeriod"/>
                </a:pPr>
                <a:r>
                  <a:rPr lang="de-DE" dirty="0"/>
                  <a:t>Station crasht,</a:t>
                </a:r>
                <a:br>
                  <a:rPr lang="de-DE" dirty="0"/>
                </a:br>
                <a:r>
                  <a:rPr lang="de-DE" dirty="0"/>
                  <a:t>bevor COMMIT</a:t>
                </a:r>
                <a:br>
                  <a:rPr lang="de-DE" dirty="0"/>
                </a:br>
                <a:r>
                  <a:rPr lang="de-DE" dirty="0"/>
                  <a:t>empfangen wird</a:t>
                </a:r>
              </a:p>
              <a:p>
                <a:pPr lvl="1"/>
                <a:r>
                  <a:rPr lang="de-DE" dirty="0"/>
                  <a:t>Nach Restart bei K anfragen, </a:t>
                </a:r>
                <a:br>
                  <a:rPr lang="de-DE" dirty="0"/>
                </a:br>
                <a:r>
                  <a:rPr lang="de-DE" dirty="0"/>
                  <a:t>ob </a:t>
                </a:r>
                <a:r>
                  <a:rPr lang="de-DE" dirty="0" err="1"/>
                  <a:t>undo</a:t>
                </a:r>
                <a:r>
                  <a:rPr lang="de-DE" dirty="0"/>
                  <a:t> / </a:t>
                </a:r>
                <a:r>
                  <a:rPr lang="de-DE" dirty="0" err="1"/>
                  <a:t>redo</a:t>
                </a:r>
                <a:r>
                  <a:rPr lang="de-DE" dirty="0"/>
                  <a:t> der Transaktion</a:t>
                </a:r>
              </a:p>
            </p:txBody>
          </p:sp>
        </mc:Choice>
        <mc:Fallback xmlns="">
          <p:sp>
            <p:nvSpPr>
              <p:cNvPr id="665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659" t="-3284" b="-806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90E1-5826-7B8B-AB5E-64C2199732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0551D-29D3-C23C-E872-BC165C74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6562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EE113330-97B9-4E92-855D-EBA69F4E1932}" type="slidenum">
              <a:rPr lang="en-US"/>
              <a:pPr/>
              <a:t>55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6E3A8E-428C-1293-CBBA-A05E79B268A1}"/>
              </a:ext>
            </a:extLst>
          </p:cNvPr>
          <p:cNvGrpSpPr/>
          <p:nvPr/>
        </p:nvGrpSpPr>
        <p:grpSpPr>
          <a:xfrm>
            <a:off x="2884438" y="1526063"/>
            <a:ext cx="8947237" cy="1406015"/>
            <a:chOff x="2884438" y="1526063"/>
            <a:chExt cx="8947237" cy="1406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4">
                  <a:extLst>
                    <a:ext uri="{FF2B5EF4-FFF2-40B4-BE49-F238E27FC236}">
                      <a16:creationId xmlns:a16="http://schemas.microsoft.com/office/drawing/2014/main" id="{3EE6B925-F721-8F40-ACBA-29E8FF81A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38" y="1997722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2" name="Oval 4">
                  <a:extLst>
                    <a:ext uri="{FF2B5EF4-FFF2-40B4-BE49-F238E27FC236}">
                      <a16:creationId xmlns:a16="http://schemas.microsoft.com/office/drawing/2014/main" id="{3EE6B925-F721-8F40-ACBA-29E8FF81AB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4438" y="1997722"/>
                  <a:ext cx="495300" cy="4699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Line 14">
              <a:extLst>
                <a:ext uri="{FF2B5EF4-FFF2-40B4-BE49-F238E27FC236}">
                  <a16:creationId xmlns:a16="http://schemas.microsoft.com/office/drawing/2014/main" id="{82E51EA1-01C1-D05F-0EDD-2AB9774C5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558" y="2258161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19">
                  <a:extLst>
                    <a:ext uri="{FF2B5EF4-FFF2-40B4-BE49-F238E27FC236}">
                      <a16:creationId xmlns:a16="http://schemas.microsoft.com/office/drawing/2014/main" id="{6AA13A5A-7D84-E60C-B914-950579930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9259" y="1997722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4" name="Oval 19">
                  <a:extLst>
                    <a:ext uri="{FF2B5EF4-FFF2-40B4-BE49-F238E27FC236}">
                      <a16:creationId xmlns:a16="http://schemas.microsoft.com/office/drawing/2014/main" id="{6AA13A5A-7D84-E60C-B914-950579930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29259" y="1997722"/>
                  <a:ext cx="495300" cy="4699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21">
                  <a:extLst>
                    <a:ext uri="{FF2B5EF4-FFF2-40B4-BE49-F238E27FC236}">
                      <a16:creationId xmlns:a16="http://schemas.microsoft.com/office/drawing/2014/main" id="{5FBB41D1-4C3D-8C82-40E1-EC29ACEB6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708" y="1527822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6" name="Oval 21">
                  <a:extLst>
                    <a:ext uri="{FF2B5EF4-FFF2-40B4-BE49-F238E27FC236}">
                      <a16:creationId xmlns:a16="http://schemas.microsoft.com/office/drawing/2014/main" id="{5FBB41D1-4C3D-8C82-40E1-EC29ACEB6A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1708" y="1527822"/>
                  <a:ext cx="495300" cy="4699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24">
                  <a:extLst>
                    <a:ext uri="{FF2B5EF4-FFF2-40B4-BE49-F238E27FC236}">
                      <a16:creationId xmlns:a16="http://schemas.microsoft.com/office/drawing/2014/main" id="{63EDABFC-1B48-D7C6-FF75-DC0C169B2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708" y="2462178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7" name="Oval 24">
                  <a:extLst>
                    <a:ext uri="{FF2B5EF4-FFF2-40B4-BE49-F238E27FC236}">
                      <a16:creationId xmlns:a16="http://schemas.microsoft.com/office/drawing/2014/main" id="{63EDABFC-1B48-D7C6-FF75-DC0C169B2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1708" y="2462178"/>
                  <a:ext cx="495300" cy="4699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ine 29">
              <a:extLst>
                <a:ext uri="{FF2B5EF4-FFF2-40B4-BE49-F238E27FC236}">
                  <a16:creationId xmlns:a16="http://schemas.microsoft.com/office/drawing/2014/main" id="{6323FAAD-ED8E-F796-866B-EDF65F940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437" y="2245283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663D053-8AF8-9A65-6E39-B0E462F444E3}"/>
                    </a:ext>
                  </a:extLst>
                </p:cNvPr>
                <p:cNvSpPr txBox="1"/>
                <p:nvPr/>
              </p:nvSpPr>
              <p:spPr>
                <a:xfrm>
                  <a:off x="5434508" y="2048006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663D053-8AF8-9A65-6E39-B0E462F44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508" y="2048006"/>
                  <a:ext cx="3097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B2F8A85-5199-420E-BA02-E0D5858F4E4D}"/>
                </a:ext>
              </a:extLst>
            </p:cNvPr>
            <p:cNvCxnSpPr>
              <a:cxnSpLocks/>
              <a:stCxn id="38" idx="1"/>
              <a:endCxn id="36" idx="2"/>
            </p:cNvCxnSpPr>
            <p:nvPr/>
          </p:nvCxnSpPr>
          <p:spPr>
            <a:xfrm flipV="1">
              <a:off x="3849637" y="1762772"/>
              <a:ext cx="1492071" cy="482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11ADC58-CC8D-3CF4-E069-EE5AFE3FCBC7}"/>
                </a:ext>
              </a:extLst>
            </p:cNvPr>
            <p:cNvCxnSpPr>
              <a:cxnSpLocks/>
              <a:stCxn id="38" idx="1"/>
              <a:endCxn id="37" idx="2"/>
            </p:cNvCxnSpPr>
            <p:nvPr/>
          </p:nvCxnSpPr>
          <p:spPr>
            <a:xfrm>
              <a:off x="3849637" y="2245284"/>
              <a:ext cx="1492071" cy="451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170061F-6F45-3773-122C-50D46ACA6E27}"/>
                </a:ext>
              </a:extLst>
            </p:cNvPr>
            <p:cNvCxnSpPr>
              <a:cxnSpLocks/>
              <a:stCxn id="38" idx="1"/>
              <a:endCxn id="39" idx="1"/>
            </p:cNvCxnSpPr>
            <p:nvPr/>
          </p:nvCxnSpPr>
          <p:spPr>
            <a:xfrm flipV="1">
              <a:off x="3849637" y="2232672"/>
              <a:ext cx="1584871" cy="126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30AB859-A498-9702-9BE4-94DD4B419C8C}"/>
                </a:ext>
              </a:extLst>
            </p:cNvPr>
            <p:cNvCxnSpPr>
              <a:cxnSpLocks/>
              <a:stCxn id="36" idx="6"/>
              <a:endCxn id="34" idx="1"/>
            </p:cNvCxnSpPr>
            <p:nvPr/>
          </p:nvCxnSpPr>
          <p:spPr>
            <a:xfrm>
              <a:off x="5837008" y="1762772"/>
              <a:ext cx="1564786" cy="3037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D9B3747-B419-C45A-5286-45A346B45B34}"/>
                </a:ext>
              </a:extLst>
            </p:cNvPr>
            <p:cNvCxnSpPr>
              <a:cxnSpLocks/>
              <a:stCxn id="37" idx="6"/>
              <a:endCxn id="34" idx="3"/>
            </p:cNvCxnSpPr>
            <p:nvPr/>
          </p:nvCxnSpPr>
          <p:spPr>
            <a:xfrm flipV="1">
              <a:off x="5837008" y="2398807"/>
              <a:ext cx="1564786" cy="298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61" name="Straight Arrow Connector 66560">
              <a:extLst>
                <a:ext uri="{FF2B5EF4-FFF2-40B4-BE49-F238E27FC236}">
                  <a16:creationId xmlns:a16="http://schemas.microsoft.com/office/drawing/2014/main" id="{A97CA14A-437F-27CB-B0B8-9F1D2453A16D}"/>
                </a:ext>
              </a:extLst>
            </p:cNvPr>
            <p:cNvCxnSpPr>
              <a:cxnSpLocks/>
              <a:stCxn id="39" idx="3"/>
              <a:endCxn id="34" idx="2"/>
            </p:cNvCxnSpPr>
            <p:nvPr/>
          </p:nvCxnSpPr>
          <p:spPr>
            <a:xfrm>
              <a:off x="5744208" y="2232672"/>
              <a:ext cx="15850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565" name="Oval 19">
                  <a:extLst>
                    <a:ext uri="{FF2B5EF4-FFF2-40B4-BE49-F238E27FC236}">
                      <a16:creationId xmlns:a16="http://schemas.microsoft.com/office/drawing/2014/main" id="{1BE25603-F909-BA95-AAAE-42D96FC26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36375" y="1995963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565" name="Oval 19">
                  <a:extLst>
                    <a:ext uri="{FF2B5EF4-FFF2-40B4-BE49-F238E27FC236}">
                      <a16:creationId xmlns:a16="http://schemas.microsoft.com/office/drawing/2014/main" id="{1BE25603-F909-BA95-AAAE-42D96FC26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36375" y="1995963"/>
                  <a:ext cx="495300" cy="4699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569" name="Oval 21">
                  <a:extLst>
                    <a:ext uri="{FF2B5EF4-FFF2-40B4-BE49-F238E27FC236}">
                      <a16:creationId xmlns:a16="http://schemas.microsoft.com/office/drawing/2014/main" id="{05FBBB3C-1F30-2934-0747-AE2877E41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73829" y="1526063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569" name="Oval 21">
                  <a:extLst>
                    <a:ext uri="{FF2B5EF4-FFF2-40B4-BE49-F238E27FC236}">
                      <a16:creationId xmlns:a16="http://schemas.microsoft.com/office/drawing/2014/main" id="{05FBBB3C-1F30-2934-0747-AE2877E41C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3829" y="1526063"/>
                  <a:ext cx="495300" cy="4699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570" name="Oval 24">
                  <a:extLst>
                    <a:ext uri="{FF2B5EF4-FFF2-40B4-BE49-F238E27FC236}">
                      <a16:creationId xmlns:a16="http://schemas.microsoft.com/office/drawing/2014/main" id="{3FFE8A0C-2009-BB28-06C1-C278DC962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73829" y="2460419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570" name="Oval 24">
                  <a:extLst>
                    <a:ext uri="{FF2B5EF4-FFF2-40B4-BE49-F238E27FC236}">
                      <a16:creationId xmlns:a16="http://schemas.microsoft.com/office/drawing/2014/main" id="{3FFE8A0C-2009-BB28-06C1-C278DC9622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3829" y="2460419"/>
                  <a:ext cx="495300" cy="4699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571" name="TextBox 66570">
                  <a:extLst>
                    <a:ext uri="{FF2B5EF4-FFF2-40B4-BE49-F238E27FC236}">
                      <a16:creationId xmlns:a16="http://schemas.microsoft.com/office/drawing/2014/main" id="{51D99A64-FF42-0F4B-6287-1929D3A8E2C2}"/>
                    </a:ext>
                  </a:extLst>
                </p:cNvPr>
                <p:cNvSpPr txBox="1"/>
                <p:nvPr/>
              </p:nvSpPr>
              <p:spPr>
                <a:xfrm>
                  <a:off x="9866629" y="2046247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66571" name="TextBox 66570">
                  <a:extLst>
                    <a:ext uri="{FF2B5EF4-FFF2-40B4-BE49-F238E27FC236}">
                      <a16:creationId xmlns:a16="http://schemas.microsoft.com/office/drawing/2014/main" id="{51D99A64-FF42-0F4B-6287-1929D3A8E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629" y="2046247"/>
                  <a:ext cx="3097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572" name="Straight Arrow Connector 66571">
              <a:extLst>
                <a:ext uri="{FF2B5EF4-FFF2-40B4-BE49-F238E27FC236}">
                  <a16:creationId xmlns:a16="http://schemas.microsoft.com/office/drawing/2014/main" id="{4A28024B-E543-8FDE-F615-754C03545CDD}"/>
                </a:ext>
              </a:extLst>
            </p:cNvPr>
            <p:cNvCxnSpPr>
              <a:cxnSpLocks/>
              <a:stCxn id="33" idx="1"/>
              <a:endCxn id="66569" idx="2"/>
            </p:cNvCxnSpPr>
            <p:nvPr/>
          </p:nvCxnSpPr>
          <p:spPr>
            <a:xfrm flipV="1">
              <a:off x="8281758" y="1761013"/>
              <a:ext cx="1492071" cy="4971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73" name="Straight Arrow Connector 66572">
              <a:extLst>
                <a:ext uri="{FF2B5EF4-FFF2-40B4-BE49-F238E27FC236}">
                  <a16:creationId xmlns:a16="http://schemas.microsoft.com/office/drawing/2014/main" id="{4BA72C3B-E9F0-3D37-54CE-DA99792D3B2D}"/>
                </a:ext>
              </a:extLst>
            </p:cNvPr>
            <p:cNvCxnSpPr>
              <a:cxnSpLocks/>
              <a:stCxn id="33" idx="1"/>
              <a:endCxn id="66570" idx="2"/>
            </p:cNvCxnSpPr>
            <p:nvPr/>
          </p:nvCxnSpPr>
          <p:spPr>
            <a:xfrm>
              <a:off x="8281758" y="2258162"/>
              <a:ext cx="1492071" cy="4372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74" name="Straight Arrow Connector 66573">
              <a:extLst>
                <a:ext uri="{FF2B5EF4-FFF2-40B4-BE49-F238E27FC236}">
                  <a16:creationId xmlns:a16="http://schemas.microsoft.com/office/drawing/2014/main" id="{6726E47F-3750-30D5-81F1-59151AE4135F}"/>
                </a:ext>
              </a:extLst>
            </p:cNvPr>
            <p:cNvCxnSpPr>
              <a:cxnSpLocks/>
              <a:stCxn id="33" idx="1"/>
              <a:endCxn id="66571" idx="1"/>
            </p:cNvCxnSpPr>
            <p:nvPr/>
          </p:nvCxnSpPr>
          <p:spPr>
            <a:xfrm flipV="1">
              <a:off x="8281758" y="2230913"/>
              <a:ext cx="1584871" cy="272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75" name="Straight Arrow Connector 66574">
              <a:extLst>
                <a:ext uri="{FF2B5EF4-FFF2-40B4-BE49-F238E27FC236}">
                  <a16:creationId xmlns:a16="http://schemas.microsoft.com/office/drawing/2014/main" id="{245662A4-039D-55B4-C8E1-5042D51ECF73}"/>
                </a:ext>
              </a:extLst>
            </p:cNvPr>
            <p:cNvCxnSpPr>
              <a:cxnSpLocks/>
              <a:stCxn id="66569" idx="6"/>
              <a:endCxn id="66565" idx="1"/>
            </p:cNvCxnSpPr>
            <p:nvPr/>
          </p:nvCxnSpPr>
          <p:spPr>
            <a:xfrm>
              <a:off x="10269129" y="1761013"/>
              <a:ext cx="1139781" cy="3037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76" name="Straight Arrow Connector 66575">
              <a:extLst>
                <a:ext uri="{FF2B5EF4-FFF2-40B4-BE49-F238E27FC236}">
                  <a16:creationId xmlns:a16="http://schemas.microsoft.com/office/drawing/2014/main" id="{A45914C1-89F8-6607-3332-7D0AD7E53C61}"/>
                </a:ext>
              </a:extLst>
            </p:cNvPr>
            <p:cNvCxnSpPr>
              <a:cxnSpLocks/>
              <a:stCxn id="66570" idx="6"/>
              <a:endCxn id="66565" idx="3"/>
            </p:cNvCxnSpPr>
            <p:nvPr/>
          </p:nvCxnSpPr>
          <p:spPr>
            <a:xfrm flipV="1">
              <a:off x="10269129" y="2397048"/>
              <a:ext cx="1139781" cy="298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77" name="Straight Arrow Connector 66576">
              <a:extLst>
                <a:ext uri="{FF2B5EF4-FFF2-40B4-BE49-F238E27FC236}">
                  <a16:creationId xmlns:a16="http://schemas.microsoft.com/office/drawing/2014/main" id="{698F7CFD-0058-7D83-1C0A-FE554BFCACC9}"/>
                </a:ext>
              </a:extLst>
            </p:cNvPr>
            <p:cNvCxnSpPr>
              <a:cxnSpLocks/>
              <a:stCxn id="66571" idx="3"/>
              <a:endCxn id="66565" idx="2"/>
            </p:cNvCxnSpPr>
            <p:nvPr/>
          </p:nvCxnSpPr>
          <p:spPr>
            <a:xfrm>
              <a:off x="10176329" y="2230913"/>
              <a:ext cx="11600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8" name="TextBox 66577">
              <a:extLst>
                <a:ext uri="{FF2B5EF4-FFF2-40B4-BE49-F238E27FC236}">
                  <a16:creationId xmlns:a16="http://schemas.microsoft.com/office/drawing/2014/main" id="{93A5D5F7-4CB5-293E-EBA2-D69A3C530D73}"/>
                </a:ext>
              </a:extLst>
            </p:cNvPr>
            <p:cNvSpPr txBox="1"/>
            <p:nvPr/>
          </p:nvSpPr>
          <p:spPr>
            <a:xfrm>
              <a:off x="6331355" y="1573407"/>
              <a:ext cx="82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solidFill>
                    <a:srgbClr val="FFC000"/>
                  </a:solidFill>
                </a:rPr>
                <a:t>FAILED</a:t>
              </a:r>
            </a:p>
          </p:txBody>
        </p:sp>
        <p:sp>
          <p:nvSpPr>
            <p:cNvPr id="66579" name="TextBox 66578">
              <a:extLst>
                <a:ext uri="{FF2B5EF4-FFF2-40B4-BE49-F238E27FC236}">
                  <a16:creationId xmlns:a16="http://schemas.microsoft.com/office/drawing/2014/main" id="{4A0E259F-B0E9-79EF-01B0-B76B6E48ABF7}"/>
                </a:ext>
              </a:extLst>
            </p:cNvPr>
            <p:cNvSpPr txBox="1"/>
            <p:nvPr/>
          </p:nvSpPr>
          <p:spPr>
            <a:xfrm>
              <a:off x="6331355" y="2524733"/>
              <a:ext cx="802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solidFill>
                    <a:schemeClr val="accent1"/>
                  </a:solidFill>
                </a:rPr>
                <a:t>READY</a:t>
              </a:r>
            </a:p>
          </p:txBody>
        </p:sp>
      </p:grpSp>
      <p:sp>
        <p:nvSpPr>
          <p:cNvPr id="66582" name="TextBox 66581">
            <a:extLst>
              <a:ext uri="{FF2B5EF4-FFF2-40B4-BE49-F238E27FC236}">
                <a16:creationId xmlns:a16="http://schemas.microsoft.com/office/drawing/2014/main" id="{FA5E520E-D87D-77B1-6048-5B10DA59B2F8}"/>
              </a:ext>
            </a:extLst>
          </p:cNvPr>
          <p:cNvSpPr txBox="1"/>
          <p:nvPr/>
        </p:nvSpPr>
        <p:spPr>
          <a:xfrm>
            <a:off x="8455501" y="1604222"/>
            <a:ext cx="83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ABORT</a:t>
            </a:r>
          </a:p>
        </p:txBody>
      </p:sp>
      <p:sp>
        <p:nvSpPr>
          <p:cNvPr id="66583" name="TextBox 66582">
            <a:extLst>
              <a:ext uri="{FF2B5EF4-FFF2-40B4-BE49-F238E27FC236}">
                <a16:creationId xmlns:a16="http://schemas.microsoft.com/office/drawing/2014/main" id="{FB28D8B9-84C9-285E-3907-492A4FB4DC20}"/>
              </a:ext>
            </a:extLst>
          </p:cNvPr>
          <p:cNvSpPr txBox="1"/>
          <p:nvPr/>
        </p:nvSpPr>
        <p:spPr>
          <a:xfrm>
            <a:off x="8455501" y="2555548"/>
            <a:ext cx="83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ABORT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D81A72-95E2-A590-C106-46E3E4CAF003}"/>
              </a:ext>
            </a:extLst>
          </p:cNvPr>
          <p:cNvGrpSpPr/>
          <p:nvPr/>
        </p:nvGrpSpPr>
        <p:grpSpPr>
          <a:xfrm>
            <a:off x="2884438" y="2940909"/>
            <a:ext cx="8947237" cy="1472951"/>
            <a:chOff x="2884438" y="2940909"/>
            <a:chExt cx="8947237" cy="14729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4">
                  <a:extLst>
                    <a:ext uri="{FF2B5EF4-FFF2-40B4-BE49-F238E27FC236}">
                      <a16:creationId xmlns:a16="http://schemas.microsoft.com/office/drawing/2014/main" id="{1374DDEB-9055-561E-26D1-46C25E423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38" y="3479504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" name="Oval 4">
                  <a:extLst>
                    <a:ext uri="{FF2B5EF4-FFF2-40B4-BE49-F238E27FC236}">
                      <a16:creationId xmlns:a16="http://schemas.microsoft.com/office/drawing/2014/main" id="{1374DDEB-9055-561E-26D1-46C25E423D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4438" y="3479504"/>
                  <a:ext cx="495300" cy="469900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ine 14">
              <a:extLst>
                <a:ext uri="{FF2B5EF4-FFF2-40B4-BE49-F238E27FC236}">
                  <a16:creationId xmlns:a16="http://schemas.microsoft.com/office/drawing/2014/main" id="{510C6A49-D03F-7A69-4856-D1DAE35E5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558" y="3739943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19">
                  <a:extLst>
                    <a:ext uri="{FF2B5EF4-FFF2-40B4-BE49-F238E27FC236}">
                      <a16:creationId xmlns:a16="http://schemas.microsoft.com/office/drawing/2014/main" id="{2B2AC705-7175-34DE-2E90-29AC169AD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9259" y="3479504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" name="Oval 19">
                  <a:extLst>
                    <a:ext uri="{FF2B5EF4-FFF2-40B4-BE49-F238E27FC236}">
                      <a16:creationId xmlns:a16="http://schemas.microsoft.com/office/drawing/2014/main" id="{2B2AC705-7175-34DE-2E90-29AC169AD0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29259" y="3479504"/>
                  <a:ext cx="495300" cy="469900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21">
                  <a:extLst>
                    <a:ext uri="{FF2B5EF4-FFF2-40B4-BE49-F238E27FC236}">
                      <a16:creationId xmlns:a16="http://schemas.microsoft.com/office/drawing/2014/main" id="{A04FEE83-D99B-1E44-13D4-F3497A8AEA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708" y="3009604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" name="Oval 21">
                  <a:extLst>
                    <a:ext uri="{FF2B5EF4-FFF2-40B4-BE49-F238E27FC236}">
                      <a16:creationId xmlns:a16="http://schemas.microsoft.com/office/drawing/2014/main" id="{A04FEE83-D99B-1E44-13D4-F3497A8AEA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1708" y="3009604"/>
                  <a:ext cx="495300" cy="469900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24">
                  <a:extLst>
                    <a:ext uri="{FF2B5EF4-FFF2-40B4-BE49-F238E27FC236}">
                      <a16:creationId xmlns:a16="http://schemas.microsoft.com/office/drawing/2014/main" id="{8ECE660B-41D2-C62C-5BA7-C0B1B6124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708" y="3943960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" name="Oval 24">
                  <a:extLst>
                    <a:ext uri="{FF2B5EF4-FFF2-40B4-BE49-F238E27FC236}">
                      <a16:creationId xmlns:a16="http://schemas.microsoft.com/office/drawing/2014/main" id="{8ECE660B-41D2-C62C-5BA7-C0B1B6124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1708" y="3943960"/>
                  <a:ext cx="495300" cy="469900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ine 29">
              <a:extLst>
                <a:ext uri="{FF2B5EF4-FFF2-40B4-BE49-F238E27FC236}">
                  <a16:creationId xmlns:a16="http://schemas.microsoft.com/office/drawing/2014/main" id="{9EF30D0E-0B15-5B06-961E-C6E3B45FE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437" y="3727065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208204-AEFE-2F2F-3189-6B257483AEA4}"/>
                    </a:ext>
                  </a:extLst>
                </p:cNvPr>
                <p:cNvSpPr txBox="1"/>
                <p:nvPr/>
              </p:nvSpPr>
              <p:spPr>
                <a:xfrm>
                  <a:off x="5434508" y="3529788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208204-AEFE-2F2F-3189-6B257483A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508" y="3529788"/>
                  <a:ext cx="30970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325945F-232A-FC43-05D9-1FD5082B9A93}"/>
                </a:ext>
              </a:extLst>
            </p:cNvPr>
            <p:cNvCxnSpPr>
              <a:cxnSpLocks/>
              <a:stCxn id="9" idx="1"/>
              <a:endCxn id="7" idx="2"/>
            </p:cNvCxnSpPr>
            <p:nvPr/>
          </p:nvCxnSpPr>
          <p:spPr>
            <a:xfrm flipV="1">
              <a:off x="3849637" y="3244554"/>
              <a:ext cx="1492071" cy="482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86F784-17FC-D903-723D-3AC7AFC65DE8}"/>
                </a:ext>
              </a:extLst>
            </p:cNvPr>
            <p:cNvCxnSpPr>
              <a:cxnSpLocks/>
              <a:stCxn id="9" idx="1"/>
              <a:endCxn id="8" idx="2"/>
            </p:cNvCxnSpPr>
            <p:nvPr/>
          </p:nvCxnSpPr>
          <p:spPr>
            <a:xfrm>
              <a:off x="3849637" y="3727066"/>
              <a:ext cx="1492071" cy="451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E748D4-2114-5815-D333-8F2AE337661F}"/>
                </a:ext>
              </a:extLst>
            </p:cNvPr>
            <p:cNvCxnSpPr>
              <a:cxnSpLocks/>
              <a:stCxn id="9" idx="1"/>
              <a:endCxn id="11" idx="1"/>
            </p:cNvCxnSpPr>
            <p:nvPr/>
          </p:nvCxnSpPr>
          <p:spPr>
            <a:xfrm flipV="1">
              <a:off x="3849637" y="3714454"/>
              <a:ext cx="1584871" cy="126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C744E0-032B-1639-998D-48EC79AD2201}"/>
                </a:ext>
              </a:extLst>
            </p:cNvPr>
            <p:cNvCxnSpPr>
              <a:cxnSpLocks/>
              <a:stCxn id="7" idx="6"/>
              <a:endCxn id="6" idx="1"/>
            </p:cNvCxnSpPr>
            <p:nvPr/>
          </p:nvCxnSpPr>
          <p:spPr>
            <a:xfrm>
              <a:off x="5837008" y="3244554"/>
              <a:ext cx="1564786" cy="3037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B470A27-2058-91A3-A077-3016F566A1F1}"/>
                </a:ext>
              </a:extLst>
            </p:cNvPr>
            <p:cNvCxnSpPr>
              <a:cxnSpLocks/>
              <a:stCxn id="8" idx="6"/>
              <a:endCxn id="6" idx="3"/>
            </p:cNvCxnSpPr>
            <p:nvPr/>
          </p:nvCxnSpPr>
          <p:spPr>
            <a:xfrm flipV="1">
              <a:off x="5837008" y="3880589"/>
              <a:ext cx="1564786" cy="298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8A1ECAA-D58A-9B51-5E93-B73CDC2F7797}"/>
                </a:ext>
              </a:extLst>
            </p:cNvPr>
            <p:cNvCxnSpPr>
              <a:cxnSpLocks/>
              <a:stCxn id="11" idx="3"/>
              <a:endCxn id="6" idx="2"/>
            </p:cNvCxnSpPr>
            <p:nvPr/>
          </p:nvCxnSpPr>
          <p:spPr>
            <a:xfrm>
              <a:off x="5744208" y="3714454"/>
              <a:ext cx="15850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9">
                  <a:extLst>
                    <a:ext uri="{FF2B5EF4-FFF2-40B4-BE49-F238E27FC236}">
                      <a16:creationId xmlns:a16="http://schemas.microsoft.com/office/drawing/2014/main" id="{1786A0B1-6670-2D17-80BA-F91D7D62B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36375" y="3477745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" name="Oval 19">
                  <a:extLst>
                    <a:ext uri="{FF2B5EF4-FFF2-40B4-BE49-F238E27FC236}">
                      <a16:creationId xmlns:a16="http://schemas.microsoft.com/office/drawing/2014/main" id="{1786A0B1-6670-2D17-80BA-F91D7D62B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36375" y="3477745"/>
                  <a:ext cx="495300" cy="469900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21">
                  <a:extLst>
                    <a:ext uri="{FF2B5EF4-FFF2-40B4-BE49-F238E27FC236}">
                      <a16:creationId xmlns:a16="http://schemas.microsoft.com/office/drawing/2014/main" id="{3F6F74B3-F6ED-98FB-EC61-B2B864523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73829" y="3007845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Oval 21">
                  <a:extLst>
                    <a:ext uri="{FF2B5EF4-FFF2-40B4-BE49-F238E27FC236}">
                      <a16:creationId xmlns:a16="http://schemas.microsoft.com/office/drawing/2014/main" id="{3F6F74B3-F6ED-98FB-EC61-B2B864523C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3829" y="3007845"/>
                  <a:ext cx="495300" cy="469900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73D6A47D-690D-2598-5C37-02911C94C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73829" y="3942201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73D6A47D-690D-2598-5C37-02911C94C8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3829" y="3942201"/>
                  <a:ext cx="495300" cy="469900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F8A3BE-D2CD-0366-FF9B-29F2F6A689EE}"/>
                    </a:ext>
                  </a:extLst>
                </p:cNvPr>
                <p:cNvSpPr txBox="1"/>
                <p:nvPr/>
              </p:nvSpPr>
              <p:spPr>
                <a:xfrm>
                  <a:off x="9866629" y="3528029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F8A3BE-D2CD-0366-FF9B-29F2F6A68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629" y="3528029"/>
                  <a:ext cx="309700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9723433-E0BC-5FAB-16D1-A2FD56821EE0}"/>
                </a:ext>
              </a:extLst>
            </p:cNvPr>
            <p:cNvCxnSpPr>
              <a:cxnSpLocks/>
              <a:stCxn id="5" idx="1"/>
              <a:endCxn id="19" idx="2"/>
            </p:cNvCxnSpPr>
            <p:nvPr/>
          </p:nvCxnSpPr>
          <p:spPr>
            <a:xfrm flipV="1">
              <a:off x="8281758" y="3242795"/>
              <a:ext cx="1492071" cy="4971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1D410A6-61F7-BA38-E8B2-377816C39ACE}"/>
                </a:ext>
              </a:extLst>
            </p:cNvPr>
            <p:cNvCxnSpPr>
              <a:cxnSpLocks/>
              <a:stCxn id="5" idx="1"/>
              <a:endCxn id="21" idx="2"/>
            </p:cNvCxnSpPr>
            <p:nvPr/>
          </p:nvCxnSpPr>
          <p:spPr>
            <a:xfrm>
              <a:off x="8281758" y="3739944"/>
              <a:ext cx="1492071" cy="4372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C5C6E9D-5E3D-373F-4E45-5447E784C7DC}"/>
                </a:ext>
              </a:extLst>
            </p:cNvPr>
            <p:cNvCxnSpPr>
              <a:cxnSpLocks/>
              <a:stCxn id="5" idx="1"/>
              <a:endCxn id="22" idx="1"/>
            </p:cNvCxnSpPr>
            <p:nvPr/>
          </p:nvCxnSpPr>
          <p:spPr>
            <a:xfrm flipV="1">
              <a:off x="8281758" y="3712695"/>
              <a:ext cx="1584871" cy="272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C85E783-3A2F-4EA4-9561-257C8D2E1334}"/>
                </a:ext>
              </a:extLst>
            </p:cNvPr>
            <p:cNvCxnSpPr>
              <a:cxnSpLocks/>
              <a:stCxn id="19" idx="6"/>
              <a:endCxn id="18" idx="1"/>
            </p:cNvCxnSpPr>
            <p:nvPr/>
          </p:nvCxnSpPr>
          <p:spPr>
            <a:xfrm>
              <a:off x="10269129" y="3242795"/>
              <a:ext cx="1139781" cy="3037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E160E89-91E4-70FB-6B72-0DB6A4F0926A}"/>
                </a:ext>
              </a:extLst>
            </p:cNvPr>
            <p:cNvCxnSpPr>
              <a:cxnSpLocks/>
              <a:stCxn id="21" idx="6"/>
              <a:endCxn id="18" idx="3"/>
            </p:cNvCxnSpPr>
            <p:nvPr/>
          </p:nvCxnSpPr>
          <p:spPr>
            <a:xfrm flipV="1">
              <a:off x="10269129" y="3878830"/>
              <a:ext cx="1139781" cy="298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B7FC100-D04E-96AE-BFBB-0B51D4AABFAE}"/>
                </a:ext>
              </a:extLst>
            </p:cNvPr>
            <p:cNvCxnSpPr>
              <a:cxnSpLocks/>
              <a:stCxn id="22" idx="3"/>
              <a:endCxn id="18" idx="2"/>
            </p:cNvCxnSpPr>
            <p:nvPr/>
          </p:nvCxnSpPr>
          <p:spPr>
            <a:xfrm>
              <a:off x="10176329" y="3712695"/>
              <a:ext cx="11600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85" name="TextBox 66584">
              <a:extLst>
                <a:ext uri="{FF2B5EF4-FFF2-40B4-BE49-F238E27FC236}">
                  <a16:creationId xmlns:a16="http://schemas.microsoft.com/office/drawing/2014/main" id="{8338E247-BE6E-9E84-F04C-EE3E17A0B9CE}"/>
                </a:ext>
              </a:extLst>
            </p:cNvPr>
            <p:cNvSpPr txBox="1"/>
            <p:nvPr/>
          </p:nvSpPr>
          <p:spPr>
            <a:xfrm>
              <a:off x="6331355" y="3989570"/>
              <a:ext cx="802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solidFill>
                    <a:schemeClr val="accent1"/>
                  </a:solidFill>
                </a:rPr>
                <a:t>READY</a:t>
              </a:r>
            </a:p>
          </p:txBody>
        </p:sp>
        <p:sp>
          <p:nvSpPr>
            <p:cNvPr id="66586" name="TextBox 66585">
              <a:extLst>
                <a:ext uri="{FF2B5EF4-FFF2-40B4-BE49-F238E27FC236}">
                  <a16:creationId xmlns:a16="http://schemas.microsoft.com/office/drawing/2014/main" id="{F25249D4-324E-2EBA-77B3-301759AB300E}"/>
                </a:ext>
              </a:extLst>
            </p:cNvPr>
            <p:cNvSpPr txBox="1"/>
            <p:nvPr/>
          </p:nvSpPr>
          <p:spPr>
            <a:xfrm>
              <a:off x="8455501" y="3069059"/>
              <a:ext cx="830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solidFill>
                    <a:srgbClr val="FFC000"/>
                  </a:solidFill>
                </a:rPr>
                <a:t>ABORT</a:t>
              </a:r>
            </a:p>
          </p:txBody>
        </p:sp>
        <p:sp>
          <p:nvSpPr>
            <p:cNvPr id="66587" name="TextBox 66586">
              <a:extLst>
                <a:ext uri="{FF2B5EF4-FFF2-40B4-BE49-F238E27FC236}">
                  <a16:creationId xmlns:a16="http://schemas.microsoft.com/office/drawing/2014/main" id="{F4014688-BDD1-35D7-FE5C-5853CFA5B0B4}"/>
                </a:ext>
              </a:extLst>
            </p:cNvPr>
            <p:cNvSpPr txBox="1"/>
            <p:nvPr/>
          </p:nvSpPr>
          <p:spPr>
            <a:xfrm>
              <a:off x="8455501" y="4020385"/>
              <a:ext cx="830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solidFill>
                    <a:srgbClr val="FFC000"/>
                  </a:solidFill>
                </a:rPr>
                <a:t>ABORT</a:t>
              </a:r>
            </a:p>
          </p:txBody>
        </p:sp>
        <p:sp>
          <p:nvSpPr>
            <p:cNvPr id="66593" name="TextBox 66592">
              <a:extLst>
                <a:ext uri="{FF2B5EF4-FFF2-40B4-BE49-F238E27FC236}">
                  <a16:creationId xmlns:a16="http://schemas.microsoft.com/office/drawing/2014/main" id="{708D4595-715C-FC8C-9DB7-E7A5D925ED1B}"/>
                </a:ext>
              </a:extLst>
            </p:cNvPr>
            <p:cNvSpPr txBox="1"/>
            <p:nvPr/>
          </p:nvSpPr>
          <p:spPr>
            <a:xfrm>
              <a:off x="5198012" y="2940909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4800" dirty="0"/>
                <a:t>☠️</a:t>
              </a:r>
            </a:p>
          </p:txBody>
        </p:sp>
        <p:sp>
          <p:nvSpPr>
            <p:cNvPr id="66594" name="TextBox 66593">
              <a:extLst>
                <a:ext uri="{FF2B5EF4-FFF2-40B4-BE49-F238E27FC236}">
                  <a16:creationId xmlns:a16="http://schemas.microsoft.com/office/drawing/2014/main" id="{3086FCE6-F319-4E44-FD0D-7ABA30C764EE}"/>
                </a:ext>
              </a:extLst>
            </p:cNvPr>
            <p:cNvSpPr txBox="1"/>
            <p:nvPr/>
          </p:nvSpPr>
          <p:spPr>
            <a:xfrm>
              <a:off x="7108902" y="3138600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i="1" dirty="0">
                  <a:solidFill>
                    <a:srgbClr val="7030A0"/>
                  </a:solidFill>
                </a:rPr>
                <a:t>timeout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74665F-C834-C489-A672-2111DF5614B9}"/>
              </a:ext>
            </a:extLst>
          </p:cNvPr>
          <p:cNvGrpSpPr/>
          <p:nvPr/>
        </p:nvGrpSpPr>
        <p:grpSpPr>
          <a:xfrm>
            <a:off x="2884438" y="4439350"/>
            <a:ext cx="8947237" cy="1466564"/>
            <a:chOff x="2884438" y="4439350"/>
            <a:chExt cx="8947237" cy="1466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4">
                  <a:extLst>
                    <a:ext uri="{FF2B5EF4-FFF2-40B4-BE49-F238E27FC236}">
                      <a16:creationId xmlns:a16="http://schemas.microsoft.com/office/drawing/2014/main" id="{2ED94931-A75D-7005-B9D3-018F77E70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38" y="4971558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Oval 4">
                  <a:extLst>
                    <a:ext uri="{FF2B5EF4-FFF2-40B4-BE49-F238E27FC236}">
                      <a16:creationId xmlns:a16="http://schemas.microsoft.com/office/drawing/2014/main" id="{2ED94931-A75D-7005-B9D3-018F77E70F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4438" y="4971558"/>
                  <a:ext cx="495300" cy="469900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2551E98B-888A-3DE9-F796-31A37414D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558" y="5231997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19">
                  <a:extLst>
                    <a:ext uri="{FF2B5EF4-FFF2-40B4-BE49-F238E27FC236}">
                      <a16:creationId xmlns:a16="http://schemas.microsoft.com/office/drawing/2014/main" id="{45EDCE87-D7AB-5075-8EDA-DA8FBBA51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9259" y="4971558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5" name="Oval 19">
                  <a:extLst>
                    <a:ext uri="{FF2B5EF4-FFF2-40B4-BE49-F238E27FC236}">
                      <a16:creationId xmlns:a16="http://schemas.microsoft.com/office/drawing/2014/main" id="{45EDCE87-D7AB-5075-8EDA-DA8FBBA51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29259" y="4971558"/>
                  <a:ext cx="495300" cy="469900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1">
                  <a:extLst>
                    <a:ext uri="{FF2B5EF4-FFF2-40B4-BE49-F238E27FC236}">
                      <a16:creationId xmlns:a16="http://schemas.microsoft.com/office/drawing/2014/main" id="{7F4F52BA-4D11-31D9-F917-EA03144D9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708" y="4501658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Oval 21">
                  <a:extLst>
                    <a:ext uri="{FF2B5EF4-FFF2-40B4-BE49-F238E27FC236}">
                      <a16:creationId xmlns:a16="http://schemas.microsoft.com/office/drawing/2014/main" id="{7F4F52BA-4D11-31D9-F917-EA03144D94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1708" y="4501658"/>
                  <a:ext cx="495300" cy="469900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4">
                  <a:extLst>
                    <a:ext uri="{FF2B5EF4-FFF2-40B4-BE49-F238E27FC236}">
                      <a16:creationId xmlns:a16="http://schemas.microsoft.com/office/drawing/2014/main" id="{54DDD94E-FA16-8EFA-5F26-111FF912A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708" y="5436014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0" name="Oval 24">
                  <a:extLst>
                    <a:ext uri="{FF2B5EF4-FFF2-40B4-BE49-F238E27FC236}">
                      <a16:creationId xmlns:a16="http://schemas.microsoft.com/office/drawing/2014/main" id="{54DDD94E-FA16-8EFA-5F26-111FF912A3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1708" y="5436014"/>
                  <a:ext cx="495300" cy="469900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60B337ED-1C36-2AD8-62A1-9E08EF79D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437" y="5219119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417DC5D-0B64-C322-6892-A37B428EB4DF}"/>
                    </a:ext>
                  </a:extLst>
                </p:cNvPr>
                <p:cNvSpPr txBox="1"/>
                <p:nvPr/>
              </p:nvSpPr>
              <p:spPr>
                <a:xfrm>
                  <a:off x="5434508" y="5021842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417DC5D-0B64-C322-6892-A37B428EB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508" y="5021842"/>
                  <a:ext cx="30970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376677-0ADB-379E-7FA9-4F653AAD9FCD}"/>
                </a:ext>
              </a:extLst>
            </p:cNvPr>
            <p:cNvCxnSpPr>
              <a:cxnSpLocks/>
              <a:stCxn id="35" idx="1"/>
              <a:endCxn id="27" idx="2"/>
            </p:cNvCxnSpPr>
            <p:nvPr/>
          </p:nvCxnSpPr>
          <p:spPr>
            <a:xfrm flipV="1">
              <a:off x="3849637" y="4736608"/>
              <a:ext cx="1492071" cy="482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B5A0F07-39BD-C54B-DBBE-CAEA3AF024D7}"/>
                </a:ext>
              </a:extLst>
            </p:cNvPr>
            <p:cNvCxnSpPr>
              <a:cxnSpLocks/>
              <a:stCxn id="35" idx="1"/>
              <a:endCxn id="30" idx="2"/>
            </p:cNvCxnSpPr>
            <p:nvPr/>
          </p:nvCxnSpPr>
          <p:spPr>
            <a:xfrm>
              <a:off x="3849637" y="5219120"/>
              <a:ext cx="1492071" cy="451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60" name="Straight Arrow Connector 66559">
              <a:extLst>
                <a:ext uri="{FF2B5EF4-FFF2-40B4-BE49-F238E27FC236}">
                  <a16:creationId xmlns:a16="http://schemas.microsoft.com/office/drawing/2014/main" id="{153ABDC6-8926-B692-EC73-8D232BF281BE}"/>
                </a:ext>
              </a:extLst>
            </p:cNvPr>
            <p:cNvCxnSpPr>
              <a:cxnSpLocks/>
              <a:stCxn id="35" idx="1"/>
              <a:endCxn id="57" idx="1"/>
            </p:cNvCxnSpPr>
            <p:nvPr/>
          </p:nvCxnSpPr>
          <p:spPr>
            <a:xfrm flipV="1">
              <a:off x="3849637" y="5206508"/>
              <a:ext cx="1584871" cy="126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66" name="Straight Arrow Connector 66565">
              <a:extLst>
                <a:ext uri="{FF2B5EF4-FFF2-40B4-BE49-F238E27FC236}">
                  <a16:creationId xmlns:a16="http://schemas.microsoft.com/office/drawing/2014/main" id="{184B4138-75C7-0DD8-79DE-97E59873143E}"/>
                </a:ext>
              </a:extLst>
            </p:cNvPr>
            <p:cNvCxnSpPr>
              <a:cxnSpLocks/>
              <a:stCxn id="27" idx="6"/>
              <a:endCxn id="25" idx="1"/>
            </p:cNvCxnSpPr>
            <p:nvPr/>
          </p:nvCxnSpPr>
          <p:spPr>
            <a:xfrm>
              <a:off x="5837008" y="4736608"/>
              <a:ext cx="1564786" cy="3037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67" name="Straight Arrow Connector 66566">
              <a:extLst>
                <a:ext uri="{FF2B5EF4-FFF2-40B4-BE49-F238E27FC236}">
                  <a16:creationId xmlns:a16="http://schemas.microsoft.com/office/drawing/2014/main" id="{FADC3EB0-B957-57A5-AC08-26081087E253}"/>
                </a:ext>
              </a:extLst>
            </p:cNvPr>
            <p:cNvCxnSpPr>
              <a:cxnSpLocks/>
              <a:stCxn id="30" idx="6"/>
              <a:endCxn id="25" idx="3"/>
            </p:cNvCxnSpPr>
            <p:nvPr/>
          </p:nvCxnSpPr>
          <p:spPr>
            <a:xfrm flipV="1">
              <a:off x="5837008" y="5372643"/>
              <a:ext cx="1564786" cy="298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68" name="Straight Arrow Connector 66567">
              <a:extLst>
                <a:ext uri="{FF2B5EF4-FFF2-40B4-BE49-F238E27FC236}">
                  <a16:creationId xmlns:a16="http://schemas.microsoft.com/office/drawing/2014/main" id="{1D091BE8-4AAE-313C-9285-89FA070877D1}"/>
                </a:ext>
              </a:extLst>
            </p:cNvPr>
            <p:cNvCxnSpPr>
              <a:cxnSpLocks/>
              <a:stCxn id="57" idx="3"/>
              <a:endCxn id="25" idx="2"/>
            </p:cNvCxnSpPr>
            <p:nvPr/>
          </p:nvCxnSpPr>
          <p:spPr>
            <a:xfrm>
              <a:off x="5744208" y="5206508"/>
              <a:ext cx="15850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601" name="Oval 19">
                  <a:extLst>
                    <a:ext uri="{FF2B5EF4-FFF2-40B4-BE49-F238E27FC236}">
                      <a16:creationId xmlns:a16="http://schemas.microsoft.com/office/drawing/2014/main" id="{EE8370D0-1205-C723-C20B-C3A3C9115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36375" y="4969799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601" name="Oval 19">
                  <a:extLst>
                    <a:ext uri="{FF2B5EF4-FFF2-40B4-BE49-F238E27FC236}">
                      <a16:creationId xmlns:a16="http://schemas.microsoft.com/office/drawing/2014/main" id="{EE8370D0-1205-C723-C20B-C3A3C91150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36375" y="4969799"/>
                  <a:ext cx="495300" cy="469900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602" name="Oval 21">
                  <a:extLst>
                    <a:ext uri="{FF2B5EF4-FFF2-40B4-BE49-F238E27FC236}">
                      <a16:creationId xmlns:a16="http://schemas.microsoft.com/office/drawing/2014/main" id="{47B8E9F5-DCEA-4C39-5EDA-073F51076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73829" y="4499899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602" name="Oval 21">
                  <a:extLst>
                    <a:ext uri="{FF2B5EF4-FFF2-40B4-BE49-F238E27FC236}">
                      <a16:creationId xmlns:a16="http://schemas.microsoft.com/office/drawing/2014/main" id="{47B8E9F5-DCEA-4C39-5EDA-073F510769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3829" y="4499899"/>
                  <a:ext cx="495300" cy="469900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603" name="Oval 24">
                  <a:extLst>
                    <a:ext uri="{FF2B5EF4-FFF2-40B4-BE49-F238E27FC236}">
                      <a16:creationId xmlns:a16="http://schemas.microsoft.com/office/drawing/2014/main" id="{EE6485BA-89BC-0595-8C90-BA42FDE23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73829" y="5434255"/>
                  <a:ext cx="495300" cy="4699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603" name="Oval 24">
                  <a:extLst>
                    <a:ext uri="{FF2B5EF4-FFF2-40B4-BE49-F238E27FC236}">
                      <a16:creationId xmlns:a16="http://schemas.microsoft.com/office/drawing/2014/main" id="{EE6485BA-89BC-0595-8C90-BA42FDE230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3829" y="5434255"/>
                  <a:ext cx="495300" cy="469900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604" name="TextBox 66603">
                  <a:extLst>
                    <a:ext uri="{FF2B5EF4-FFF2-40B4-BE49-F238E27FC236}">
                      <a16:creationId xmlns:a16="http://schemas.microsoft.com/office/drawing/2014/main" id="{D9D9D1FE-9DDF-8ACE-C37C-63FD6B9127E6}"/>
                    </a:ext>
                  </a:extLst>
                </p:cNvPr>
                <p:cNvSpPr txBox="1"/>
                <p:nvPr/>
              </p:nvSpPr>
              <p:spPr>
                <a:xfrm>
                  <a:off x="9866629" y="5020083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66604" name="TextBox 66603">
                  <a:extLst>
                    <a:ext uri="{FF2B5EF4-FFF2-40B4-BE49-F238E27FC236}">
                      <a16:creationId xmlns:a16="http://schemas.microsoft.com/office/drawing/2014/main" id="{D9D9D1FE-9DDF-8ACE-C37C-63FD6B9127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629" y="5020083"/>
                  <a:ext cx="309700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605" name="Straight Arrow Connector 66604">
              <a:extLst>
                <a:ext uri="{FF2B5EF4-FFF2-40B4-BE49-F238E27FC236}">
                  <a16:creationId xmlns:a16="http://schemas.microsoft.com/office/drawing/2014/main" id="{9B6CB49C-9B5C-8593-ECC5-5E7027EF6581}"/>
                </a:ext>
              </a:extLst>
            </p:cNvPr>
            <p:cNvCxnSpPr>
              <a:cxnSpLocks/>
              <a:stCxn id="20" idx="1"/>
              <a:endCxn id="66602" idx="2"/>
            </p:cNvCxnSpPr>
            <p:nvPr/>
          </p:nvCxnSpPr>
          <p:spPr>
            <a:xfrm flipV="1">
              <a:off x="8281758" y="4734849"/>
              <a:ext cx="1492071" cy="4971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06" name="Straight Arrow Connector 66605">
              <a:extLst>
                <a:ext uri="{FF2B5EF4-FFF2-40B4-BE49-F238E27FC236}">
                  <a16:creationId xmlns:a16="http://schemas.microsoft.com/office/drawing/2014/main" id="{3F864FA7-4802-F0F0-D0C0-7DE95B927F3E}"/>
                </a:ext>
              </a:extLst>
            </p:cNvPr>
            <p:cNvCxnSpPr>
              <a:cxnSpLocks/>
              <a:stCxn id="20" idx="1"/>
              <a:endCxn id="66603" idx="2"/>
            </p:cNvCxnSpPr>
            <p:nvPr/>
          </p:nvCxnSpPr>
          <p:spPr>
            <a:xfrm>
              <a:off x="8281758" y="5231998"/>
              <a:ext cx="1492071" cy="4372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07" name="Straight Arrow Connector 66606">
              <a:extLst>
                <a:ext uri="{FF2B5EF4-FFF2-40B4-BE49-F238E27FC236}">
                  <a16:creationId xmlns:a16="http://schemas.microsoft.com/office/drawing/2014/main" id="{C1046274-E56C-AE64-8561-257C2B4A5300}"/>
                </a:ext>
              </a:extLst>
            </p:cNvPr>
            <p:cNvCxnSpPr>
              <a:cxnSpLocks/>
              <a:stCxn id="20" idx="1"/>
              <a:endCxn id="66604" idx="1"/>
            </p:cNvCxnSpPr>
            <p:nvPr/>
          </p:nvCxnSpPr>
          <p:spPr>
            <a:xfrm flipV="1">
              <a:off x="8281758" y="5204749"/>
              <a:ext cx="1584871" cy="272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08" name="Straight Arrow Connector 66607">
              <a:extLst>
                <a:ext uri="{FF2B5EF4-FFF2-40B4-BE49-F238E27FC236}">
                  <a16:creationId xmlns:a16="http://schemas.microsoft.com/office/drawing/2014/main" id="{842AB915-170B-0A0B-0D32-BB6C6D3A1702}"/>
                </a:ext>
              </a:extLst>
            </p:cNvPr>
            <p:cNvCxnSpPr>
              <a:cxnSpLocks/>
              <a:stCxn id="66602" idx="6"/>
              <a:endCxn id="66601" idx="1"/>
            </p:cNvCxnSpPr>
            <p:nvPr/>
          </p:nvCxnSpPr>
          <p:spPr>
            <a:xfrm>
              <a:off x="10269129" y="4734849"/>
              <a:ext cx="1139781" cy="3037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09" name="Straight Arrow Connector 66608">
              <a:extLst>
                <a:ext uri="{FF2B5EF4-FFF2-40B4-BE49-F238E27FC236}">
                  <a16:creationId xmlns:a16="http://schemas.microsoft.com/office/drawing/2014/main" id="{77C3A805-685E-748D-1485-C51C362FA509}"/>
                </a:ext>
              </a:extLst>
            </p:cNvPr>
            <p:cNvCxnSpPr>
              <a:cxnSpLocks/>
              <a:stCxn id="66603" idx="6"/>
              <a:endCxn id="66601" idx="3"/>
            </p:cNvCxnSpPr>
            <p:nvPr/>
          </p:nvCxnSpPr>
          <p:spPr>
            <a:xfrm flipV="1">
              <a:off x="10269129" y="5370884"/>
              <a:ext cx="1139781" cy="298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10" name="Straight Arrow Connector 66609">
              <a:extLst>
                <a:ext uri="{FF2B5EF4-FFF2-40B4-BE49-F238E27FC236}">
                  <a16:creationId xmlns:a16="http://schemas.microsoft.com/office/drawing/2014/main" id="{1D9A4612-1B16-41B3-4E72-EE8C0E69588F}"/>
                </a:ext>
              </a:extLst>
            </p:cNvPr>
            <p:cNvCxnSpPr>
              <a:cxnSpLocks/>
              <a:stCxn id="66604" idx="3"/>
              <a:endCxn id="66601" idx="2"/>
            </p:cNvCxnSpPr>
            <p:nvPr/>
          </p:nvCxnSpPr>
          <p:spPr>
            <a:xfrm>
              <a:off x="10176329" y="5204749"/>
              <a:ext cx="11600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95" name="TextBox 66594">
              <a:extLst>
                <a:ext uri="{FF2B5EF4-FFF2-40B4-BE49-F238E27FC236}">
                  <a16:creationId xmlns:a16="http://schemas.microsoft.com/office/drawing/2014/main" id="{1F4891DF-5935-B694-B95D-E516782333D0}"/>
                </a:ext>
              </a:extLst>
            </p:cNvPr>
            <p:cNvSpPr txBox="1"/>
            <p:nvPr/>
          </p:nvSpPr>
          <p:spPr>
            <a:xfrm>
              <a:off x="6332917" y="4550973"/>
              <a:ext cx="802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solidFill>
                    <a:schemeClr val="accent1"/>
                  </a:solidFill>
                </a:rPr>
                <a:t>READY</a:t>
              </a:r>
            </a:p>
          </p:txBody>
        </p:sp>
        <p:sp>
          <p:nvSpPr>
            <p:cNvPr id="66596" name="TextBox 66595">
              <a:extLst>
                <a:ext uri="{FF2B5EF4-FFF2-40B4-BE49-F238E27FC236}">
                  <a16:creationId xmlns:a16="http://schemas.microsoft.com/office/drawing/2014/main" id="{F01DFB9C-2FDC-6A8C-A09C-8DA69B7CCC76}"/>
                </a:ext>
              </a:extLst>
            </p:cNvPr>
            <p:cNvSpPr txBox="1"/>
            <p:nvPr/>
          </p:nvSpPr>
          <p:spPr>
            <a:xfrm>
              <a:off x="6332917" y="5502299"/>
              <a:ext cx="802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solidFill>
                    <a:schemeClr val="accent1"/>
                  </a:solidFill>
                </a:rPr>
                <a:t>READY</a:t>
              </a:r>
            </a:p>
          </p:txBody>
        </p:sp>
        <p:sp>
          <p:nvSpPr>
            <p:cNvPr id="66598" name="TextBox 66597">
              <a:extLst>
                <a:ext uri="{FF2B5EF4-FFF2-40B4-BE49-F238E27FC236}">
                  <a16:creationId xmlns:a16="http://schemas.microsoft.com/office/drawing/2014/main" id="{15C0C033-A3D1-8DA6-4D73-6D3087170F6F}"/>
                </a:ext>
              </a:extLst>
            </p:cNvPr>
            <p:cNvSpPr txBox="1"/>
            <p:nvPr/>
          </p:nvSpPr>
          <p:spPr>
            <a:xfrm>
              <a:off x="8457063" y="5533114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solidFill>
                    <a:schemeClr val="accent1"/>
                  </a:solidFill>
                </a:rPr>
                <a:t>COMMIT</a:t>
              </a:r>
            </a:p>
          </p:txBody>
        </p:sp>
        <p:sp>
          <p:nvSpPr>
            <p:cNvPr id="66599" name="TextBox 66598">
              <a:extLst>
                <a:ext uri="{FF2B5EF4-FFF2-40B4-BE49-F238E27FC236}">
                  <a16:creationId xmlns:a16="http://schemas.microsoft.com/office/drawing/2014/main" id="{3089B4B9-5CFF-4E93-2ED2-8740D2898509}"/>
                </a:ext>
              </a:extLst>
            </p:cNvPr>
            <p:cNvSpPr txBox="1"/>
            <p:nvPr/>
          </p:nvSpPr>
          <p:spPr>
            <a:xfrm>
              <a:off x="9621370" y="443935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4800" dirty="0"/>
                <a:t>☠️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5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Absturz eines Agenten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Antwortet ein Agent innerhalb eines Timeout-Intervalls nicht auf die PREPARE-Nachricht, gilt der Agent als abgestürzt; der Koordinator bricht die Transaktion ab und schickt eine ABORT-Nachricht an alle Agenten</a:t>
                </a:r>
              </a:p>
              <a:p>
                <a:r>
                  <a:rPr lang="de-DE" dirty="0"/>
                  <a:t>Abgestürzter Agent schaut beim Wiederanlauf in seine Log-Datei:</a:t>
                </a:r>
              </a:p>
              <a:p>
                <a:pPr lvl="1"/>
                <a:r>
                  <a:rPr lang="de-DE" dirty="0"/>
                  <a:t>Kein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ready</m:t>
                    </m:r>
                  </m:oMath>
                </a14:m>
                <a:r>
                  <a:rPr lang="de-DE" dirty="0"/>
                  <a:t>-Eintrag bzgl. Transaktion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>
                    <a:sym typeface="Symbol" pitchFamily="18" charset="2"/>
                  </a:rPr>
                  <a:t>➝</a:t>
                </a:r>
                <a:r>
                  <a:rPr lang="de-DE" dirty="0"/>
                  <a:t> Agent führt ein Abort durch und teilt dies dem Koordinator mit (FAILED-Nachricht)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ready</m:t>
                    </m:r>
                  </m:oMath>
                </a14:m>
                <a:r>
                  <a:rPr lang="de-DE" dirty="0"/>
                  <a:t>-Eintrag, aber kein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commit</m:t>
                    </m:r>
                  </m:oMath>
                </a14:m>
                <a:r>
                  <a:rPr lang="de-DE" dirty="0"/>
                  <a:t>-Eintrag </a:t>
                </a:r>
                <a:r>
                  <a:rPr lang="de-DE" dirty="0">
                    <a:sym typeface="Symbol" pitchFamily="18" charset="2"/>
                  </a:rPr>
                  <a:t>➝</a:t>
                </a:r>
                <a:r>
                  <a:rPr lang="de-DE" dirty="0">
                    <a:sym typeface="Monotype Sorts" pitchFamily="2" charset="2"/>
                  </a:rPr>
                  <a:t> Agent fragt Koordinator, was aus Transaktion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Monotype Sorts" pitchFamily="2" charset="2"/>
                      </a:rPr>
                      <m:t>𝑇</m:t>
                    </m:r>
                  </m:oMath>
                </a14:m>
                <a:r>
                  <a:rPr lang="de-DE" dirty="0">
                    <a:sym typeface="Monotype Sorts" pitchFamily="2" charset="2"/>
                  </a:rPr>
                  <a:t>  geworden ist; Koordinator teilt COMMIT oder ABORT mit, was beim Agenten zu einem </a:t>
                </a:r>
                <a:r>
                  <a:rPr lang="de-DE" dirty="0" err="1">
                    <a:sym typeface="Monotype Sorts" pitchFamily="2" charset="2"/>
                  </a:rPr>
                  <a:t>Redo</a:t>
                </a:r>
                <a:r>
                  <a:rPr lang="de-DE" dirty="0">
                    <a:sym typeface="Monotype Sorts" pitchFamily="2" charset="2"/>
                  </a:rPr>
                  <a:t> oder </a:t>
                </a:r>
                <a:r>
                  <a:rPr lang="de-DE" dirty="0" err="1">
                    <a:sym typeface="Monotype Sorts" pitchFamily="2" charset="2"/>
                  </a:rPr>
                  <a:t>Undo</a:t>
                </a:r>
                <a:r>
                  <a:rPr lang="de-DE" dirty="0">
                    <a:sym typeface="Monotype Sorts" pitchFamily="2" charset="2"/>
                  </a:rPr>
                  <a:t> der Transaktion führt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commit</m:t>
                    </m:r>
                  </m:oMath>
                </a14:m>
                <a:r>
                  <a:rPr lang="de-DE" dirty="0">
                    <a:sym typeface="Monotype Sorts" pitchFamily="2" charset="2"/>
                  </a:rPr>
                  <a:t>-Eintrag vorhanden </a:t>
                </a:r>
                <a:r>
                  <a:rPr lang="de-DE" dirty="0">
                    <a:sym typeface="Symbol" pitchFamily="18" charset="2"/>
                  </a:rPr>
                  <a:t>➝</a:t>
                </a:r>
                <a:r>
                  <a:rPr lang="de-DE" dirty="0">
                    <a:sym typeface="Monotype Sorts" pitchFamily="2" charset="2"/>
                  </a:rPr>
                  <a:t> Agent weiß ohne Nachfragen, dass ein (lokales) </a:t>
                </a:r>
                <a:r>
                  <a:rPr lang="de-DE" dirty="0" err="1">
                    <a:sym typeface="Monotype Sorts" pitchFamily="2" charset="2"/>
                  </a:rPr>
                  <a:t>Redo</a:t>
                </a:r>
                <a:r>
                  <a:rPr lang="de-DE" dirty="0">
                    <a:sym typeface="Monotype Sorts" pitchFamily="2" charset="2"/>
                  </a:rPr>
                  <a:t> der Transaktion nötig ist (ACK senden)</a:t>
                </a:r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47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D0D3B-9F3F-3967-A68A-1445A007A6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8FAE8-5653-29C9-47D3-DC523D90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4754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B91A62E-BFE7-4B81-9278-28D3E7BDE209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Absturz eines Koordinators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Absturz vor dem Senden einer COMMIT-Nachricht </a:t>
            </a:r>
            <a:br>
              <a:rPr lang="de-DE" dirty="0"/>
            </a:br>
            <a:r>
              <a:rPr lang="de-DE" dirty="0">
                <a:sym typeface="Symbol" pitchFamily="18" charset="2"/>
              </a:rPr>
              <a:t>➝</a:t>
            </a:r>
            <a:r>
              <a:rPr lang="de-DE" dirty="0"/>
              <a:t> Rückgängigmachen der Transaktion durch Versenden einer ABORT-Nachricht</a:t>
            </a:r>
          </a:p>
          <a:p>
            <a:r>
              <a:rPr lang="de-DE" dirty="0"/>
              <a:t>Absturz nachdem Agenten ein READY mitgeteilt haben </a:t>
            </a:r>
            <a:br>
              <a:rPr lang="de-DE" dirty="0"/>
            </a:br>
            <a:r>
              <a:rPr lang="de-DE" dirty="0">
                <a:sym typeface="Symbol" pitchFamily="18" charset="2"/>
              </a:rPr>
              <a:t>➝ Blockierung der Agenten</a:t>
            </a:r>
          </a:p>
          <a:p>
            <a:pPr lvl="1"/>
            <a:r>
              <a:rPr lang="de-DE" dirty="0">
                <a:sym typeface="Symbol" pitchFamily="18" charset="2"/>
              </a:rPr>
              <a:t>Hauptproblem des 2PC-Protokolls beim Absturz des Koordinators, da dadurch die Verfügbarkeit des Agenten bezüglich anderer globaler und lokaler Transaktionen drastisch eingeschränkt ist</a:t>
            </a:r>
          </a:p>
          <a:p>
            <a:pPr lvl="1"/>
            <a:r>
              <a:rPr lang="de-DE" dirty="0"/>
              <a:t>Um Blockierung von Agenten zu verhindern, wurde ein Dreiphasen-Commit-Protokoll konzipiert, das aber in der Praxis zu aufwendig ist (VDBMS benutzen das 2PC-Protokoll)</a:t>
            </a:r>
          </a:p>
          <a:p>
            <a:endParaRPr lang="de-DE" dirty="0">
              <a:sym typeface="Symbol" pitchFamily="18" charset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BFE8D-DE10-CB71-5720-DAFC5F787E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85D73-EF4E-133E-78DD-F7ADBDB4D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3730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FBF3BC18-3779-4632-AF54-3CEB85CEF315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14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Verlorengegangene Nachrichten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PREPARE-Nachricht des Koordinators an einen Agenten geht verloren oder </a:t>
            </a:r>
            <a:br>
              <a:rPr lang="de-DE" dirty="0"/>
            </a:br>
            <a:r>
              <a:rPr lang="de-DE" dirty="0">
                <a:sym typeface="Monotype Sorts" pitchFamily="2" charset="2"/>
              </a:rPr>
              <a:t>READY-(oder FAILED-)Nachricht eines Agenten geht verloren </a:t>
            </a:r>
          </a:p>
          <a:p>
            <a:pPr lvl="1"/>
            <a:r>
              <a:rPr lang="de-DE" dirty="0">
                <a:sym typeface="Monotype Sorts" pitchFamily="2" charset="2"/>
              </a:rPr>
              <a:t>Nach Timeout-Intervall geht Koordinator davon aus, dass betreffender Agent nicht funktionsfähig ist und sendet ABORT-Nachricht an alle Agenten (Transaktion gescheitert)</a:t>
            </a:r>
          </a:p>
          <a:p>
            <a:r>
              <a:rPr lang="de-DE" dirty="0">
                <a:sym typeface="Monotype Sorts" pitchFamily="2" charset="2"/>
              </a:rPr>
              <a:t>Agent erhält im Zustand Bereit keine Nachricht vom Koordinator</a:t>
            </a:r>
          </a:p>
          <a:p>
            <a:pPr lvl="1"/>
            <a:r>
              <a:rPr lang="de-DE" dirty="0">
                <a:sym typeface="Monotype Sorts" pitchFamily="2" charset="2"/>
              </a:rPr>
              <a:t>Agent ist blockiert, bis COMMIT- oder ABORT-Nachricht vom Koordinator kommt, da Agent nicht selbst entscheiden kann (deshalb schickt Agent eine Erinnerung an den Koordinator)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5E318-24A4-BF69-2F36-83C92C815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88366-A93A-98FC-A178-647A18D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5778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22321D28-06A8-4E97-B79A-58C53B2E61C6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10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2PC-Protokoll ohne Koordinator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0D5CFD-9DC5-05F2-CC96-242714946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Lineare Organisationsform: Reihenfolge der Agenten festlegen</a:t>
            </a:r>
          </a:p>
          <a:p>
            <a:r>
              <a:rPr lang="de-DE" dirty="0"/>
              <a:t>Nacheinander kommunizieren </a:t>
            </a:r>
          </a:p>
          <a:p>
            <a:pPr marL="715703" lvl="1" indent="-457200">
              <a:buFont typeface="+mj-lt"/>
              <a:buAutoNum type="arabicPeriod"/>
            </a:pPr>
            <a:r>
              <a:rPr lang="de-DE" dirty="0"/>
              <a:t>Agenten reichen ihren eigenen Status und den der vorherigen Nachbarn an den nächsten weiter, nachdem sie den entsprechenden Statusbericht vom Vorgänger bekommen haben</a:t>
            </a:r>
          </a:p>
          <a:p>
            <a:pPr marL="715703" lvl="1" indent="-457200">
              <a:buFont typeface="+mj-lt"/>
              <a:buAutoNum type="arabicPeriod"/>
            </a:pPr>
            <a:r>
              <a:rPr lang="de-DE" dirty="0"/>
              <a:t>Der letzte Agent trifft die </a:t>
            </a:r>
            <a:br>
              <a:rPr lang="de-DE" dirty="0"/>
            </a:br>
            <a:r>
              <a:rPr lang="de-DE" dirty="0"/>
              <a:t>Entscheidung und reicht sie</a:t>
            </a:r>
            <a:br>
              <a:rPr lang="de-DE" dirty="0"/>
            </a:br>
            <a:r>
              <a:rPr lang="de-DE" dirty="0"/>
              <a:t>zurück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5B86F-13EB-24AA-B7D6-8AC876D038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E8A72-AE9B-E2FD-D0C4-51CBFBD17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9634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7F91BB2A-32F3-4D06-8C9C-3364F501A7E3}" type="slidenum">
              <a:rPr lang="en-US"/>
              <a:pPr/>
              <a:t>59</a:t>
            </a:fld>
            <a:endParaRPr lang="en-US"/>
          </a:p>
        </p:txBody>
      </p:sp>
      <p:sp>
        <p:nvSpPr>
          <p:cNvPr id="69636" name="Oval 3"/>
          <p:cNvSpPr>
            <a:spLocks noChangeArrowheads="1"/>
          </p:cNvSpPr>
          <p:nvPr/>
        </p:nvSpPr>
        <p:spPr bwMode="auto">
          <a:xfrm>
            <a:off x="4465638" y="4234362"/>
            <a:ext cx="495300" cy="469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</a:t>
            </a:r>
            <a:r>
              <a:rPr lang="de-DE" b="1" baseline="-25000"/>
              <a:t>1</a:t>
            </a:r>
            <a:endParaRPr lang="de-DE"/>
          </a:p>
        </p:txBody>
      </p:sp>
      <p:sp>
        <p:nvSpPr>
          <p:cNvPr id="69637" name="Oval 4"/>
          <p:cNvSpPr>
            <a:spLocks noChangeArrowheads="1"/>
          </p:cNvSpPr>
          <p:nvPr/>
        </p:nvSpPr>
        <p:spPr bwMode="auto">
          <a:xfrm>
            <a:off x="6764338" y="4234362"/>
            <a:ext cx="495300" cy="469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</a:t>
            </a:r>
            <a:r>
              <a:rPr lang="de-DE" b="1" baseline="-25000"/>
              <a:t>2</a:t>
            </a:r>
            <a:endParaRPr lang="de-DE"/>
          </a:p>
        </p:txBody>
      </p:sp>
      <p:sp>
        <p:nvSpPr>
          <p:cNvPr id="69638" name="Oval 5"/>
          <p:cNvSpPr>
            <a:spLocks noChangeArrowheads="1"/>
          </p:cNvSpPr>
          <p:nvPr/>
        </p:nvSpPr>
        <p:spPr bwMode="auto">
          <a:xfrm>
            <a:off x="9050338" y="4234362"/>
            <a:ext cx="495300" cy="469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</a:t>
            </a:r>
            <a:r>
              <a:rPr lang="de-DE" b="1" baseline="-25000"/>
              <a:t>3</a:t>
            </a:r>
            <a:endParaRPr lang="de-DE"/>
          </a:p>
        </p:txBody>
      </p:sp>
      <p:sp>
        <p:nvSpPr>
          <p:cNvPr id="69639" name="Oval 6"/>
          <p:cNvSpPr>
            <a:spLocks noChangeArrowheads="1"/>
          </p:cNvSpPr>
          <p:nvPr/>
        </p:nvSpPr>
        <p:spPr bwMode="auto">
          <a:xfrm>
            <a:off x="11336338" y="4234362"/>
            <a:ext cx="495300" cy="469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</a:t>
            </a:r>
            <a:r>
              <a:rPr lang="de-DE" b="1" baseline="-25000"/>
              <a:t>4</a:t>
            </a:r>
            <a:endParaRPr lang="de-DE"/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5008255" y="3483475"/>
            <a:ext cx="1528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FAILED/READY</a:t>
            </a:r>
          </a:p>
        </p:txBody>
      </p:sp>
      <p:grpSp>
        <p:nvGrpSpPr>
          <p:cNvPr id="69641" name="Group 8"/>
          <p:cNvGrpSpPr>
            <a:grpSpLocks/>
          </p:cNvGrpSpPr>
          <p:nvPr/>
        </p:nvGrpSpPr>
        <p:grpSpPr bwMode="auto">
          <a:xfrm>
            <a:off x="7107238" y="3875587"/>
            <a:ext cx="2047875" cy="355600"/>
            <a:chOff x="784" y="1984"/>
            <a:chExt cx="1290" cy="224"/>
          </a:xfrm>
        </p:grpSpPr>
        <p:sp>
          <p:nvSpPr>
            <p:cNvPr id="69666" name="Line 9"/>
            <p:cNvSpPr>
              <a:spLocks noChangeShapeType="1"/>
            </p:cNvSpPr>
            <p:nvPr/>
          </p:nvSpPr>
          <p:spPr bwMode="auto">
            <a:xfrm flipH="1">
              <a:off x="784" y="1992"/>
              <a:ext cx="12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67" name="Line 10"/>
            <p:cNvSpPr>
              <a:spLocks noChangeShapeType="1"/>
            </p:cNvSpPr>
            <p:nvPr/>
          </p:nvSpPr>
          <p:spPr bwMode="auto">
            <a:xfrm flipV="1">
              <a:off x="792" y="1984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68" name="Line 11"/>
            <p:cNvSpPr>
              <a:spLocks noChangeShapeType="1"/>
            </p:cNvSpPr>
            <p:nvPr/>
          </p:nvSpPr>
          <p:spPr bwMode="auto">
            <a:xfrm flipV="1">
              <a:off x="2064" y="1992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69642" name="Group 12"/>
          <p:cNvGrpSpPr>
            <a:grpSpLocks/>
          </p:cNvGrpSpPr>
          <p:nvPr/>
        </p:nvGrpSpPr>
        <p:grpSpPr bwMode="auto">
          <a:xfrm>
            <a:off x="9405938" y="3888287"/>
            <a:ext cx="2047875" cy="355600"/>
            <a:chOff x="784" y="1984"/>
            <a:chExt cx="1290" cy="224"/>
          </a:xfrm>
        </p:grpSpPr>
        <p:sp>
          <p:nvSpPr>
            <p:cNvPr id="69663" name="Line 13"/>
            <p:cNvSpPr>
              <a:spLocks noChangeShapeType="1"/>
            </p:cNvSpPr>
            <p:nvPr/>
          </p:nvSpPr>
          <p:spPr bwMode="auto">
            <a:xfrm flipH="1">
              <a:off x="784" y="1992"/>
              <a:ext cx="12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64" name="Line 14"/>
            <p:cNvSpPr>
              <a:spLocks noChangeShapeType="1"/>
            </p:cNvSpPr>
            <p:nvPr/>
          </p:nvSpPr>
          <p:spPr bwMode="auto">
            <a:xfrm flipV="1">
              <a:off x="792" y="1984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65" name="Line 15"/>
            <p:cNvSpPr>
              <a:spLocks noChangeShapeType="1"/>
            </p:cNvSpPr>
            <p:nvPr/>
          </p:nvSpPr>
          <p:spPr bwMode="auto">
            <a:xfrm flipV="1">
              <a:off x="2064" y="1992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69643" name="Group 16"/>
          <p:cNvGrpSpPr>
            <a:grpSpLocks/>
          </p:cNvGrpSpPr>
          <p:nvPr/>
        </p:nvGrpSpPr>
        <p:grpSpPr bwMode="auto">
          <a:xfrm rot="10800000">
            <a:off x="9405938" y="4716962"/>
            <a:ext cx="2047875" cy="355600"/>
            <a:chOff x="784" y="1984"/>
            <a:chExt cx="1290" cy="224"/>
          </a:xfrm>
        </p:grpSpPr>
        <p:sp>
          <p:nvSpPr>
            <p:cNvPr id="69660" name="Line 17"/>
            <p:cNvSpPr>
              <a:spLocks noChangeShapeType="1"/>
            </p:cNvSpPr>
            <p:nvPr/>
          </p:nvSpPr>
          <p:spPr bwMode="auto">
            <a:xfrm flipH="1">
              <a:off x="784" y="1992"/>
              <a:ext cx="12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61" name="Line 18"/>
            <p:cNvSpPr>
              <a:spLocks noChangeShapeType="1"/>
            </p:cNvSpPr>
            <p:nvPr/>
          </p:nvSpPr>
          <p:spPr bwMode="auto">
            <a:xfrm flipV="1">
              <a:off x="792" y="1984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62" name="Line 19"/>
            <p:cNvSpPr>
              <a:spLocks noChangeShapeType="1"/>
            </p:cNvSpPr>
            <p:nvPr/>
          </p:nvSpPr>
          <p:spPr bwMode="auto">
            <a:xfrm flipV="1">
              <a:off x="2064" y="1992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69644" name="Group 20"/>
          <p:cNvGrpSpPr>
            <a:grpSpLocks/>
          </p:cNvGrpSpPr>
          <p:nvPr/>
        </p:nvGrpSpPr>
        <p:grpSpPr bwMode="auto">
          <a:xfrm rot="10800000">
            <a:off x="7107238" y="4716962"/>
            <a:ext cx="2047875" cy="355600"/>
            <a:chOff x="784" y="1984"/>
            <a:chExt cx="1290" cy="224"/>
          </a:xfrm>
        </p:grpSpPr>
        <p:sp>
          <p:nvSpPr>
            <p:cNvPr id="69657" name="Line 21"/>
            <p:cNvSpPr>
              <a:spLocks noChangeShapeType="1"/>
            </p:cNvSpPr>
            <p:nvPr/>
          </p:nvSpPr>
          <p:spPr bwMode="auto">
            <a:xfrm flipH="1">
              <a:off x="784" y="1992"/>
              <a:ext cx="12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58" name="Line 22"/>
            <p:cNvSpPr>
              <a:spLocks noChangeShapeType="1"/>
            </p:cNvSpPr>
            <p:nvPr/>
          </p:nvSpPr>
          <p:spPr bwMode="auto">
            <a:xfrm flipV="1">
              <a:off x="792" y="1984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59" name="Line 23"/>
            <p:cNvSpPr>
              <a:spLocks noChangeShapeType="1"/>
            </p:cNvSpPr>
            <p:nvPr/>
          </p:nvSpPr>
          <p:spPr bwMode="auto">
            <a:xfrm flipV="1">
              <a:off x="2064" y="1992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69645" name="Group 24"/>
          <p:cNvGrpSpPr>
            <a:grpSpLocks/>
          </p:cNvGrpSpPr>
          <p:nvPr/>
        </p:nvGrpSpPr>
        <p:grpSpPr bwMode="auto">
          <a:xfrm>
            <a:off x="4679951" y="4715375"/>
            <a:ext cx="2187575" cy="355600"/>
            <a:chOff x="687" y="2569"/>
            <a:chExt cx="1378" cy="224"/>
          </a:xfrm>
        </p:grpSpPr>
        <p:sp>
          <p:nvSpPr>
            <p:cNvPr id="69654" name="Line 25"/>
            <p:cNvSpPr>
              <a:spLocks noChangeShapeType="1"/>
            </p:cNvSpPr>
            <p:nvPr/>
          </p:nvSpPr>
          <p:spPr bwMode="auto">
            <a:xfrm rot="10800000" flipH="1" flipV="1">
              <a:off x="687" y="2777"/>
              <a:ext cx="1378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55" name="Line 26"/>
            <p:cNvSpPr>
              <a:spLocks noChangeShapeType="1"/>
            </p:cNvSpPr>
            <p:nvPr/>
          </p:nvSpPr>
          <p:spPr bwMode="auto">
            <a:xfrm rot="10800000" flipV="1">
              <a:off x="2057" y="2577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656" name="Line 27"/>
            <p:cNvSpPr>
              <a:spLocks noChangeShapeType="1"/>
            </p:cNvSpPr>
            <p:nvPr/>
          </p:nvSpPr>
          <p:spPr bwMode="auto">
            <a:xfrm rot="10800000" flipV="1">
              <a:off x="697" y="2569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69646" name="Line 28"/>
          <p:cNvSpPr>
            <a:spLocks noChangeShapeType="1"/>
          </p:cNvSpPr>
          <p:nvPr/>
        </p:nvSpPr>
        <p:spPr bwMode="auto">
          <a:xfrm flipH="1" flipV="1">
            <a:off x="4691063" y="3875588"/>
            <a:ext cx="2187575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69647" name="Line 29"/>
          <p:cNvSpPr>
            <a:spLocks noChangeShapeType="1"/>
          </p:cNvSpPr>
          <p:nvPr/>
        </p:nvSpPr>
        <p:spPr bwMode="auto">
          <a:xfrm flipV="1">
            <a:off x="4691062" y="3875587"/>
            <a:ext cx="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69648" name="Line 30"/>
          <p:cNvSpPr>
            <a:spLocks noChangeShapeType="1"/>
          </p:cNvSpPr>
          <p:nvPr/>
        </p:nvSpPr>
        <p:spPr bwMode="auto">
          <a:xfrm flipV="1">
            <a:off x="6862762" y="38882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69649" name="Text Box 31"/>
          <p:cNvSpPr txBox="1">
            <a:spLocks noChangeArrowheads="1"/>
          </p:cNvSpPr>
          <p:nvPr/>
        </p:nvSpPr>
        <p:spPr bwMode="auto">
          <a:xfrm>
            <a:off x="7359343" y="3496175"/>
            <a:ext cx="1528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FAILED/READY</a:t>
            </a:r>
          </a:p>
        </p:txBody>
      </p:sp>
      <p:sp>
        <p:nvSpPr>
          <p:cNvPr id="69650" name="Text Box 32"/>
          <p:cNvSpPr txBox="1">
            <a:spLocks noChangeArrowheads="1"/>
          </p:cNvSpPr>
          <p:nvPr/>
        </p:nvSpPr>
        <p:spPr bwMode="auto">
          <a:xfrm>
            <a:off x="9658043" y="3496175"/>
            <a:ext cx="1528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FAILED/READY</a:t>
            </a:r>
          </a:p>
        </p:txBody>
      </p:sp>
      <p:sp>
        <p:nvSpPr>
          <p:cNvPr id="69651" name="Text Box 33"/>
          <p:cNvSpPr txBox="1">
            <a:spLocks noChangeArrowheads="1"/>
          </p:cNvSpPr>
          <p:nvPr/>
        </p:nvSpPr>
        <p:spPr bwMode="auto">
          <a:xfrm>
            <a:off x="4892844" y="5058275"/>
            <a:ext cx="1737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COMMIT/ABORT</a:t>
            </a:r>
          </a:p>
        </p:txBody>
      </p:sp>
      <p:sp>
        <p:nvSpPr>
          <p:cNvPr id="69652" name="Text Box 34"/>
          <p:cNvSpPr txBox="1">
            <a:spLocks noChangeArrowheads="1"/>
          </p:cNvSpPr>
          <p:nvPr/>
        </p:nvSpPr>
        <p:spPr bwMode="auto">
          <a:xfrm>
            <a:off x="9569619" y="5070975"/>
            <a:ext cx="1737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COMMIT/ABORT</a:t>
            </a:r>
          </a:p>
        </p:txBody>
      </p:sp>
      <p:sp>
        <p:nvSpPr>
          <p:cNvPr id="69653" name="Text Box 35"/>
          <p:cNvSpPr txBox="1">
            <a:spLocks noChangeArrowheads="1"/>
          </p:cNvSpPr>
          <p:nvPr/>
        </p:nvSpPr>
        <p:spPr bwMode="auto">
          <a:xfrm>
            <a:off x="7255044" y="5070975"/>
            <a:ext cx="1737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COMMIT/ABORT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3400B6E-0162-D9F3-0BA0-1503BE57ECB5}"/>
              </a:ext>
            </a:extLst>
          </p:cNvPr>
          <p:cNvSpPr/>
          <p:nvPr/>
        </p:nvSpPr>
        <p:spPr>
          <a:xfrm>
            <a:off x="4679950" y="3045436"/>
            <a:ext cx="6946899" cy="2962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7BF4CBB-DD69-8249-FF9C-F11AD837F6BF}"/>
              </a:ext>
            </a:extLst>
          </p:cNvPr>
          <p:cNvSpPr/>
          <p:nvPr/>
        </p:nvSpPr>
        <p:spPr>
          <a:xfrm rot="10800000">
            <a:off x="4679949" y="5609700"/>
            <a:ext cx="6946899" cy="2962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420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E95A97-B67C-7C4D-84DD-1A42171D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eines VDBMS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47450F58-93EA-824E-A748-18DD9D743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Globales Schema</a:t>
            </a:r>
          </a:p>
          <a:p>
            <a:pPr lvl="1"/>
            <a:r>
              <a:rPr lang="de-DE" dirty="0"/>
              <a:t>Relationales Schema wie zuvor</a:t>
            </a:r>
          </a:p>
          <a:p>
            <a:r>
              <a:rPr lang="de-DE" dirty="0">
                <a:solidFill>
                  <a:schemeClr val="accent1"/>
                </a:solidFill>
              </a:rPr>
              <a:t>Fragmentierung</a:t>
            </a:r>
            <a:r>
              <a:rPr lang="de-DE" dirty="0"/>
              <a:t>sschema</a:t>
            </a:r>
          </a:p>
          <a:p>
            <a:pPr lvl="1"/>
            <a:r>
              <a:rPr lang="de-DE" dirty="0"/>
              <a:t>Verteilung der Daten in Fragmente</a:t>
            </a:r>
          </a:p>
          <a:p>
            <a:r>
              <a:rPr lang="de-DE" dirty="0"/>
              <a:t>Zuordnungsschema</a:t>
            </a:r>
          </a:p>
          <a:p>
            <a:pPr lvl="1"/>
            <a:r>
              <a:rPr lang="de-DE" dirty="0"/>
              <a:t>Physische Zuordnung (</a:t>
            </a:r>
            <a:r>
              <a:rPr lang="de-DE" dirty="0">
                <a:solidFill>
                  <a:schemeClr val="accent1"/>
                </a:solidFill>
              </a:rPr>
              <a:t>Allokation</a:t>
            </a:r>
            <a:r>
              <a:rPr lang="de-DE" dirty="0"/>
              <a:t>) der Fragmente auf lokale DBs</a:t>
            </a:r>
          </a:p>
          <a:p>
            <a:pPr lvl="1"/>
            <a:r>
              <a:rPr lang="de-DE" dirty="0"/>
              <a:t>Möglicherweise mit </a:t>
            </a:r>
            <a:r>
              <a:rPr lang="de-DE" dirty="0">
                <a:solidFill>
                  <a:schemeClr val="accent1"/>
                </a:solidFill>
              </a:rPr>
              <a:t>Replikation</a:t>
            </a:r>
          </a:p>
          <a:p>
            <a:r>
              <a:rPr lang="de-DE" dirty="0"/>
              <a:t>Lokales Schema / DBMS / DB</a:t>
            </a:r>
          </a:p>
          <a:p>
            <a:pPr lvl="1"/>
            <a:r>
              <a:rPr lang="de-DE" dirty="0"/>
              <a:t>DB: Menge der lokal gespeicherten Daten</a:t>
            </a:r>
          </a:p>
          <a:p>
            <a:pPr lvl="1"/>
            <a:r>
              <a:rPr lang="de-DE" dirty="0"/>
              <a:t>DBMS: Lokales System zur Verwaltung und Anfragebeantwortung</a:t>
            </a:r>
          </a:p>
          <a:p>
            <a:pPr lvl="1"/>
            <a:r>
              <a:rPr lang="de-DE" dirty="0"/>
              <a:t>Schema: Lokale Sicht auf die Daten in lokaler DB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A036C-94DA-AB04-2805-2FFBB65B5A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2E7386-F1E7-4DE3-2ED2-11A3BDEE6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A0226-DA1D-0945-85EB-22533D69C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</a:t>
            </a:fld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BF95BD-628E-1668-7747-549E0CBCA9B0}"/>
              </a:ext>
            </a:extLst>
          </p:cNvPr>
          <p:cNvGrpSpPr/>
          <p:nvPr/>
        </p:nvGrpSpPr>
        <p:grpSpPr>
          <a:xfrm>
            <a:off x="8994609" y="847166"/>
            <a:ext cx="2837066" cy="5058748"/>
            <a:chOff x="9089556" y="1234838"/>
            <a:chExt cx="2837066" cy="50587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C4C13C-5E09-C348-A826-FC169FF0093B}"/>
                </a:ext>
              </a:extLst>
            </p:cNvPr>
            <p:cNvSpPr txBox="1"/>
            <p:nvPr/>
          </p:nvSpPr>
          <p:spPr>
            <a:xfrm>
              <a:off x="9560511" y="1234838"/>
              <a:ext cx="188544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Globales </a:t>
              </a:r>
              <a:br>
                <a:rPr lang="de-DE" dirty="0"/>
              </a:br>
              <a:r>
                <a:rPr lang="de-DE" dirty="0"/>
                <a:t>Schema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7437B0-F75F-1F4E-ABE8-7C49F8752CCB}"/>
                </a:ext>
              </a:extLst>
            </p:cNvPr>
            <p:cNvSpPr txBox="1"/>
            <p:nvPr/>
          </p:nvSpPr>
          <p:spPr>
            <a:xfrm>
              <a:off x="9560511" y="2052648"/>
              <a:ext cx="188544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Fragmentierungs-schema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ADD7F0-91E8-A746-B5FA-340411BFF79F}"/>
                </a:ext>
              </a:extLst>
            </p:cNvPr>
            <p:cNvSpPr txBox="1"/>
            <p:nvPr/>
          </p:nvSpPr>
          <p:spPr>
            <a:xfrm>
              <a:off x="9560511" y="2870457"/>
              <a:ext cx="188544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Zuordnungs-schema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A00239-4B1F-A44C-ABFA-BCFDF3F38551}"/>
                </a:ext>
              </a:extLst>
            </p:cNvPr>
            <p:cNvSpPr txBox="1"/>
            <p:nvPr/>
          </p:nvSpPr>
          <p:spPr>
            <a:xfrm>
              <a:off x="9174790" y="3778318"/>
              <a:ext cx="9427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Lokales </a:t>
              </a:r>
              <a:br>
                <a:rPr lang="de-DE" dirty="0"/>
              </a:br>
              <a:r>
                <a:rPr lang="de-DE" dirty="0"/>
                <a:t>Schema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EF40FB-084D-CE4E-92D1-95539B686D19}"/>
                </a:ext>
              </a:extLst>
            </p:cNvPr>
            <p:cNvSpPr txBox="1"/>
            <p:nvPr/>
          </p:nvSpPr>
          <p:spPr>
            <a:xfrm>
              <a:off x="10888953" y="3778317"/>
              <a:ext cx="9427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Lokales </a:t>
              </a:r>
              <a:br>
                <a:rPr lang="de-DE" dirty="0"/>
              </a:br>
              <a:r>
                <a:rPr lang="de-DE" dirty="0"/>
                <a:t>Schema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98D55D-F954-1344-BD83-AEBB6AF43960}"/>
                </a:ext>
              </a:extLst>
            </p:cNvPr>
            <p:cNvSpPr txBox="1"/>
            <p:nvPr/>
          </p:nvSpPr>
          <p:spPr>
            <a:xfrm>
              <a:off x="10324337" y="3884091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...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1EECDD-E286-D94F-8AFA-0E4D2B3E6ADB}"/>
                </a:ext>
              </a:extLst>
            </p:cNvPr>
            <p:cNvSpPr txBox="1"/>
            <p:nvPr/>
          </p:nvSpPr>
          <p:spPr>
            <a:xfrm>
              <a:off x="9174790" y="4606397"/>
              <a:ext cx="9427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Lokales </a:t>
              </a:r>
              <a:br>
                <a:rPr lang="de-DE" dirty="0"/>
              </a:br>
              <a:r>
                <a:rPr lang="de-DE" dirty="0"/>
                <a:t>DBMS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2F8C2C-17B2-4140-8FC0-CB4CA1109986}"/>
                </a:ext>
              </a:extLst>
            </p:cNvPr>
            <p:cNvSpPr txBox="1"/>
            <p:nvPr/>
          </p:nvSpPr>
          <p:spPr>
            <a:xfrm>
              <a:off x="10888953" y="4606396"/>
              <a:ext cx="9427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Lokales </a:t>
              </a:r>
              <a:br>
                <a:rPr lang="de-DE" dirty="0"/>
              </a:br>
              <a:r>
                <a:rPr lang="de-DE" dirty="0"/>
                <a:t>DBMS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9A4B6B-86B2-E447-935D-288CFCF48D27}"/>
                </a:ext>
              </a:extLst>
            </p:cNvPr>
            <p:cNvSpPr txBox="1"/>
            <p:nvPr/>
          </p:nvSpPr>
          <p:spPr>
            <a:xfrm>
              <a:off x="10324337" y="471217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...</a:t>
              </a:r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70295578-AA3F-6442-9723-0F5E086461AA}"/>
                </a:ext>
              </a:extLst>
            </p:cNvPr>
            <p:cNvSpPr/>
            <p:nvPr/>
          </p:nvSpPr>
          <p:spPr>
            <a:xfrm>
              <a:off x="9174791" y="5435134"/>
              <a:ext cx="942722" cy="47078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de-DE" dirty="0"/>
                <a:t>Lokale DB</a:t>
              </a:r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CA901760-9605-1542-A101-548BE71A6578}"/>
                </a:ext>
              </a:extLst>
            </p:cNvPr>
            <p:cNvSpPr/>
            <p:nvPr/>
          </p:nvSpPr>
          <p:spPr>
            <a:xfrm>
              <a:off x="10888953" y="5435134"/>
              <a:ext cx="942721" cy="47078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de-DE" dirty="0"/>
                <a:t>Lokale DB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E9D997-42A8-2A4F-BD2D-B62766189AB5}"/>
                </a:ext>
              </a:extLst>
            </p:cNvPr>
            <p:cNvSpPr txBox="1"/>
            <p:nvPr/>
          </p:nvSpPr>
          <p:spPr>
            <a:xfrm>
              <a:off x="10326289" y="544424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...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AC8A17-6709-EC46-ABC3-E8D90622B0D3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0503233" y="1881169"/>
              <a:ext cx="0" cy="17147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398206-063C-EC4D-BA96-B42AADB4B2AD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>
              <a:off x="10503233" y="2698979"/>
              <a:ext cx="0" cy="1714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D94FAE-3A25-3D40-BFF0-5546F4C6F6B5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10503233" y="3516788"/>
              <a:ext cx="857081" cy="26152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BCA16B7-9720-8047-973B-1801C6B6A56D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9646151" y="3516788"/>
              <a:ext cx="857082" cy="2615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9D7878-641B-5E40-8539-5C558718D4DF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>
              <a:off x="11360314" y="4424648"/>
              <a:ext cx="0" cy="1817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56479FD-75D7-FD42-8EB1-48A9C10C87C6}"/>
                </a:ext>
              </a:extLst>
            </p:cNvPr>
            <p:cNvCxnSpPr>
              <a:cxnSpLocks/>
              <a:stCxn id="12" idx="2"/>
              <a:endCxn id="15" idx="0"/>
            </p:cNvCxnSpPr>
            <p:nvPr/>
          </p:nvCxnSpPr>
          <p:spPr>
            <a:xfrm>
              <a:off x="9646151" y="4424649"/>
              <a:ext cx="0" cy="1817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9A5FE3D-A2E2-CD4F-A865-65BFE9958F82}"/>
                </a:ext>
              </a:extLst>
            </p:cNvPr>
            <p:cNvCxnSpPr>
              <a:cxnSpLocks/>
              <a:stCxn id="15" idx="2"/>
              <a:endCxn id="18" idx="1"/>
            </p:cNvCxnSpPr>
            <p:nvPr/>
          </p:nvCxnSpPr>
          <p:spPr>
            <a:xfrm>
              <a:off x="9646151" y="5252728"/>
              <a:ext cx="1" cy="18240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D788442-CC8B-FF40-8BDE-3440062629F5}"/>
                </a:ext>
              </a:extLst>
            </p:cNvPr>
            <p:cNvCxnSpPr>
              <a:cxnSpLocks/>
              <a:stCxn id="16" idx="2"/>
              <a:endCxn id="19" idx="1"/>
            </p:cNvCxnSpPr>
            <p:nvPr/>
          </p:nvCxnSpPr>
          <p:spPr>
            <a:xfrm>
              <a:off x="11360314" y="5252727"/>
              <a:ext cx="0" cy="18240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42E1388-A47B-8CF4-1ECC-9406349C072B}"/>
                    </a:ext>
                  </a:extLst>
                </p:cNvPr>
                <p:cNvSpPr txBox="1"/>
                <p:nvPr/>
              </p:nvSpPr>
              <p:spPr>
                <a:xfrm>
                  <a:off x="9089556" y="5924254"/>
                  <a:ext cx="1113189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42E1388-A47B-8CF4-1ECC-9406349C0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9556" y="5924254"/>
                  <a:ext cx="111318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545" t="-6452" b="-2258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45D8D0E-B00F-D9A8-61EB-67C1D1CDDB7C}"/>
                    </a:ext>
                  </a:extLst>
                </p:cNvPr>
                <p:cNvSpPr txBox="1"/>
                <p:nvPr/>
              </p:nvSpPr>
              <p:spPr>
                <a:xfrm>
                  <a:off x="10794003" y="5924254"/>
                  <a:ext cx="1132619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dirty="0"/>
                    <a:t>Station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45D8D0E-B00F-D9A8-61EB-67C1D1CDD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4003" y="5924254"/>
                  <a:ext cx="113261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333" t="-6452" b="-2258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54266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Mehrbenutzersynchronisation in VDBMS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Serialisierbarkeit</a:t>
                </a:r>
              </a:p>
              <a:p>
                <a:pPr lvl="1"/>
                <a:r>
                  <a:rPr lang="de-DE" dirty="0"/>
                  <a:t>Lokale Serialisierbarkeit an jeder der an den Transaktionen beteiligten Stationen reicht nicht aus</a:t>
                </a:r>
              </a:p>
              <a:p>
                <a:pPr lvl="1"/>
                <a:r>
                  <a:rPr lang="de-DE" dirty="0"/>
                  <a:t>Deshalb muss man bei der Mehrbenutzersynchronisation auf globaler Serialisierbarkeit bestehen</a:t>
                </a:r>
              </a:p>
              <a:p>
                <a:pPr lvl="1"/>
                <a:r>
                  <a:rPr lang="de-DE" dirty="0"/>
                  <a:t>Beispiel</a:t>
                </a:r>
              </a:p>
              <a:p>
                <a:pPr lvl="2"/>
                <a:r>
                  <a:rPr lang="de-DE" dirty="0"/>
                  <a:t>Lokal serialisierbare Historien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u="none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DE" b="0" dirty="0"/>
                  <a:t>: lokal ausgeführte Operationen </a:t>
                </a:r>
                <a:r>
                  <a:rPr lang="de-DE" b="0" dirty="0"/>
                  <a:t>seriell ausgeführt</a:t>
                </a:r>
                <a:endParaRPr lang="en-DE" b="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u="none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u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DE" b="0" dirty="0"/>
                  <a:t>: lokal ausgeführte Operationen </a:t>
                </a:r>
                <a:r>
                  <a:rPr lang="de-DE" b="0" dirty="0"/>
                  <a:t>seriell ausgeführt</a:t>
                </a:r>
                <a:endParaRPr lang="en-DE" dirty="0"/>
              </a:p>
              <a:p>
                <a:pPr lvl="2"/>
                <a:r>
                  <a:rPr lang="de-DE" dirty="0"/>
                  <a:t>Global nicht serialisierbar </a:t>
                </a:r>
              </a:p>
              <a:p>
                <a:pPr lvl="3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identifiziert die Station,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 die Transaktion</a:t>
                </a:r>
              </a:p>
              <a:p>
                <a:pPr lvl="3"/>
                <a:r>
                  <a:rPr lang="de-DE" dirty="0"/>
                  <a:t>Schedule: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Nicht umformbar zu seriellen Schedule</a:t>
                </a:r>
              </a:p>
              <a:p>
                <a:pPr lvl="3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768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 r="-14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47A3B-F47E-D66A-23E9-21281D8BAB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072C1-6731-EC97-AF0D-C2F9AB91C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6802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ABB90FD4-3D1F-4224-8507-4071C60B36A7}" type="slidenum">
              <a:rPr lang="en-US"/>
              <a:pPr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ACC208-D54B-0BEE-6575-947A7033F6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342204"/>
                  </p:ext>
                </p:extLst>
              </p:nvPr>
            </p:nvGraphicFramePr>
            <p:xfrm>
              <a:off x="7915632" y="4051714"/>
              <a:ext cx="1847407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69094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75292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ACC208-D54B-0BEE-6575-947A7033F6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342204"/>
                  </p:ext>
                </p:extLst>
              </p:nvPr>
            </p:nvGraphicFramePr>
            <p:xfrm>
              <a:off x="7915632" y="4051714"/>
              <a:ext cx="1847407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69094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75292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25" t="-3448" r="-35937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111" t="-3448" r="-11296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5000" t="-3448" r="-1667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1111" t="-100000" r="-11296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5000" t="-206897" r="-1667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4877DA1-1653-45CD-C195-B7474A2B76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1524209"/>
                  </p:ext>
                </p:extLst>
              </p:nvPr>
            </p:nvGraphicFramePr>
            <p:xfrm>
              <a:off x="9984268" y="4051714"/>
              <a:ext cx="1847407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69094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75292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4877DA1-1653-45CD-C195-B7474A2B76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1524209"/>
                  </p:ext>
                </p:extLst>
              </p:nvPr>
            </p:nvGraphicFramePr>
            <p:xfrm>
              <a:off x="9984268" y="4051714"/>
              <a:ext cx="1847407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69094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75292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25" t="-3448" r="-359375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111" t="-3448" r="-112963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5000" t="-3448" r="-1667" b="-4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45000" t="-296667" r="-1667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111" t="-410345" r="-112963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1214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Sperrverwaltung in VDBMS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6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Lokale Sperrverwaltung</a:t>
                </a:r>
                <a:r>
                  <a:rPr lang="de-DE" dirty="0"/>
                  <a:t>: Globale Transaktion muss vor Zugriff / Modifikation eines Datums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, das auf Station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liegt, eine Sperre vom Sperrverwalter der Station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erwerben</a:t>
                </a:r>
              </a:p>
              <a:p>
                <a:pPr lvl="1"/>
                <a:r>
                  <a:rPr lang="de-DE" dirty="0"/>
                  <a:t>Verträglichkeit der angeforderten Sperre mit bereits existierenden Sperren kann lokal entschieden werden </a:t>
                </a:r>
                <a:r>
                  <a:rPr lang="de-DE" dirty="0">
                    <a:sym typeface="Symbol" pitchFamily="18" charset="2"/>
                  </a:rPr>
                  <a:t>➝</a:t>
                </a:r>
                <a:r>
                  <a:rPr lang="de-DE" dirty="0">
                    <a:sym typeface="Monotype Sorts" pitchFamily="2" charset="2"/>
                  </a:rPr>
                  <a:t> Favorisiert lokale Transaktionen, da diese nur mit ihrem lokalen Sperrverwalter kommunizieren müssen</a:t>
                </a:r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Globale Sperrverwaltung</a:t>
                </a:r>
                <a:r>
                  <a:rPr lang="de-DE" dirty="0"/>
                  <a:t>: Alle Transaktionen fordern alle Sperren an einer einzigen, ausgezeichneten Station an</a:t>
                </a:r>
              </a:p>
              <a:p>
                <a:pPr lvl="1"/>
                <a:r>
                  <a:rPr lang="de-DE" dirty="0"/>
                  <a:t>Nachteile:</a:t>
                </a:r>
              </a:p>
              <a:p>
                <a:pPr lvl="2"/>
                <a:r>
                  <a:rPr lang="de-DE" dirty="0"/>
                  <a:t>Zentraler Sperrverwalter kann zum Engpass des VDBMS werden, besonders bei einem Absturz der Sperrverwalter-Station</a:t>
                </a:r>
              </a:p>
              <a:p>
                <a:pPr lvl="2"/>
                <a:r>
                  <a:rPr lang="de-DE" dirty="0"/>
                  <a:t>Verletzung der lokalen Autonomie der Stationen, da auch lokale Transaktionen ihre Sperren bei der zentralisierten Sperrverwaltung anfordern müssen</a:t>
                </a:r>
              </a:p>
              <a:p>
                <a:pPr marL="264847" lvl="1" indent="0">
                  <a:buNone/>
                </a:pPr>
                <a:r>
                  <a:rPr lang="de-DE" dirty="0"/>
                  <a:t>➝ Zentrale Sperrverwaltung im Allgemeinen nicht akzeptabel</a:t>
                </a:r>
              </a:p>
              <a:p>
                <a:endParaRPr lang="de-DE" dirty="0"/>
              </a:p>
              <a:p>
                <a:endParaRPr lang="de-DE" dirty="0">
                  <a:sym typeface="Monotype Sorts" pitchFamily="2" charset="2"/>
                </a:endParaRPr>
              </a:p>
            </p:txBody>
          </p:sp>
        </mc:Choice>
        <mc:Fallback xmlns="">
          <p:sp>
            <p:nvSpPr>
              <p:cNvPr id="326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 r="-1770" b="-53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47445-7D96-C5F2-CD4F-57C4EDD5F8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79BF5-AACF-D68A-0D0C-9D2A8CB2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8850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0E2C3FAD-C0B2-46B0-A7EF-DAC2D1855E9E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92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Deadlocks in VDBMS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59625" y="1665066"/>
                <a:ext cx="5838107" cy="4240848"/>
              </a:xfrm>
            </p:spPr>
            <p:txBody>
              <a:bodyPr/>
              <a:lstStyle/>
              <a:p>
                <a:r>
                  <a:rPr lang="de-DE" dirty="0"/>
                  <a:t>Erkennung von Deadlocks (Verklemmungen)</a:t>
                </a:r>
              </a:p>
              <a:p>
                <a:pPr lvl="1"/>
                <a:r>
                  <a:rPr lang="de-DE" dirty="0"/>
                  <a:t>Beispiel: Verteilter Deadlock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wartet auf Freigabe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wartet auf Freigabe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2"/>
                <a:r>
                  <a:rPr lang="de-DE" dirty="0"/>
                  <a:t>Lokale Wartegraphen: zyklenfrei</a:t>
                </a:r>
              </a:p>
              <a:p>
                <a:pPr lvl="2"/>
                <a:endParaRPr lang="de-DE" b="0" dirty="0"/>
              </a:p>
              <a:p>
                <a:pPr lvl="2"/>
                <a:endParaRPr lang="de-DE" b="0" dirty="0"/>
              </a:p>
              <a:p>
                <a:pPr lvl="2"/>
                <a:r>
                  <a:rPr lang="de-DE" dirty="0"/>
                  <a:t>Globaler Wartegraph: mit Zyklus</a:t>
                </a:r>
              </a:p>
              <a:p>
                <a:pPr lvl="2"/>
                <a:endParaRPr lang="de-DE" dirty="0"/>
              </a:p>
              <a:p>
                <a:pPr lvl="2"/>
                <a:endParaRPr lang="de-DE" dirty="0"/>
              </a:p>
              <a:p>
                <a:r>
                  <a:rPr lang="de-DE" dirty="0"/>
                  <a:t>Vorgehen zur Erkennung: </a:t>
                </a:r>
              </a:p>
              <a:p>
                <a:pPr lvl="1"/>
                <a:r>
                  <a:rPr lang="de-DE" dirty="0"/>
                  <a:t>Timeout, zentralisiert, dezentral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809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5838107" cy="4240848"/>
              </a:xfrm>
              <a:blipFill>
                <a:blip r:embed="rId3"/>
                <a:stretch>
                  <a:fillRect l="-3037" t="-2985" r="-1085" b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B7325-61CD-155C-5A1E-CB3A121A1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DD215-14C7-20C0-D10D-1B83EAA32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0898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2B67CC4-28E3-45B4-B15D-AB6132421079}" type="slidenum">
              <a:rPr lang="en-US"/>
              <a:pPr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0402682-4EEB-CE48-E138-D4FAD2E0AB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3048979"/>
                  </p:ext>
                </p:extLst>
              </p:nvPr>
            </p:nvGraphicFramePr>
            <p:xfrm>
              <a:off x="6197732" y="2197514"/>
              <a:ext cx="2685542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2693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55065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𝐵𝑂𝑇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𝑙𝑜𝑐𝑘𝑆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341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1706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868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𝑙𝑜𝑐𝑘𝑋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7489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36605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0402682-4EEB-CE48-E138-D4FAD2E0AB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3048979"/>
                  </p:ext>
                </p:extLst>
              </p:nvPr>
            </p:nvGraphicFramePr>
            <p:xfrm>
              <a:off x="6197732" y="2197514"/>
              <a:ext cx="2685542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2693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55065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25" t="-3448" r="-565625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079" t="-3448" r="-103371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066" t="-3448" r="-1099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7079" t="-100000" r="-103371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7079" t="-206897" r="-103371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7079" t="-306897" r="-103371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341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1706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868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4066" t="-710345" r="-109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89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4066" t="-783333" r="-10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3660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7A5753-AC5E-12C1-6818-146B36457C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289283"/>
                  </p:ext>
                </p:extLst>
              </p:nvPr>
            </p:nvGraphicFramePr>
            <p:xfrm>
              <a:off x="9019387" y="2197514"/>
              <a:ext cx="2812288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9338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17410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4554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295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𝐵𝑂𝑇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7275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𝑙𝑜𝑐𝑘𝑋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7917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861754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𝑙𝑜𝑐𝑘𝑆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75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7A5753-AC5E-12C1-6818-146B36457C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289283"/>
                  </p:ext>
                </p:extLst>
              </p:nvPr>
            </p:nvGraphicFramePr>
            <p:xfrm>
              <a:off x="9019387" y="2197514"/>
              <a:ext cx="2812288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9338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17410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4554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6" t="-3448" r="-418605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438" t="-3448" r="-102247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778" t="-3448" r="-1111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295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47778" t="-393333" r="-1111" b="-4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75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47778" t="-510345" r="-1111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7917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47778" t="-610345" r="-1111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754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49438" t="-783333" r="-1022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438" t="-913793" r="-10224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7562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D96C32-DB79-95C2-AA79-2EC47F6791F1}"/>
                  </a:ext>
                </a:extLst>
              </p:cNvPr>
              <p:cNvSpPr txBox="1"/>
              <p:nvPr/>
            </p:nvSpPr>
            <p:spPr>
              <a:xfrm>
                <a:off x="2191459" y="4487411"/>
                <a:ext cx="636476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D96C32-DB79-95C2-AA79-2EC47F679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9" y="4487411"/>
                <a:ext cx="636476" cy="519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88A14F-F7C5-7663-0142-AE8D52A4D69B}"/>
                  </a:ext>
                </a:extLst>
              </p:cNvPr>
              <p:cNvSpPr txBox="1"/>
              <p:nvPr/>
            </p:nvSpPr>
            <p:spPr>
              <a:xfrm>
                <a:off x="3716169" y="4484680"/>
                <a:ext cx="643959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88A14F-F7C5-7663-0142-AE8D52A4D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169" y="4484680"/>
                <a:ext cx="643959" cy="519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8C15E2B2-4423-6268-D969-AF2FD455B92C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H="1" flipV="1">
            <a:off x="3271234" y="4024227"/>
            <a:ext cx="2731" cy="1075750"/>
          </a:xfrm>
          <a:prstGeom prst="curvedConnector3">
            <a:avLst>
              <a:gd name="adj1" fmla="val -303262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796401A3-A2D5-8030-B855-5E49002BB84C}"/>
              </a:ext>
            </a:extLst>
          </p:cNvPr>
          <p:cNvCxnSpPr>
            <a:cxnSpLocks/>
            <a:stCxn id="7" idx="5"/>
            <a:endCxn id="8" idx="3"/>
          </p:cNvCxnSpPr>
          <p:nvPr/>
        </p:nvCxnSpPr>
        <p:spPr>
          <a:xfrm rot="5400000" flipH="1" flipV="1">
            <a:off x="3271234" y="4391465"/>
            <a:ext cx="2731" cy="1075750"/>
          </a:xfrm>
          <a:prstGeom prst="curvedConnector3">
            <a:avLst>
              <a:gd name="adj1" fmla="val -28344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243A9-6783-73DD-F48A-A628B96E664E}"/>
                  </a:ext>
                </a:extLst>
              </p:cNvPr>
              <p:cNvSpPr txBox="1"/>
              <p:nvPr/>
            </p:nvSpPr>
            <p:spPr>
              <a:xfrm>
                <a:off x="1465194" y="3478019"/>
                <a:ext cx="636476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243A9-6783-73DD-F48A-A628B96E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94" y="3478019"/>
                <a:ext cx="636476" cy="519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9650C0-3F55-CFC3-6B6B-B7D22DA66E45}"/>
                  </a:ext>
                </a:extLst>
              </p:cNvPr>
              <p:cNvSpPr txBox="1"/>
              <p:nvPr/>
            </p:nvSpPr>
            <p:spPr>
              <a:xfrm>
                <a:off x="2593296" y="3478019"/>
                <a:ext cx="643959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9650C0-3F55-CFC3-6B6B-B7D22DA66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296" y="3478019"/>
                <a:ext cx="643959" cy="519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0824A52C-2604-34EE-7A73-767DD608CAEB}"/>
              </a:ext>
            </a:extLst>
          </p:cNvPr>
          <p:cNvCxnSpPr>
            <a:cxnSpLocks/>
            <a:stCxn id="14" idx="5"/>
            <a:endCxn id="15" idx="3"/>
          </p:cNvCxnSpPr>
          <p:nvPr/>
        </p:nvCxnSpPr>
        <p:spPr>
          <a:xfrm rot="16200000" flipH="1">
            <a:off x="4992044" y="3582629"/>
            <a:ext cx="12700" cy="677368"/>
          </a:xfrm>
          <a:prstGeom prst="curvedConnector3">
            <a:avLst>
              <a:gd name="adj1" fmla="val 7506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AFA8B7-A2B9-B81A-031B-6E94C8BE9B7D}"/>
                  </a:ext>
                </a:extLst>
              </p:cNvPr>
              <p:cNvSpPr txBox="1"/>
              <p:nvPr/>
            </p:nvSpPr>
            <p:spPr>
              <a:xfrm>
                <a:off x="4110094" y="3478019"/>
                <a:ext cx="636476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AFA8B7-A2B9-B81A-031B-6E94C8BE9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94" y="3478019"/>
                <a:ext cx="636476" cy="519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1C665E-3FA3-888E-7047-20CAB736C156}"/>
                  </a:ext>
                </a:extLst>
              </p:cNvPr>
              <p:cNvSpPr txBox="1"/>
              <p:nvPr/>
            </p:nvSpPr>
            <p:spPr>
              <a:xfrm>
                <a:off x="5236422" y="3478019"/>
                <a:ext cx="643959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1C665E-3FA3-888E-7047-20CAB736C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22" y="3478019"/>
                <a:ext cx="643959" cy="519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E26BA0C8-5D5A-11DA-8C06-CE1ECBDB6C97}"/>
              </a:ext>
            </a:extLst>
          </p:cNvPr>
          <p:cNvCxnSpPr>
            <a:cxnSpLocks/>
            <a:stCxn id="11" idx="1"/>
            <a:endCxn id="6" idx="7"/>
          </p:cNvCxnSpPr>
          <p:nvPr/>
        </p:nvCxnSpPr>
        <p:spPr>
          <a:xfrm rot="16200000" flipV="1">
            <a:off x="2348031" y="3214505"/>
            <a:ext cx="12700" cy="679142"/>
          </a:xfrm>
          <a:prstGeom prst="curvedConnector3">
            <a:avLst>
              <a:gd name="adj1" fmla="val 7506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FE3EB0-D094-E3A0-141E-D2F1E6B2A0CE}"/>
                  </a:ext>
                </a:extLst>
              </p:cNvPr>
              <p:cNvSpPr txBox="1"/>
              <p:nvPr/>
            </p:nvSpPr>
            <p:spPr>
              <a:xfrm>
                <a:off x="910491" y="3553028"/>
                <a:ext cx="554703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FE3EB0-D094-E3A0-141E-D2F1E6B2A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91" y="3553028"/>
                <a:ext cx="554703" cy="369332"/>
              </a:xfrm>
              <a:prstGeom prst="rect">
                <a:avLst/>
              </a:prstGeom>
              <a:blipFill>
                <a:blip r:embed="rId12"/>
                <a:stretch>
                  <a:fillRect t="-6667" r="-8889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25A054-E43C-F65C-A1C7-D6400922B183}"/>
                  </a:ext>
                </a:extLst>
              </p:cNvPr>
              <p:cNvSpPr txBox="1"/>
              <p:nvPr/>
            </p:nvSpPr>
            <p:spPr>
              <a:xfrm>
                <a:off x="3552848" y="3547725"/>
                <a:ext cx="56432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25A054-E43C-F65C-A1C7-D6400922B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48" y="3547725"/>
                <a:ext cx="564322" cy="369332"/>
              </a:xfrm>
              <a:prstGeom prst="rect">
                <a:avLst/>
              </a:prstGeom>
              <a:blipFill>
                <a:blip r:embed="rId13"/>
                <a:stretch>
                  <a:fillRect t="-6667" r="-8889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35DABE7F-18A2-AFA2-F570-E67161F3C2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5650" y="157946"/>
            <a:ext cx="4718062" cy="14938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8786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Erkennung von Deadlocks: Timeout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359625" y="1665066"/>
            <a:ext cx="5838107" cy="4240848"/>
          </a:xfrm>
        </p:spPr>
        <p:txBody>
          <a:bodyPr/>
          <a:lstStyle/>
          <a:p>
            <a:r>
              <a:rPr lang="de-DE" dirty="0"/>
              <a:t>Betreffende Transaktion wird zurückgesetzt und erneut gestartet </a:t>
            </a:r>
          </a:p>
          <a:p>
            <a:pPr lvl="1"/>
            <a:r>
              <a:rPr lang="de-DE" dirty="0">
                <a:sym typeface="Monotype Sorts" pitchFamily="2" charset="2"/>
              </a:rPr>
              <a:t>Einfach zu realisieren</a:t>
            </a:r>
          </a:p>
          <a:p>
            <a:pPr lvl="1"/>
            <a:r>
              <a:rPr lang="de-DE" dirty="0">
                <a:sym typeface="Monotype Sorts" pitchFamily="2" charset="2"/>
              </a:rPr>
              <a:t>Problem: Richtige Wahl des Timeout-Intervalls</a:t>
            </a:r>
          </a:p>
          <a:p>
            <a:pPr lvl="2"/>
            <a:r>
              <a:rPr lang="de-DE" dirty="0">
                <a:sym typeface="Monotype Sorts" pitchFamily="2" charset="2"/>
              </a:rPr>
              <a:t>Zu lang </a:t>
            </a:r>
            <a:br>
              <a:rPr lang="de-DE" dirty="0">
                <a:sym typeface="Monotype Sorts" pitchFamily="2" charset="2"/>
              </a:rPr>
            </a:br>
            <a:r>
              <a:rPr lang="de-DE" dirty="0">
                <a:sym typeface="Symbol" pitchFamily="18" charset="2"/>
              </a:rPr>
              <a:t>➝</a:t>
            </a:r>
            <a:r>
              <a:rPr lang="de-DE" dirty="0">
                <a:sym typeface="Monotype Sorts" pitchFamily="2" charset="2"/>
              </a:rPr>
              <a:t> Schlechte Ausnutzung der Systemressourcen </a:t>
            </a:r>
          </a:p>
          <a:p>
            <a:pPr lvl="2"/>
            <a:r>
              <a:rPr lang="de-DE" dirty="0">
                <a:sym typeface="Monotype Sorts" pitchFamily="2" charset="2"/>
              </a:rPr>
              <a:t>Zu kurz </a:t>
            </a:r>
            <a:br>
              <a:rPr lang="de-DE" dirty="0">
                <a:sym typeface="Monotype Sorts" pitchFamily="2" charset="2"/>
              </a:rPr>
            </a:br>
            <a:r>
              <a:rPr lang="de-DE" dirty="0">
                <a:sym typeface="Symbol" pitchFamily="18" charset="2"/>
              </a:rPr>
              <a:t>➝</a:t>
            </a:r>
            <a:r>
              <a:rPr lang="de-DE" dirty="0">
                <a:sym typeface="Monotype Sorts" pitchFamily="2" charset="2"/>
              </a:rPr>
              <a:t> Deadlock-Erkennung, wo gar keine Verklemmung vorliegt</a:t>
            </a:r>
          </a:p>
          <a:p>
            <a:endParaRPr lang="de-DE" dirty="0">
              <a:sym typeface="Monotype Sorts" pitchFamily="2" charset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B9F0C-5718-93DA-1D28-7838F2897F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B1980-BE7F-77CC-9735-D7DB8A38C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2946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A5F200EB-0597-4662-BFD4-F80B2555295A}" type="slidenum">
              <a:rPr lang="en-US"/>
              <a:pPr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E9F34C1-478C-10B5-6C4A-6758F88000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4721649"/>
                  </p:ext>
                </p:extLst>
              </p:nvPr>
            </p:nvGraphicFramePr>
            <p:xfrm>
              <a:off x="6197732" y="2197514"/>
              <a:ext cx="2685542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2693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55065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𝐵𝑂𝑇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𝑙𝑜𝑐𝑘𝑆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341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1706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868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𝑙𝑜𝑐𝑘𝑋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7489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36605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E9F34C1-478C-10B5-6C4A-6758F88000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4721649"/>
                  </p:ext>
                </p:extLst>
              </p:nvPr>
            </p:nvGraphicFramePr>
            <p:xfrm>
              <a:off x="6197732" y="2197514"/>
              <a:ext cx="2685542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2693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55065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25" t="-3448" r="-565625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079" t="-3448" r="-103371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066" t="-3448" r="-1099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7079" t="-100000" r="-103371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7079" t="-206897" r="-103371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7079" t="-306897" r="-103371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341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1706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868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34066" t="-710345" r="-109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89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34066" t="-783333" r="-10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3660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9CF8815-95CA-7B30-11DA-430FC19E8E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5746273"/>
                  </p:ext>
                </p:extLst>
              </p:nvPr>
            </p:nvGraphicFramePr>
            <p:xfrm>
              <a:off x="9019387" y="2197514"/>
              <a:ext cx="2812288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9338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17410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4554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295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𝐵𝑂𝑇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7275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𝑙𝑜𝑐𝑘𝑋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7917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861754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𝑙𝑜𝑐𝑘𝑆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75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9CF8815-95CA-7B30-11DA-430FC19E8E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5746273"/>
                  </p:ext>
                </p:extLst>
              </p:nvPr>
            </p:nvGraphicFramePr>
            <p:xfrm>
              <a:off x="9019387" y="2197514"/>
              <a:ext cx="2812288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9338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17410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4554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26" t="-3448" r="-418605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438" t="-3448" r="-102247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7778" t="-3448" r="-1111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295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7778" t="-393333" r="-1111" b="-4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75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7778" t="-510345" r="-1111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7917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7778" t="-610345" r="-1111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754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49438" t="-783333" r="-1022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438" t="-913793" r="-10224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7562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33780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Zentralisierte Deadlock-Erkennung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359625" y="1665066"/>
            <a:ext cx="5736375" cy="4240848"/>
          </a:xfrm>
        </p:spPr>
        <p:txBody>
          <a:bodyPr/>
          <a:lstStyle/>
          <a:p>
            <a:r>
              <a:rPr lang="de-DE" dirty="0"/>
              <a:t>Stationen melden lokal vorliegende Wartebeziehungen an neutralen Knoten, der daraus globalen Wartegraphen aufbaut (Zyklus im Graphen </a:t>
            </a:r>
            <a:r>
              <a:rPr lang="de-DE" dirty="0">
                <a:sym typeface="Symbol" pitchFamily="18" charset="2"/>
              </a:rPr>
              <a:t>➝</a:t>
            </a:r>
            <a:r>
              <a:rPr lang="de-DE" dirty="0"/>
              <a:t> Deadlock) 		 </a:t>
            </a:r>
          </a:p>
          <a:p>
            <a:pPr lvl="1"/>
            <a:r>
              <a:rPr lang="de-DE" dirty="0">
                <a:sym typeface="Monotype Sorts" pitchFamily="2" charset="2"/>
              </a:rPr>
              <a:t>Sichere Lösung</a:t>
            </a:r>
          </a:p>
          <a:p>
            <a:pPr lvl="1"/>
            <a:r>
              <a:rPr lang="de-DE" dirty="0">
                <a:sym typeface="Monotype Sorts" pitchFamily="2" charset="2"/>
              </a:rPr>
              <a:t>Beispiel: Globaler </a:t>
            </a:r>
            <a:br>
              <a:rPr lang="de-DE" dirty="0">
                <a:sym typeface="Monotype Sorts" pitchFamily="2" charset="2"/>
              </a:rPr>
            </a:br>
            <a:r>
              <a:rPr lang="de-DE" dirty="0">
                <a:sym typeface="Monotype Sorts" pitchFamily="2" charset="2"/>
              </a:rPr>
              <a:t>Wartegraph</a:t>
            </a:r>
          </a:p>
          <a:p>
            <a:r>
              <a:rPr lang="de-DE" dirty="0">
                <a:sym typeface="Monotype Sorts" pitchFamily="2" charset="2"/>
              </a:rPr>
              <a:t>Nachteile:</a:t>
            </a:r>
          </a:p>
          <a:p>
            <a:pPr lvl="1"/>
            <a:r>
              <a:rPr lang="de-DE" dirty="0"/>
              <a:t>Hoher Aufwand (viele Nachrichten)</a:t>
            </a:r>
          </a:p>
          <a:p>
            <a:pPr lvl="1"/>
            <a:r>
              <a:rPr lang="de-DE" dirty="0"/>
              <a:t>Entstehung von Phantom-Deadlocks (= nicht-existierende Deadlocks) durch Überholen von Nachrichten im Kommunikationssystem</a:t>
            </a:r>
          </a:p>
          <a:p>
            <a:pPr lvl="1"/>
            <a:endParaRPr lang="de-DE" dirty="0">
              <a:sym typeface="Monotype Sorts" pitchFamily="2" charset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389D8-9DAB-47C9-0054-AFB2AC339B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A71C4-FE0F-9A31-783A-A54DF3C0D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3970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B8ABFC60-82D3-4707-890D-934BD1D00491}" type="slidenum">
              <a:rPr lang="en-US"/>
              <a:pPr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DBCFEEC-4366-6F9F-2C79-63DCEDF151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6279320"/>
                  </p:ext>
                </p:extLst>
              </p:nvPr>
            </p:nvGraphicFramePr>
            <p:xfrm>
              <a:off x="6197732" y="2197514"/>
              <a:ext cx="2685542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2693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55065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𝐵𝑂𝑇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𝑙𝑜𝑐𝑘𝑆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341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1706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868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𝑙𝑜𝑐𝑘𝑋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7489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36605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DBCFEEC-4366-6F9F-2C79-63DCEDF151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6279320"/>
                  </p:ext>
                </p:extLst>
              </p:nvPr>
            </p:nvGraphicFramePr>
            <p:xfrm>
              <a:off x="6197732" y="2197514"/>
              <a:ext cx="2685542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2693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55065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25" t="-3448" r="-565625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079" t="-3448" r="-103371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066" t="-3448" r="-1099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7079" t="-100000" r="-103371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7079" t="-206897" r="-103371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7079" t="-306897" r="-103371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341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1706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868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34066" t="-710345" r="-109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89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34066" t="-783333" r="-10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3660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44547A0-70A6-0B22-70F5-63E5959E2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713539"/>
                  </p:ext>
                </p:extLst>
              </p:nvPr>
            </p:nvGraphicFramePr>
            <p:xfrm>
              <a:off x="9019387" y="2197514"/>
              <a:ext cx="2812288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9338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17410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4554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295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𝐵𝑂𝑇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7275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𝑙𝑜𝑐𝑘𝑋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7917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861754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𝑙𝑜𝑐𝑘𝑆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75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44547A0-70A6-0B22-70F5-63E5959E2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713539"/>
                  </p:ext>
                </p:extLst>
              </p:nvPr>
            </p:nvGraphicFramePr>
            <p:xfrm>
              <a:off x="9019387" y="2197514"/>
              <a:ext cx="2812288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9338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17410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4554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26" t="-3448" r="-418605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438" t="-3448" r="-102247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7778" t="-3448" r="-1111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295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7778" t="-393333" r="-1111" b="-4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75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7778" t="-510345" r="-1111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7917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7778" t="-610345" r="-1111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754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49438" t="-783333" r="-1022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438" t="-913793" r="-10224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7562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0AB81E-2B70-D690-0E7D-C3D3A42C2D02}"/>
                  </a:ext>
                </a:extLst>
              </p:cNvPr>
              <p:cNvSpPr txBox="1"/>
              <p:nvPr/>
            </p:nvSpPr>
            <p:spPr>
              <a:xfrm>
                <a:off x="6858463" y="1579180"/>
                <a:ext cx="636476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0AB81E-2B70-D690-0E7D-C3D3A42C2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463" y="1579180"/>
                <a:ext cx="636476" cy="519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FD1597-BFAD-BE30-FFFF-47BC6E1435A8}"/>
                  </a:ext>
                </a:extLst>
              </p:cNvPr>
              <p:cNvSpPr txBox="1"/>
              <p:nvPr/>
            </p:nvSpPr>
            <p:spPr>
              <a:xfrm>
                <a:off x="7986565" y="1579180"/>
                <a:ext cx="643959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FD1597-BFAD-BE30-FFFF-47BC6E143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65" y="1579180"/>
                <a:ext cx="643959" cy="519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853CB5E-AC98-67B8-D137-69A2D0023DA3}"/>
              </a:ext>
            </a:extLst>
          </p:cNvPr>
          <p:cNvCxnSpPr>
            <a:cxnSpLocks/>
            <a:stCxn id="14" idx="5"/>
            <a:endCxn id="15" idx="3"/>
          </p:cNvCxnSpPr>
          <p:nvPr/>
        </p:nvCxnSpPr>
        <p:spPr>
          <a:xfrm rot="16200000" flipH="1">
            <a:off x="10673312" y="1683790"/>
            <a:ext cx="12700" cy="677368"/>
          </a:xfrm>
          <a:prstGeom prst="curvedConnector3">
            <a:avLst>
              <a:gd name="adj1" fmla="val 7506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D9FA81-11F4-C7DB-81E8-95FF9CA75A15}"/>
                  </a:ext>
                </a:extLst>
              </p:cNvPr>
              <p:cNvSpPr txBox="1"/>
              <p:nvPr/>
            </p:nvSpPr>
            <p:spPr>
              <a:xfrm>
                <a:off x="9791362" y="1579180"/>
                <a:ext cx="636476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D9FA81-11F4-C7DB-81E8-95FF9CA75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362" y="1579180"/>
                <a:ext cx="636476" cy="519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6AE8B4-A721-2C71-1B83-73B39EBCBE52}"/>
                  </a:ext>
                </a:extLst>
              </p:cNvPr>
              <p:cNvSpPr txBox="1"/>
              <p:nvPr/>
            </p:nvSpPr>
            <p:spPr>
              <a:xfrm>
                <a:off x="10917690" y="1579180"/>
                <a:ext cx="643959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6AE8B4-A721-2C71-1B83-73B39EBCB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690" y="1579180"/>
                <a:ext cx="643959" cy="519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A8DC0681-087B-DFF5-2912-07E17F7EF3BD}"/>
              </a:ext>
            </a:extLst>
          </p:cNvPr>
          <p:cNvCxnSpPr>
            <a:cxnSpLocks/>
            <a:stCxn id="12" idx="1"/>
            <a:endCxn id="11" idx="7"/>
          </p:cNvCxnSpPr>
          <p:nvPr/>
        </p:nvCxnSpPr>
        <p:spPr>
          <a:xfrm rot="16200000" flipV="1">
            <a:off x="7741300" y="1315666"/>
            <a:ext cx="12700" cy="679142"/>
          </a:xfrm>
          <a:prstGeom prst="curvedConnector3">
            <a:avLst>
              <a:gd name="adj1" fmla="val 7506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FC2F9F-A910-445E-2D28-727426C0ACF6}"/>
                  </a:ext>
                </a:extLst>
              </p:cNvPr>
              <p:cNvSpPr txBox="1"/>
              <p:nvPr/>
            </p:nvSpPr>
            <p:spPr>
              <a:xfrm>
                <a:off x="3353883" y="3431731"/>
                <a:ext cx="636476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FC2F9F-A910-445E-2D28-727426C0A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83" y="3431731"/>
                <a:ext cx="636476" cy="519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97807C-2DFD-4DF4-815E-4DC263D1E608}"/>
                  </a:ext>
                </a:extLst>
              </p:cNvPr>
              <p:cNvSpPr txBox="1"/>
              <p:nvPr/>
            </p:nvSpPr>
            <p:spPr>
              <a:xfrm>
                <a:off x="4878593" y="3429000"/>
                <a:ext cx="643959" cy="5193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97807C-2DFD-4DF4-815E-4DC263D1E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93" y="3429000"/>
                <a:ext cx="643959" cy="519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AA5BC67F-31D3-D354-3D40-F8EF2DF70C19}"/>
              </a:ext>
            </a:extLst>
          </p:cNvPr>
          <p:cNvCxnSpPr>
            <a:cxnSpLocks/>
            <a:stCxn id="20" idx="1"/>
            <a:endCxn id="19" idx="7"/>
          </p:cNvCxnSpPr>
          <p:nvPr/>
        </p:nvCxnSpPr>
        <p:spPr>
          <a:xfrm rot="16200000" flipH="1" flipV="1">
            <a:off x="4433658" y="2968547"/>
            <a:ext cx="2731" cy="1075750"/>
          </a:xfrm>
          <a:prstGeom prst="curvedConnector3">
            <a:avLst>
              <a:gd name="adj1" fmla="val -303262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F398A529-27C7-509F-D4D4-C789061F9092}"/>
              </a:ext>
            </a:extLst>
          </p:cNvPr>
          <p:cNvCxnSpPr>
            <a:cxnSpLocks/>
            <a:stCxn id="19" idx="5"/>
            <a:endCxn id="20" idx="3"/>
          </p:cNvCxnSpPr>
          <p:nvPr/>
        </p:nvCxnSpPr>
        <p:spPr>
          <a:xfrm rot="5400000" flipH="1" flipV="1">
            <a:off x="4433658" y="3335785"/>
            <a:ext cx="2731" cy="1075750"/>
          </a:xfrm>
          <a:prstGeom prst="curvedConnector3">
            <a:avLst>
              <a:gd name="adj1" fmla="val -28344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22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Dezentrale Deadlock-Erkennung: </a:t>
            </a:r>
            <a:r>
              <a:rPr lang="de-DE" dirty="0" err="1"/>
              <a:t>Obermarck‘s</a:t>
            </a:r>
            <a:r>
              <a:rPr lang="de-DE" dirty="0"/>
              <a:t> Path </a:t>
            </a:r>
            <a:r>
              <a:rPr lang="de-DE" dirty="0" err="1"/>
              <a:t>Pushing</a:t>
            </a:r>
            <a:r>
              <a:rPr lang="de-DE" dirty="0"/>
              <a:t> Algorithmus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8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ym typeface="ZapfDingbats BT"/>
                  </a:rPr>
                  <a:t>Zur Erkennung von globalen Deadlocks</a:t>
                </a:r>
              </a:p>
              <a:p>
                <a:r>
                  <a:rPr lang="de-DE" dirty="0">
                    <a:sym typeface="ZapfDingbats BT"/>
                  </a:rPr>
                  <a:t>Zuordnung jeder Transaktion zu einem Heimatknoten (Station), von wo aus externe Subtransaktionen auf anderen Stationen initiiert werden</a:t>
                </a:r>
              </a:p>
              <a:p>
                <a:pPr lvl="1"/>
                <a:r>
                  <a:rPr lang="de-DE" dirty="0">
                    <a:sym typeface="ZapfDingbats BT"/>
                  </a:rPr>
                  <a:t>Globale Ordnung der Transaktionen (z.B. eindeutiger String mit lexikographischer Ordnung)</a:t>
                </a:r>
              </a:p>
              <a:p>
                <a:r>
                  <a:rPr lang="de-DE" dirty="0">
                    <a:sym typeface="ZapfDingbats BT"/>
                  </a:rPr>
                  <a:t>Jede Station hat einen lokalen Wartegraphen, erweitert um einen Knoten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ZapfDingbats BT"/>
                      </a:rPr>
                      <m:t>𝐸𝑥𝑡</m:t>
                    </m:r>
                  </m:oMath>
                </a14:m>
                <a:r>
                  <a:rPr lang="de-DE" dirty="0">
                    <a:sym typeface="ZapfDingbats BT"/>
                  </a:rPr>
                  <a:t> (</a:t>
                </a:r>
                <a:r>
                  <a:rPr lang="de-DE" i="1" dirty="0">
                    <a:sym typeface="ZapfDingbats BT"/>
                  </a:rPr>
                  <a:t>external</a:t>
                </a:r>
                <a:r>
                  <a:rPr lang="de-DE" dirty="0">
                    <a:sym typeface="ZapfDingbats BT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sym typeface="ZapfDingbats BT"/>
                      </a:rPr>
                      <m:t>𝐸𝑥𝑡</m:t>
                    </m:r>
                  </m:oMath>
                </a14:m>
                <a:r>
                  <a:rPr lang="de-DE" dirty="0">
                    <a:sym typeface="ZapfDingbats BT"/>
                  </a:rPr>
                  <a:t> modelliert die </a:t>
                </a:r>
                <a:r>
                  <a:rPr lang="de-DE" dirty="0" err="1">
                    <a:sym typeface="ZapfDingbats BT"/>
                  </a:rPr>
                  <a:t>stationenübergreifenden</a:t>
                </a:r>
                <a:r>
                  <a:rPr lang="de-DE" dirty="0">
                    <a:sym typeface="ZapfDingbats BT"/>
                  </a:rPr>
                  <a:t> Wartebeziehungen zu externen Subtransaktionen</a:t>
                </a:r>
              </a:p>
              <a:p>
                <a:r>
                  <a:rPr lang="de-DE" dirty="0">
                    <a:sym typeface="ZapfDingbats BT"/>
                  </a:rPr>
                  <a:t>Formal: Wartegraph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sym typeface="ZapfDingbats BT"/>
                      </a:rPr>
                      <m:t>𝐺</m:t>
                    </m:r>
                  </m:oMath>
                </a14:m>
                <a:r>
                  <a:rPr lang="de-DE" dirty="0">
                    <a:sym typeface="ZapfDingbats BT"/>
                  </a:rPr>
                  <a:t> mit initial</a:t>
                </a:r>
              </a:p>
              <a:p>
                <a:pPr lvl="1"/>
                <a:r>
                  <a:rPr lang="de-DE" dirty="0">
                    <a:sym typeface="ZapfDingbats BT"/>
                  </a:rPr>
                  <a:t>Für jede Transaktion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 ein Knoten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sym typeface="ZapfDingbats B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 (beheimatete und fremde) mit Kanten wie bisher</a:t>
                </a:r>
              </a:p>
              <a:p>
                <a:pPr lvl="2"/>
                <a:r>
                  <a:rPr lang="de-DE" dirty="0">
                    <a:sym typeface="ZapfDingbats BT"/>
                  </a:rPr>
                  <a:t>Kante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ZapfDingbats BT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,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 wartet</a:t>
                </a:r>
              </a:p>
              <a:p>
                <a:pPr lvl="1"/>
                <a:r>
                  <a:rPr lang="de-DE" dirty="0">
                    <a:sym typeface="ZapfDingbats BT"/>
                  </a:rPr>
                  <a:t>Dazu einen Knoten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ZapfDingbats BT"/>
                      </a:rPr>
                      <m:t>𝐸𝑥𝑡</m:t>
                    </m:r>
                  </m:oMath>
                </a14:m>
                <a:r>
                  <a:rPr lang="de-DE" dirty="0">
                    <a:sym typeface="ZapfDingbats BT"/>
                  </a:rPr>
                  <a:t> mit Kanten wie folgt</a:t>
                </a:r>
              </a:p>
              <a:p>
                <a:pPr lvl="2"/>
                <a:r>
                  <a:rPr lang="de-DE" dirty="0"/>
                  <a:t>Kante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für jede von außen kommende Transaktion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Kante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de-DE" dirty="0"/>
                  <a:t> für jede Transaktion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dieser Station, falls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nach außen geht</a:t>
                </a:r>
              </a:p>
              <a:p>
                <a:pPr lvl="1"/>
                <a:endParaRPr lang="de-DE" dirty="0">
                  <a:sym typeface="ZapfDingbats BT" pitchFamily="18" charset="2"/>
                </a:endParaRPr>
              </a:p>
            </p:txBody>
          </p:sp>
        </mc:Choice>
        <mc:Fallback xmlns="">
          <p:sp>
            <p:nvSpPr>
              <p:cNvPr id="333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567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5BC4D-577F-4E1D-C4FA-6FFF823444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8BBD3-57E5-2287-6B9C-C19276411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84994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05B3A130-DF91-4B30-82B5-9D1D8B73553F}" type="slidenum">
              <a:rPr lang="de-DE" smtClean="0"/>
              <a:pPr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5333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Dezentrale Deadlock-Erkennung: </a:t>
            </a:r>
            <a:r>
              <a:rPr lang="de-DE" dirty="0" err="1"/>
              <a:t>Obermarck‘s</a:t>
            </a:r>
            <a:r>
              <a:rPr lang="de-DE" dirty="0"/>
              <a:t> Path </a:t>
            </a:r>
            <a:r>
              <a:rPr lang="de-DE" dirty="0" err="1"/>
              <a:t>Pushing</a:t>
            </a:r>
            <a:r>
              <a:rPr lang="de-DE" dirty="0"/>
              <a:t> Algorithmus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8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0" dirty="0">
                    <a:sym typeface="ZapfDingbats BT"/>
                  </a:rPr>
                  <a:t>Vorgehen an jeder Station (asynchron)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ZapfDingbats BT"/>
                  </a:rPr>
                  <a:t>Einkommende Informationen aus Schritt 3 von anderen Stationen einbauen</a:t>
                </a:r>
              </a:p>
              <a:p>
                <a:pPr lvl="2"/>
                <a:r>
                  <a:rPr lang="de-DE" dirty="0">
                    <a:sym typeface="ZapfDingbats BT"/>
                  </a:rPr>
                  <a:t>Gestoppte Transaktionen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 und deren Kanten löschen</a:t>
                </a:r>
              </a:p>
              <a:p>
                <a:pPr lvl="2"/>
                <a:r>
                  <a:rPr lang="de-DE" dirty="0">
                    <a:sym typeface="ZapfDingbats BT"/>
                  </a:rPr>
                  <a:t>Knoten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 für unbekannte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 und Kanten einfügen aus Pfaden, die nicht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ZapfDingbats BT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sym typeface="ZapfDingbats BT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sym typeface="ZapfDingbats BT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>
                    <a:sym typeface="ZapfDingbats BT"/>
                  </a:rPr>
                  <a:t> beinhalten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/>
                  <a:t>Liste von elementaren Zyklen in Wartegraph erstellen</a:t>
                </a:r>
              </a:p>
              <a:p>
                <a:pPr lvl="2"/>
                <a:r>
                  <a:rPr lang="de-DE" dirty="0"/>
                  <a:t>Elementare Zyklen: Zyklen, so dass keine Subzyklen enthalten sind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/>
                  <a:t>Zyklen bearbeiten</a:t>
                </a:r>
              </a:p>
              <a:p>
                <a:pPr lvl="2"/>
                <a:r>
                  <a:rPr lang="de-DE" dirty="0"/>
                  <a:t>Lokale Zyklen (ohne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𝐸𝑥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Beteiligung) beheben durch Stoppen von Transaktionen </a:t>
                </a:r>
              </a:p>
              <a:p>
                <a:pPr lvl="3"/>
                <a:r>
                  <a:rPr lang="de-DE" dirty="0">
                    <a:sym typeface="ZapfDingbats BT" pitchFamily="18" charset="2"/>
                  </a:rPr>
                  <a:t>Entferne Knoten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ZapfDingbats BT" pitchFamily="18" charset="2"/>
                  </a:rPr>
                  <a:t> sowie verbundene Kanten aus Wartegraph, lösche Zyklen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ZapfDingbats BT" pitchFamily="18" charset="2"/>
                  </a:rPr>
                  <a:t> aus Liste</a:t>
                </a:r>
              </a:p>
              <a:p>
                <a:pPr lvl="3"/>
                <a:r>
                  <a:rPr lang="de-DE" dirty="0">
                    <a:sym typeface="ZapfDingbats BT" pitchFamily="18" charset="2"/>
                  </a:rPr>
                  <a:t>Falls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ZapfDingbats BT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ZapfDingbats BT" pitchFamily="18" charset="2"/>
                  </a:rPr>
                  <a:t> verteilt ausgeführte Transaktion, Information an andere Stationen senden</a:t>
                </a:r>
              </a:p>
              <a:p>
                <a:pPr lvl="2"/>
                <a:r>
                  <a:rPr lang="de-DE" dirty="0"/>
                  <a:t>Für alle Zyklen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de-DE" dirty="0"/>
                  <a:t>: </a:t>
                </a:r>
              </a:p>
              <a:p>
                <a:pPr lvl="3"/>
                <a:r>
                  <a:rPr lang="de-DE" dirty="0"/>
                  <a:t>Pfad an Stationen schicken, die Subtransaktionen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gestartet haben</a:t>
                </a:r>
              </a:p>
              <a:p>
                <a:pPr lvl="3"/>
                <a:r>
                  <a:rPr lang="de-DE" dirty="0"/>
                  <a:t>Nachrichtenaufkommen reduzieren: Nur schicken,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>
                  <a:sym typeface="ZapfDingbats BT" pitchFamily="18" charset="2"/>
                </a:endParaRPr>
              </a:p>
            </p:txBody>
          </p:sp>
        </mc:Choice>
        <mc:Fallback xmlns="">
          <p:sp>
            <p:nvSpPr>
              <p:cNvPr id="333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 b="-597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5BC4D-577F-4E1D-C4FA-6FFF823444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8BBD3-57E5-2287-6B9C-C19276411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84994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05B3A130-DF91-4B30-82B5-9D1D8B73553F}" type="slidenum">
              <a:rPr lang="de-DE" smtClean="0"/>
              <a:pPr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82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Dezentrale Deadlock-Erkennung: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FA10680-5430-ECA8-319A-8C62276C23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63" y="1665288"/>
                <a:ext cx="9073003" cy="42402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Heimatknoten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Heimatknoten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; Ordnung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Wartegraphen</a:t>
                </a: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Pfad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⊀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sendet Pfad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de-DE" dirty="0"/>
                  <a:t>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: Lokaler Zyklus</a:t>
                </a:r>
                <a:br>
                  <a:rPr lang="de-DE" dirty="0"/>
                </a:br>
                <a:r>
                  <a:rPr lang="de-DE" dirty="0"/>
                  <a:t>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stoppen</a:t>
                </a:r>
                <a:br>
                  <a:rPr lang="de-DE" dirty="0"/>
                </a:br>
                <a:r>
                  <a:rPr lang="de-DE" dirty="0"/>
                  <a:t>➝ Zyklenfrei</a:t>
                </a:r>
                <a:br>
                  <a:rPr lang="de-DE" dirty="0"/>
                </a:br>
                <a:r>
                  <a:rPr lang="de-DE" dirty="0"/>
                  <a:t>➝ Info über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sendet stop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Nach Einbau Wartegraph zyklenfrei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FA10680-5430-ECA8-319A-8C62276C2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3" y="1665288"/>
                <a:ext cx="9073003" cy="4240212"/>
              </a:xfrm>
              <a:blipFill>
                <a:blip r:embed="rId3"/>
                <a:stretch>
                  <a:fillRect l="-1958" t="-2985" b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DD2B9-F1A4-2FA2-1B50-1E044B1E2F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8918E-3135-9E38-6D5A-2BD4B4528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6018" name="Foliennummernplatzhalt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96C6E883-9FD0-42D3-9305-20C19AECF4E5}" type="slidenum">
              <a:rPr lang="en-US"/>
              <a:pPr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59C9885-B2C5-E6AB-CA9D-3E9E0536A9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1170899"/>
                  </p:ext>
                </p:extLst>
              </p:nvPr>
            </p:nvGraphicFramePr>
            <p:xfrm>
              <a:off x="6197732" y="2197514"/>
              <a:ext cx="2685542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2693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55065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𝐵𝑂𝑇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𝑙𝑜𝑐𝑘𝑆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341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1706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868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𝑙𝑜𝑐𝑘𝑋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7489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36605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59C9885-B2C5-E6AB-CA9D-3E9E0536A9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1170899"/>
                  </p:ext>
                </p:extLst>
              </p:nvPr>
            </p:nvGraphicFramePr>
            <p:xfrm>
              <a:off x="6197732" y="2197514"/>
              <a:ext cx="2685542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543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26934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55065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25" t="-3448" r="-565625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079" t="-3448" r="-103371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066" t="-3448" r="-1099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7079" t="-100000" r="-103371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7079" t="-206897" r="-103371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7079" t="-306897" r="-103371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341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1706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868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4066" t="-710345" r="-109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89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4066" t="-783333" r="-10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3660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871EE5CF-0986-A5BB-A5CC-B7030275C1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625139"/>
                  </p:ext>
                </p:extLst>
              </p:nvPr>
            </p:nvGraphicFramePr>
            <p:xfrm>
              <a:off x="9019387" y="2197514"/>
              <a:ext cx="2812288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9338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17410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4554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e>
                                  <m:sub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295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𝐵𝑂𝑇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7275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𝑙𝑜𝑐𝑘𝑋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7917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861754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u="none" smtClean="0">
                                    <a:latin typeface="Cambria Math" panose="02040503050406030204" pitchFamily="18" charset="0"/>
                                  </a:rPr>
                                  <m:t>𝑙𝑜𝑐𝑘𝑆</m:t>
                                </m:r>
                                <m:d>
                                  <m:dPr>
                                    <m:ctrlP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u="none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75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871EE5CF-0986-A5BB-A5CC-B7030275C1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625139"/>
                  </p:ext>
                </p:extLst>
              </p:nvPr>
            </p:nvGraphicFramePr>
            <p:xfrm>
              <a:off x="9019387" y="2197514"/>
              <a:ext cx="2812288" cy="370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9338">
                      <a:extLst>
                        <a:ext uri="{9D8B030D-6E8A-4147-A177-3AD203B41FA5}">
                          <a16:colId xmlns:a16="http://schemas.microsoft.com/office/drawing/2014/main" val="2605528397"/>
                        </a:ext>
                      </a:extLst>
                    </a:gridCol>
                    <a:gridCol w="1117410">
                      <a:extLst>
                        <a:ext uri="{9D8B030D-6E8A-4147-A177-3AD203B41FA5}">
                          <a16:colId xmlns:a16="http://schemas.microsoft.com/office/drawing/2014/main" val="3746573611"/>
                        </a:ext>
                      </a:extLst>
                    </a:gridCol>
                    <a:gridCol w="1145540">
                      <a:extLst>
                        <a:ext uri="{9D8B030D-6E8A-4147-A177-3AD203B41FA5}">
                          <a16:colId xmlns:a16="http://schemas.microsoft.com/office/drawing/2014/main" val="3541830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6" t="-3448" r="-418605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438" t="-3448" r="-102247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778" t="-3448" r="-1111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405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718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87928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295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47778" t="-393333" r="-1111" b="-4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75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47778" t="-510345" r="-1111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7917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DE" sz="140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47778" t="-610345" r="-1111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754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9494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40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49438" t="-783333" r="-1022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9456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DE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438" t="-913793" r="-10224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875624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6046" name="Group 86045">
            <a:extLst>
              <a:ext uri="{FF2B5EF4-FFF2-40B4-BE49-F238E27FC236}">
                <a16:creationId xmlns:a16="http://schemas.microsoft.com/office/drawing/2014/main" id="{3ED7103B-5F9E-AE46-EF56-E46080E5E83B}"/>
              </a:ext>
            </a:extLst>
          </p:cNvPr>
          <p:cNvGrpSpPr/>
          <p:nvPr/>
        </p:nvGrpSpPr>
        <p:grpSpPr>
          <a:xfrm>
            <a:off x="794103" y="2453313"/>
            <a:ext cx="2326764" cy="1011783"/>
            <a:chOff x="794103" y="2453313"/>
            <a:chExt cx="2326764" cy="1011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9926092-12AA-8B04-DC48-D88D8D00B26A}"/>
                    </a:ext>
                  </a:extLst>
                </p:cNvPr>
                <p:cNvSpPr txBox="1"/>
                <p:nvPr/>
              </p:nvSpPr>
              <p:spPr>
                <a:xfrm>
                  <a:off x="1348806" y="2453313"/>
                  <a:ext cx="636476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9926092-12AA-8B04-DC48-D88D8D00B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806" y="2453313"/>
                  <a:ext cx="636476" cy="51935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5453DF-521E-EE97-C5FE-080C1A7CA9EE}"/>
                    </a:ext>
                  </a:extLst>
                </p:cNvPr>
                <p:cNvSpPr txBox="1"/>
                <p:nvPr/>
              </p:nvSpPr>
              <p:spPr>
                <a:xfrm>
                  <a:off x="2476908" y="2453313"/>
                  <a:ext cx="643959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5453DF-521E-EE97-C5FE-080C1A7CA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908" y="2453313"/>
                  <a:ext cx="643959" cy="51935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Curved Connector 5">
              <a:extLst>
                <a:ext uri="{FF2B5EF4-FFF2-40B4-BE49-F238E27FC236}">
                  <a16:creationId xmlns:a16="http://schemas.microsoft.com/office/drawing/2014/main" id="{BE94C09A-9090-1F64-5033-D54DAAA8324B}"/>
                </a:ext>
              </a:extLst>
            </p:cNvPr>
            <p:cNvCxnSpPr>
              <a:cxnSpLocks/>
              <a:stCxn id="5" idx="1"/>
              <a:endCxn id="2" idx="7"/>
            </p:cNvCxnSpPr>
            <p:nvPr/>
          </p:nvCxnSpPr>
          <p:spPr>
            <a:xfrm rot="16200000" flipV="1">
              <a:off x="2231643" y="2189799"/>
              <a:ext cx="12700" cy="679142"/>
            </a:xfrm>
            <a:prstGeom prst="curvedConnector3">
              <a:avLst>
                <a:gd name="adj1" fmla="val 75837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0A79FCD-6B6A-A98B-2DD9-1D6564677EAF}"/>
                    </a:ext>
                  </a:extLst>
                </p:cNvPr>
                <p:cNvSpPr txBox="1"/>
                <p:nvPr/>
              </p:nvSpPr>
              <p:spPr>
                <a:xfrm>
                  <a:off x="794103" y="2528322"/>
                  <a:ext cx="554703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DE" dirty="0"/>
                    <a:t>: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0A79FCD-6B6A-A98B-2DD9-1D6564677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03" y="2528322"/>
                  <a:ext cx="554703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0000" r="-6667" b="-2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BF73717-9794-6AA4-2C81-C9AF9917C4AE}"/>
                    </a:ext>
                  </a:extLst>
                </p:cNvPr>
                <p:cNvSpPr txBox="1"/>
                <p:nvPr/>
              </p:nvSpPr>
              <p:spPr>
                <a:xfrm>
                  <a:off x="1812066" y="2945745"/>
                  <a:ext cx="846921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𝐸𝑥𝑡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BF73717-9794-6AA4-2C81-C9AF9917C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066" y="2945745"/>
                  <a:ext cx="846921" cy="519351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2B898CB1-FA92-5615-D4C7-65608AE51A63}"/>
                </a:ext>
              </a:extLst>
            </p:cNvPr>
            <p:cNvCxnSpPr>
              <a:cxnSpLocks/>
              <a:stCxn id="21" idx="6"/>
              <a:endCxn id="5" idx="4"/>
            </p:cNvCxnSpPr>
            <p:nvPr/>
          </p:nvCxnSpPr>
          <p:spPr>
            <a:xfrm flipV="1">
              <a:off x="2658987" y="2972664"/>
              <a:ext cx="139901" cy="232757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D6ABDE26-1EFD-DCA9-96C3-9525650E1970}"/>
                </a:ext>
              </a:extLst>
            </p:cNvPr>
            <p:cNvCxnSpPr>
              <a:cxnSpLocks/>
              <a:stCxn id="2" idx="4"/>
              <a:endCxn id="21" idx="2"/>
            </p:cNvCxnSpPr>
            <p:nvPr/>
          </p:nvCxnSpPr>
          <p:spPr>
            <a:xfrm rot="16200000" flipH="1">
              <a:off x="1623177" y="3016531"/>
              <a:ext cx="232757" cy="14502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047" name="Group 86046">
            <a:extLst>
              <a:ext uri="{FF2B5EF4-FFF2-40B4-BE49-F238E27FC236}">
                <a16:creationId xmlns:a16="http://schemas.microsoft.com/office/drawing/2014/main" id="{B6FB9FE4-3B0B-9F3D-D7D7-AF88CCC5C06D}"/>
              </a:ext>
            </a:extLst>
          </p:cNvPr>
          <p:cNvGrpSpPr/>
          <p:nvPr/>
        </p:nvGrpSpPr>
        <p:grpSpPr>
          <a:xfrm>
            <a:off x="3436460" y="2453313"/>
            <a:ext cx="2327533" cy="1011783"/>
            <a:chOff x="3436460" y="2453313"/>
            <a:chExt cx="2327533" cy="1011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C6B926B-35E1-C200-4B72-51A17EF11D3B}"/>
                    </a:ext>
                  </a:extLst>
                </p:cNvPr>
                <p:cNvSpPr txBox="1"/>
                <p:nvPr/>
              </p:nvSpPr>
              <p:spPr>
                <a:xfrm>
                  <a:off x="4485451" y="2945745"/>
                  <a:ext cx="846921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𝐸𝑥𝑡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C6B926B-35E1-C200-4B72-51A17EF11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5451" y="2945745"/>
                  <a:ext cx="846921" cy="519351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E4096A96-BC50-2DBC-8591-5160FA1961EC}"/>
                </a:ext>
              </a:extLst>
            </p:cNvPr>
            <p:cNvCxnSpPr>
              <a:cxnSpLocks/>
              <a:stCxn id="18" idx="2"/>
              <a:endCxn id="7" idx="4"/>
            </p:cNvCxnSpPr>
            <p:nvPr/>
          </p:nvCxnSpPr>
          <p:spPr>
            <a:xfrm rot="10800000">
              <a:off x="4311943" y="2972665"/>
              <a:ext cx="173508" cy="232757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998072C-AA66-5F2E-E13F-796959A89256}"/>
                    </a:ext>
                  </a:extLst>
                </p:cNvPr>
                <p:cNvSpPr txBox="1"/>
                <p:nvPr/>
              </p:nvSpPr>
              <p:spPr>
                <a:xfrm>
                  <a:off x="3993706" y="2453313"/>
                  <a:ext cx="636474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998072C-AA66-5F2E-E13F-796959A89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706" y="2453313"/>
                  <a:ext cx="636474" cy="519351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080CFEE-3FD5-08E4-44AB-978B005B55FC}"/>
                    </a:ext>
                  </a:extLst>
                </p:cNvPr>
                <p:cNvSpPr txBox="1"/>
                <p:nvPr/>
              </p:nvSpPr>
              <p:spPr>
                <a:xfrm>
                  <a:off x="5120034" y="2453313"/>
                  <a:ext cx="643959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080CFEE-3FD5-08E4-44AB-978B005B5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0034" y="2453313"/>
                  <a:ext cx="643959" cy="519351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7BB55003-35B9-89DD-65CD-8E36C9CF9023}"/>
                </a:ext>
              </a:extLst>
            </p:cNvPr>
            <p:cNvCxnSpPr>
              <a:cxnSpLocks/>
              <a:stCxn id="7" idx="7"/>
              <a:endCxn id="8" idx="1"/>
            </p:cNvCxnSpPr>
            <p:nvPr/>
          </p:nvCxnSpPr>
          <p:spPr>
            <a:xfrm rot="5400000" flipH="1" flipV="1">
              <a:off x="4875655" y="2190686"/>
              <a:ext cx="12700" cy="677369"/>
            </a:xfrm>
            <a:prstGeom prst="curvedConnector3">
              <a:avLst>
                <a:gd name="adj1" fmla="val 75834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E36C9B-D336-5F49-487E-A50E81598F5D}"/>
                    </a:ext>
                  </a:extLst>
                </p:cNvPr>
                <p:cNvSpPr txBox="1"/>
                <p:nvPr/>
              </p:nvSpPr>
              <p:spPr>
                <a:xfrm>
                  <a:off x="3436460" y="2523019"/>
                  <a:ext cx="56432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DE" dirty="0"/>
                    <a:t>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E36C9B-D336-5F49-487E-A50E81598F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6460" y="2523019"/>
                  <a:ext cx="564322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6667" r="-8889" b="-2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4315C271-8B73-53F3-591A-DE9B1AE1951D}"/>
                </a:ext>
              </a:extLst>
            </p:cNvPr>
            <p:cNvCxnSpPr>
              <a:cxnSpLocks/>
              <a:stCxn id="8" idx="4"/>
              <a:endCxn id="18" idx="6"/>
            </p:cNvCxnSpPr>
            <p:nvPr/>
          </p:nvCxnSpPr>
          <p:spPr>
            <a:xfrm rot="5400000">
              <a:off x="5270815" y="3034221"/>
              <a:ext cx="232757" cy="10964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049" name="TextBox 86048">
            <a:extLst>
              <a:ext uri="{FF2B5EF4-FFF2-40B4-BE49-F238E27FC236}">
                <a16:creationId xmlns:a16="http://schemas.microsoft.com/office/drawing/2014/main" id="{771340EE-CCC7-6E70-7665-FC2D1E6CF075}"/>
              </a:ext>
            </a:extLst>
          </p:cNvPr>
          <p:cNvSpPr txBox="1"/>
          <p:nvPr/>
        </p:nvSpPr>
        <p:spPr>
          <a:xfrm>
            <a:off x="4753426" y="6315524"/>
            <a:ext cx="288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Größeres Beispiel im Anhang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09F837-83E5-78B9-619A-3A4FDAD147A3}"/>
              </a:ext>
            </a:extLst>
          </p:cNvPr>
          <p:cNvGrpSpPr/>
          <p:nvPr/>
        </p:nvGrpSpPr>
        <p:grpSpPr>
          <a:xfrm>
            <a:off x="3436460" y="4261621"/>
            <a:ext cx="2327533" cy="1266433"/>
            <a:chOff x="3436460" y="4261621"/>
            <a:chExt cx="2327533" cy="1266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2B9A143-6132-07DC-2110-AD63AD16258C}"/>
                    </a:ext>
                  </a:extLst>
                </p:cNvPr>
                <p:cNvSpPr txBox="1"/>
                <p:nvPr/>
              </p:nvSpPr>
              <p:spPr>
                <a:xfrm>
                  <a:off x="4485451" y="5008703"/>
                  <a:ext cx="846921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𝐸𝑥𝑡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2B9A143-6132-07DC-2110-AD63AD162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5451" y="5008703"/>
                  <a:ext cx="846921" cy="519351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28ABF5AB-3A4B-60CF-115A-71511FBE02E9}"/>
                </a:ext>
              </a:extLst>
            </p:cNvPr>
            <p:cNvCxnSpPr>
              <a:cxnSpLocks/>
              <a:stCxn id="59" idx="4"/>
              <a:endCxn id="54" idx="2"/>
            </p:cNvCxnSpPr>
            <p:nvPr/>
          </p:nvCxnSpPr>
          <p:spPr>
            <a:xfrm rot="16200000" flipH="1">
              <a:off x="4154994" y="4937921"/>
              <a:ext cx="487407" cy="173508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D80D9F2-A633-00C7-1118-FF4923E3E193}"/>
                    </a:ext>
                  </a:extLst>
                </p:cNvPr>
                <p:cNvSpPr txBox="1"/>
                <p:nvPr/>
              </p:nvSpPr>
              <p:spPr>
                <a:xfrm>
                  <a:off x="3993706" y="4261621"/>
                  <a:ext cx="636474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D80D9F2-A633-00C7-1118-FF4923E3E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706" y="4261621"/>
                  <a:ext cx="636474" cy="519351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47955AA-9764-6A4A-90C9-30722A381349}"/>
                    </a:ext>
                  </a:extLst>
                </p:cNvPr>
                <p:cNvSpPr txBox="1"/>
                <p:nvPr/>
              </p:nvSpPr>
              <p:spPr>
                <a:xfrm>
                  <a:off x="5120034" y="4261621"/>
                  <a:ext cx="643959" cy="5193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DE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47955AA-9764-6A4A-90C9-30722A381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0034" y="4261621"/>
                  <a:ext cx="643959" cy="519351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F3CFA0AE-8556-BFD8-CEA3-687E7DEE7B0A}"/>
                </a:ext>
              </a:extLst>
            </p:cNvPr>
            <p:cNvCxnSpPr>
              <a:cxnSpLocks/>
              <a:stCxn id="59" idx="5"/>
              <a:endCxn id="60" idx="3"/>
            </p:cNvCxnSpPr>
            <p:nvPr/>
          </p:nvCxnSpPr>
          <p:spPr>
            <a:xfrm rot="16200000" flipH="1">
              <a:off x="4875655" y="4366230"/>
              <a:ext cx="12700" cy="677369"/>
            </a:xfrm>
            <a:prstGeom prst="curvedConnector3">
              <a:avLst>
                <a:gd name="adj1" fmla="val 75837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043FAC5-8793-0588-8129-74AACCCCED64}"/>
                    </a:ext>
                  </a:extLst>
                </p:cNvPr>
                <p:cNvSpPr txBox="1"/>
                <p:nvPr/>
              </p:nvSpPr>
              <p:spPr>
                <a:xfrm>
                  <a:off x="3436460" y="4331327"/>
                  <a:ext cx="56432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DE" dirty="0"/>
                    <a:t>: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043FAC5-8793-0588-8129-74AACCCCE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6460" y="4331327"/>
                  <a:ext cx="564322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10000" r="-8889" b="-2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030" name="Curved Connector 86029">
              <a:extLst>
                <a:ext uri="{FF2B5EF4-FFF2-40B4-BE49-F238E27FC236}">
                  <a16:creationId xmlns:a16="http://schemas.microsoft.com/office/drawing/2014/main" id="{2502172F-48F6-6ED2-7248-3373AAAA99A1}"/>
                </a:ext>
              </a:extLst>
            </p:cNvPr>
            <p:cNvCxnSpPr>
              <a:cxnSpLocks/>
              <a:stCxn id="54" idx="6"/>
              <a:endCxn id="60" idx="4"/>
            </p:cNvCxnSpPr>
            <p:nvPr/>
          </p:nvCxnSpPr>
          <p:spPr>
            <a:xfrm flipV="1">
              <a:off x="5332372" y="4780972"/>
              <a:ext cx="109642" cy="487407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35" name="Curved Connector 86034">
              <a:extLst>
                <a:ext uri="{FF2B5EF4-FFF2-40B4-BE49-F238E27FC236}">
                  <a16:creationId xmlns:a16="http://schemas.microsoft.com/office/drawing/2014/main" id="{95288A89-8B0F-D4F2-7912-5BF457BD2E49}"/>
                </a:ext>
              </a:extLst>
            </p:cNvPr>
            <p:cNvCxnSpPr>
              <a:cxnSpLocks/>
              <a:stCxn id="60" idx="1"/>
              <a:endCxn id="59" idx="7"/>
            </p:cNvCxnSpPr>
            <p:nvPr/>
          </p:nvCxnSpPr>
          <p:spPr>
            <a:xfrm rot="16200000" flipV="1">
              <a:off x="4875656" y="3998993"/>
              <a:ext cx="12700" cy="677369"/>
            </a:xfrm>
            <a:prstGeom prst="curvedConnector3">
              <a:avLst>
                <a:gd name="adj1" fmla="val 84948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6A33B9D3-DF9E-F7EC-4729-B2AD34E4A39B}"/>
                </a:ext>
              </a:extLst>
            </p:cNvPr>
            <p:cNvCxnSpPr>
              <a:cxnSpLocks/>
              <a:stCxn id="54" idx="2"/>
              <a:endCxn id="59" idx="3"/>
            </p:cNvCxnSpPr>
            <p:nvPr/>
          </p:nvCxnSpPr>
          <p:spPr>
            <a:xfrm rot="10800000">
              <a:off x="4086915" y="4704915"/>
              <a:ext cx="398536" cy="563464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C1C90A66-26DE-F111-8B16-B054387AE861}"/>
                </a:ext>
              </a:extLst>
            </p:cNvPr>
            <p:cNvCxnSpPr>
              <a:cxnSpLocks/>
              <a:stCxn id="60" idx="5"/>
              <a:endCxn id="54" idx="6"/>
            </p:cNvCxnSpPr>
            <p:nvPr/>
          </p:nvCxnSpPr>
          <p:spPr>
            <a:xfrm rot="5400000">
              <a:off x="5219298" y="4817990"/>
              <a:ext cx="563464" cy="337315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52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FC26-2031-B65A-EC60-0A9DB472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Dezentrale Deadlock-Erkennung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6A5D-2B28-842B-599E-5821A1B2D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Path </a:t>
            </a:r>
            <a:r>
              <a:rPr lang="de-DE" dirty="0" err="1"/>
              <a:t>Pushing</a:t>
            </a:r>
            <a:r>
              <a:rPr lang="de-DE" dirty="0"/>
              <a:t> Algorithmus hat seine Nachteile</a:t>
            </a:r>
          </a:p>
          <a:p>
            <a:pPr lvl="1"/>
            <a:r>
              <a:rPr lang="de-DE" dirty="0"/>
              <a:t>Viele Nachrichten, Phantom-Deadlocks</a:t>
            </a:r>
          </a:p>
          <a:p>
            <a:r>
              <a:rPr lang="de-DE" dirty="0"/>
              <a:t>Weitere Ansätze, aber weiterhin offenes Forschungsproblem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Edge </a:t>
            </a:r>
            <a:r>
              <a:rPr lang="de-DE" dirty="0" err="1">
                <a:solidFill>
                  <a:schemeClr val="accent1"/>
                </a:solidFill>
              </a:rPr>
              <a:t>Chasing</a:t>
            </a:r>
            <a:r>
              <a:rPr lang="de-DE" dirty="0"/>
              <a:t> (entlang virtueller Kanten des Wartegraphen) </a:t>
            </a:r>
          </a:p>
          <a:p>
            <a:pPr lvl="2"/>
            <a:r>
              <a:rPr lang="de-DE" dirty="0"/>
              <a:t>Wartende Transaktion sendet eine Nachricht an die Transaktion, auf die sie wartet </a:t>
            </a:r>
          </a:p>
          <a:p>
            <a:pPr lvl="2"/>
            <a:r>
              <a:rPr lang="de-DE" dirty="0"/>
              <a:t>Transaktion leitet solch eine Nachricht an andere Transaktionen weiter, auf die sie selber wartet </a:t>
            </a:r>
          </a:p>
          <a:p>
            <a:pPr lvl="2"/>
            <a:r>
              <a:rPr lang="de-DE" dirty="0"/>
              <a:t>Kommt die Nachricht an die Initiatorin zurück ➝ Deadlock / Zyklus 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Deadlock </a:t>
            </a:r>
            <a:r>
              <a:rPr lang="de-DE" dirty="0" err="1">
                <a:solidFill>
                  <a:schemeClr val="accent1"/>
                </a:solidFill>
              </a:rPr>
              <a:t>Detection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Agents</a:t>
            </a:r>
            <a:r>
              <a:rPr lang="de-DE" dirty="0"/>
              <a:t> (DDAs)</a:t>
            </a:r>
          </a:p>
          <a:p>
            <a:pPr lvl="2"/>
            <a:r>
              <a:rPr lang="de-DE" dirty="0"/>
              <a:t>DDA zuständig für eine Zusammenhangskomponente (ZHK) in einem Wartegraphen</a:t>
            </a:r>
          </a:p>
          <a:p>
            <a:pPr lvl="2"/>
            <a:r>
              <a:rPr lang="de-DE" dirty="0"/>
              <a:t>Wenn Kante dazukommt, die ZHKs verbindet, verschmilzt jüngerer DDA mit älterem DDA</a:t>
            </a:r>
          </a:p>
          <a:p>
            <a:pPr lvl="2"/>
            <a:r>
              <a:rPr lang="de-DE" dirty="0"/>
              <a:t>Irgendwann wird die gesamte ZHK des Wartegraphen (in der sich der Zyklus befindet) in einem DDA landen, der den Zyklus dann entdeckt </a:t>
            </a:r>
          </a:p>
          <a:p>
            <a:pPr lvl="1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78731-8988-6A2F-13EB-ADD073E678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1C146-A809-C852-D2FF-8D3FF82D6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96F76-49C7-172B-9FF4-09EF3ACD1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7297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Deadlock-Vermeidung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Optimistische Mehrbenutzersynchronisation:</a:t>
                </a:r>
                <a:br>
                  <a:rPr lang="de-DE" dirty="0"/>
                </a:br>
                <a:r>
                  <a:rPr lang="de-DE" dirty="0"/>
                  <a:t>Nach Abschluss der Transaktionsbearbeitung wird Validierung durchgeführt</a:t>
                </a:r>
              </a:p>
              <a:p>
                <a:r>
                  <a:rPr lang="de-DE" dirty="0"/>
                  <a:t>Zeitstempel-basierte Synchronisation:</a:t>
                </a:r>
              </a:p>
              <a:p>
                <a:pPr lvl="1"/>
                <a:r>
                  <a:rPr lang="de-DE" dirty="0"/>
                  <a:t>Zuordnung eines Lese-/Schreib-Stempels zu jedem Datum </a:t>
                </a:r>
                <a:r>
                  <a:rPr lang="de-DE" dirty="0">
                    <a:sym typeface="Monotype Sorts" pitchFamily="2" charset="2"/>
                  </a:rPr>
                  <a:t>entscheidet, ob beabsichtigte Operation durchgeführt werden kann ohne Serialisierbarkeit zu verletzen oder ob Transaktion abgebrochen wird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  <a:sym typeface="Monotype Sorts" pitchFamily="2" charset="2"/>
                      </a:rPr>
                      <m:t>abort</m:t>
                    </m:r>
                  </m:oMath>
                </a14:m>
                <a:r>
                  <a:rPr lang="de-DE" dirty="0">
                    <a:sym typeface="Monotype Sorts" pitchFamily="2" charset="2"/>
                  </a:rPr>
                  <a:t>)</a:t>
                </a:r>
              </a:p>
              <a:p>
                <a:r>
                  <a:rPr lang="de-DE" dirty="0"/>
                  <a:t>Sperrbasierte Synchronisation</a:t>
                </a:r>
              </a:p>
              <a:p>
                <a:pPr lvl="1"/>
                <a:r>
                  <a:rPr lang="de-DE" dirty="0" err="1">
                    <a:solidFill>
                      <a:schemeClr val="accent1"/>
                    </a:solidFill>
                  </a:rPr>
                  <a:t>wound</a:t>
                </a:r>
                <a:r>
                  <a:rPr lang="de-DE" dirty="0">
                    <a:solidFill>
                      <a:schemeClr val="accent1"/>
                    </a:solidFill>
                  </a:rPr>
                  <a:t>/</a:t>
                </a:r>
                <a:r>
                  <a:rPr lang="de-DE" dirty="0" err="1">
                    <a:solidFill>
                      <a:schemeClr val="accent1"/>
                    </a:solidFill>
                  </a:rPr>
                  <a:t>wait</a:t>
                </a:r>
                <a:r>
                  <a:rPr lang="de-DE" dirty="0"/>
                  <a:t>: Nur jüngere Transaktionen warten auf ältere (wie vorher)</a:t>
                </a:r>
              </a:p>
              <a:p>
                <a:pPr lvl="1"/>
                <a:r>
                  <a:rPr lang="de-DE" dirty="0" err="1">
                    <a:solidFill>
                      <a:schemeClr val="accent1"/>
                    </a:solidFill>
                  </a:rPr>
                  <a:t>wait</a:t>
                </a:r>
                <a:r>
                  <a:rPr lang="de-DE" dirty="0">
                    <a:solidFill>
                      <a:schemeClr val="accent1"/>
                    </a:solidFill>
                  </a:rPr>
                  <a:t>/die</a:t>
                </a:r>
                <a:r>
                  <a:rPr lang="de-DE" dirty="0"/>
                  <a:t>: Nur ältere Transaktionen warten auf jüngere (wie vorher)</a:t>
                </a:r>
              </a:p>
              <a:p>
                <a:r>
                  <a:rPr lang="de-DE" dirty="0"/>
                  <a:t>Voraussetzungen für </a:t>
                </a:r>
                <a:r>
                  <a:rPr lang="de-DE" dirty="0" err="1"/>
                  <a:t>Deadlockvermeidungsverfahren</a:t>
                </a:r>
                <a:r>
                  <a:rPr lang="de-DE" dirty="0"/>
                  <a:t>:</a:t>
                </a:r>
                <a:br>
                  <a:rPr lang="de-DE" dirty="0"/>
                </a:br>
                <a:r>
                  <a:rPr lang="de-DE" dirty="0"/>
                  <a:t>Vergabe global eindeutiger Zeitstempel als </a:t>
                </a:r>
                <a:r>
                  <a:rPr lang="de-DE" dirty="0" err="1"/>
                  <a:t>Transaktionsidentifikatoren</a:t>
                </a:r>
                <a:endParaRPr lang="de-DE" dirty="0"/>
              </a:p>
              <a:p>
                <a:pPr lvl="1"/>
                <a:r>
                  <a:rPr lang="de-DE" dirty="0"/>
                  <a:t>Lokale Uhren müssen hinreichend genau aufeinander abgestimmt sein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3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 b="-35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D766D-5638-0C69-0CDC-58E5982B37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B40A2-3341-42C5-8A7D-3ACCC5B15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7042" name="Foliennummernplatzhalt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9DD97E23-ADFD-4DC8-9489-2E95700C6E25}" type="slidenum">
              <a:rPr lang="en-US"/>
              <a:pPr/>
              <a:t>69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E7CC91-39A7-CB67-F565-C3BD838B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788" y="5536582"/>
            <a:ext cx="1140633" cy="36933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dirty="0"/>
              <a:t>lokale Zeit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5A2BA-2A24-6EF3-2DAA-D89609175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4421" y="5536582"/>
            <a:ext cx="1207254" cy="36933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Stations-ID</a:t>
            </a:r>
          </a:p>
        </p:txBody>
      </p:sp>
    </p:spTree>
    <p:extLst>
      <p:ext uri="{BB962C8B-B14F-4D97-AF65-F5344CB8AC3E}">
        <p14:creationId xmlns:p14="http://schemas.microsoft.com/office/powerpoint/2010/main" val="150936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Fragmentierung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626" y="1665066"/>
            <a:ext cx="5973940" cy="4240848"/>
          </a:xfrm>
        </p:spPr>
        <p:txBody>
          <a:bodyPr/>
          <a:lstStyle/>
          <a:p>
            <a:r>
              <a:rPr lang="de-DE" dirty="0"/>
              <a:t>Ziel: Verteilung von Daten</a:t>
            </a:r>
          </a:p>
          <a:p>
            <a:r>
              <a:rPr lang="de-DE" dirty="0"/>
              <a:t>Arten der Fragmentierung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Horizontal</a:t>
            </a:r>
            <a:r>
              <a:rPr lang="de-DE" dirty="0"/>
              <a:t>: Entlang der Tabellenzeilen</a:t>
            </a:r>
          </a:p>
          <a:p>
            <a:pPr lvl="2"/>
            <a:r>
              <a:rPr lang="de-DE" sz="2000" dirty="0"/>
              <a:t>Aufteilung durch Selektion</a:t>
            </a:r>
            <a:endParaRPr lang="de-DE" dirty="0"/>
          </a:p>
          <a:p>
            <a:pPr lvl="1"/>
            <a:r>
              <a:rPr lang="de-DE" dirty="0">
                <a:solidFill>
                  <a:schemeClr val="accent1"/>
                </a:solidFill>
              </a:rPr>
              <a:t>Vertikal</a:t>
            </a:r>
            <a:r>
              <a:rPr lang="de-DE" dirty="0"/>
              <a:t>: Entlang der Tabellenspalten</a:t>
            </a:r>
          </a:p>
          <a:p>
            <a:pPr lvl="2"/>
            <a:r>
              <a:rPr lang="de-DE" sz="2200" dirty="0"/>
              <a:t>Aufteilung durch Projektion</a:t>
            </a:r>
            <a:endParaRPr lang="de-DE" dirty="0"/>
          </a:p>
          <a:p>
            <a:pPr lvl="1"/>
            <a:r>
              <a:rPr lang="de-DE" dirty="0"/>
              <a:t>Gemischt: Verschachtelung von Fragmentierung</a:t>
            </a:r>
          </a:p>
          <a:p>
            <a:pPr lvl="2"/>
            <a:r>
              <a:rPr lang="de-DE" sz="2000" dirty="0"/>
              <a:t>Aufteilung durch verschachtelte Selektion und Projektion</a:t>
            </a:r>
            <a:endParaRPr lang="de-DE" dirty="0"/>
          </a:p>
          <a:p>
            <a:pPr lvl="1"/>
            <a:r>
              <a:rPr lang="de-DE" dirty="0">
                <a:solidFill>
                  <a:schemeClr val="accent1"/>
                </a:solidFill>
              </a:rPr>
              <a:t>Abgeleitet</a:t>
            </a:r>
            <a:r>
              <a:rPr lang="de-DE" dirty="0"/>
              <a:t>: Anhand von Bedingungen</a:t>
            </a:r>
          </a:p>
          <a:p>
            <a:pPr lvl="2"/>
            <a:r>
              <a:rPr lang="de-DE" dirty="0"/>
              <a:t>Z.B. über Fremdschlüsselrelation</a:t>
            </a:r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3991F-3E4E-2F54-B882-B5DE57CC22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345D3094-938E-DFA2-7D57-1F4FCE4AB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1C569C-624E-3145-9465-70AB9438185A}"/>
              </a:ext>
            </a:extLst>
          </p:cNvPr>
          <p:cNvGrpSpPr/>
          <p:nvPr/>
        </p:nvGrpSpPr>
        <p:grpSpPr>
          <a:xfrm>
            <a:off x="6439296" y="1663479"/>
            <a:ext cx="2815964" cy="1782166"/>
            <a:chOff x="638108" y="1419711"/>
            <a:chExt cx="2815964" cy="1782166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1BED2BE-FDC6-A24B-804B-04DC1BADF041}"/>
                </a:ext>
              </a:extLst>
            </p:cNvPr>
            <p:cNvSpPr/>
            <p:nvPr/>
          </p:nvSpPr>
          <p:spPr>
            <a:xfrm>
              <a:off x="638108" y="2832545"/>
              <a:ext cx="2815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dirty="0"/>
                <a:t>Horizontale Fragmentierung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207EE3-38B6-6E4D-900C-C7C77E491859}"/>
                </a:ext>
              </a:extLst>
            </p:cNvPr>
            <p:cNvGrpSpPr/>
            <p:nvPr/>
          </p:nvGrpSpPr>
          <p:grpSpPr>
            <a:xfrm>
              <a:off x="1122166" y="1419711"/>
              <a:ext cx="1849437" cy="1354912"/>
              <a:chOff x="1122166" y="1419711"/>
              <a:chExt cx="1849437" cy="1354912"/>
            </a:xfrm>
          </p:grpSpPr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9C7992D1-BE9A-654E-914E-134FF75CC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166" y="1433999"/>
                <a:ext cx="179387" cy="1052512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028CB1BA-D423-2946-98D9-9269F22E6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553" y="1433999"/>
                <a:ext cx="417513" cy="1052512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F2772E0A-B694-8145-AD48-C36FBDA8E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703" y="1433999"/>
                <a:ext cx="179388" cy="277812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753F5BA1-F10C-AD4C-A87A-724B766B8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091" y="1433999"/>
                <a:ext cx="417512" cy="277812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01976CC-8B05-584D-B78A-1A9206197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703" y="1835636"/>
                <a:ext cx="179388" cy="585788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Rectangle 17">
                <a:extLst>
                  <a:ext uri="{FF2B5EF4-FFF2-40B4-BE49-F238E27FC236}">
                    <a16:creationId xmlns:a16="http://schemas.microsoft.com/office/drawing/2014/main" id="{2A901C3F-6966-3845-8E02-A7AC2F0D0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091" y="1835636"/>
                <a:ext cx="417512" cy="585788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Rectangle 19">
                <a:extLst>
                  <a:ext uri="{FF2B5EF4-FFF2-40B4-BE49-F238E27FC236}">
                    <a16:creationId xmlns:a16="http://schemas.microsoft.com/office/drawing/2014/main" id="{5409EA04-82A0-BF4F-AD37-79C8B6253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703" y="2543661"/>
                <a:ext cx="179388" cy="190500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12DC7EA1-65A7-6E42-A34D-A72734037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091" y="2543661"/>
                <a:ext cx="417512" cy="190500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Line 22">
                <a:extLst>
                  <a:ext uri="{FF2B5EF4-FFF2-40B4-BE49-F238E27FC236}">
                    <a16:creationId xmlns:a16="http://schemas.microsoft.com/office/drawing/2014/main" id="{EC69F48E-34B9-EC43-A35D-45D47FB1E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341" y="1707049"/>
                <a:ext cx="57626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Line 23">
                <a:extLst>
                  <a:ext uri="{FF2B5EF4-FFF2-40B4-BE49-F238E27FC236}">
                    <a16:creationId xmlns:a16="http://schemas.microsoft.com/office/drawing/2014/main" id="{E1D92135-C9A3-CE4F-8527-ABD6C2864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341" y="2283311"/>
                <a:ext cx="57626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24">
                <a:extLst>
                  <a:ext uri="{FF2B5EF4-FFF2-40B4-BE49-F238E27FC236}">
                    <a16:creationId xmlns:a16="http://schemas.microsoft.com/office/drawing/2014/main" id="{A31430BA-E44C-B64A-A3F5-8182EF4243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7478" y="1433999"/>
                <a:ext cx="65722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25">
                <a:extLst>
                  <a:ext uri="{FF2B5EF4-FFF2-40B4-BE49-F238E27FC236}">
                    <a16:creationId xmlns:a16="http://schemas.microsoft.com/office/drawing/2014/main" id="{3CA77E55-24C6-CC43-B3E5-BCD8E43E8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7478" y="1711811"/>
                <a:ext cx="65722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6">
                <a:extLst>
                  <a:ext uri="{FF2B5EF4-FFF2-40B4-BE49-F238E27FC236}">
                    <a16:creationId xmlns:a16="http://schemas.microsoft.com/office/drawing/2014/main" id="{0500AEE1-3A5C-A541-8B63-A802B9EF7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17478" y="1711811"/>
                <a:ext cx="657225" cy="1238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7">
                <a:extLst>
                  <a:ext uri="{FF2B5EF4-FFF2-40B4-BE49-F238E27FC236}">
                    <a16:creationId xmlns:a16="http://schemas.microsoft.com/office/drawing/2014/main" id="{F80AF519-6A30-6E41-B849-5B130327A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17478" y="2297599"/>
                <a:ext cx="657225" cy="1238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8">
                <a:extLst>
                  <a:ext uri="{FF2B5EF4-FFF2-40B4-BE49-F238E27FC236}">
                    <a16:creationId xmlns:a16="http://schemas.microsoft.com/office/drawing/2014/main" id="{2340A572-0DBC-1440-ACA6-E8C1B4945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17478" y="2297599"/>
                <a:ext cx="657225" cy="24606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9">
                <a:extLst>
                  <a:ext uri="{FF2B5EF4-FFF2-40B4-BE49-F238E27FC236}">
                    <a16:creationId xmlns:a16="http://schemas.microsoft.com/office/drawing/2014/main" id="{82BBF314-0450-434F-9378-61B09DC86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17478" y="2421424"/>
                <a:ext cx="657225" cy="24606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 Box 30">
                <a:extLst>
                  <a:ext uri="{FF2B5EF4-FFF2-40B4-BE49-F238E27FC236}">
                    <a16:creationId xmlns:a16="http://schemas.microsoft.com/office/drawing/2014/main" id="{86B9738F-CC5B-2045-BDDC-D40FC5C35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216" y="1419711"/>
                <a:ext cx="260008" cy="27699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200"/>
                  <a:t>T</a:t>
                </a:r>
              </a:p>
            </p:txBody>
          </p:sp>
          <p:sp>
            <p:nvSpPr>
              <p:cNvPr id="26" name="Text Box 31">
                <a:extLst>
                  <a:ext uri="{FF2B5EF4-FFF2-40B4-BE49-F238E27FC236}">
                    <a16:creationId xmlns:a16="http://schemas.microsoft.com/office/drawing/2014/main" id="{F26C400F-0350-2443-91CF-96F9D6181A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9178" y="1419711"/>
                <a:ext cx="338554" cy="27699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200"/>
                  <a:t>T1</a:t>
                </a:r>
              </a:p>
            </p:txBody>
          </p:sp>
          <p:sp>
            <p:nvSpPr>
              <p:cNvPr id="27" name="Text Box 32">
                <a:extLst>
                  <a:ext uri="{FF2B5EF4-FFF2-40B4-BE49-F238E27FC236}">
                    <a16:creationId xmlns:a16="http://schemas.microsoft.com/office/drawing/2014/main" id="{69B68DFA-A5DD-5249-AC7B-0266A718C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9178" y="1821349"/>
                <a:ext cx="338554" cy="27699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200"/>
                  <a:t>T2</a:t>
                </a:r>
              </a:p>
            </p:txBody>
          </p:sp>
          <p:sp>
            <p:nvSpPr>
              <p:cNvPr id="28" name="Text Box 33">
                <a:extLst>
                  <a:ext uri="{FF2B5EF4-FFF2-40B4-BE49-F238E27FC236}">
                    <a16:creationId xmlns:a16="http://schemas.microsoft.com/office/drawing/2014/main" id="{0178EEA0-25E6-384F-8799-A58DDE028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9178" y="2497624"/>
                <a:ext cx="338554" cy="27699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200"/>
                  <a:t>T3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FE5C13-B0F7-2B4E-B73F-06ED1D0C481D}"/>
              </a:ext>
            </a:extLst>
          </p:cNvPr>
          <p:cNvGrpSpPr/>
          <p:nvPr/>
        </p:nvGrpSpPr>
        <p:grpSpPr>
          <a:xfrm>
            <a:off x="9271230" y="1670779"/>
            <a:ext cx="2560445" cy="2454335"/>
            <a:chOff x="5853018" y="1488286"/>
            <a:chExt cx="2560445" cy="245433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9E277C5-06F2-8B4E-A345-A4B46301E63C}"/>
                </a:ext>
              </a:extLst>
            </p:cNvPr>
            <p:cNvGrpSpPr/>
            <p:nvPr/>
          </p:nvGrpSpPr>
          <p:grpSpPr>
            <a:xfrm>
              <a:off x="5947543" y="1488286"/>
              <a:ext cx="2194847" cy="2065809"/>
              <a:chOff x="5947543" y="1488286"/>
              <a:chExt cx="2194847" cy="2065809"/>
            </a:xfrm>
          </p:grpSpPr>
          <p:sp>
            <p:nvSpPr>
              <p:cNvPr id="32" name="Line 2">
                <a:extLst>
                  <a:ext uri="{FF2B5EF4-FFF2-40B4-BE49-F238E27FC236}">
                    <a16:creationId xmlns:a16="http://schemas.microsoft.com/office/drawing/2014/main" id="{EC9607DE-3E72-B14B-B8B2-B1DEED074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72060" y="2559848"/>
                <a:ext cx="1122363" cy="92233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33" name="Line 3">
                <a:extLst>
                  <a:ext uri="{FF2B5EF4-FFF2-40B4-BE49-F238E27FC236}">
                    <a16:creationId xmlns:a16="http://schemas.microsoft.com/office/drawing/2014/main" id="{8A9F33B9-C83B-8B4A-ACA5-946A329A9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81584" y="1577185"/>
                <a:ext cx="1112838" cy="9239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34" name="Line 4">
                <a:extLst>
                  <a:ext uri="{FF2B5EF4-FFF2-40B4-BE49-F238E27FC236}">
                    <a16:creationId xmlns:a16="http://schemas.microsoft.com/office/drawing/2014/main" id="{FBDA4A6F-9173-A845-9B8E-18075F32D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81585" y="2472536"/>
                <a:ext cx="657225" cy="889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35" name="Line 5">
                <a:extLst>
                  <a:ext uri="{FF2B5EF4-FFF2-40B4-BE49-F238E27FC236}">
                    <a16:creationId xmlns:a16="http://schemas.microsoft.com/office/drawing/2014/main" id="{21073000-36F3-7042-A31E-65F968C98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81585" y="1489873"/>
                <a:ext cx="657225" cy="857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17BBB89-CE64-C143-A0CF-7721735ED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6273" y="1575598"/>
                <a:ext cx="179387" cy="987425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C23C28-C3EE-E345-93D7-7D5C02BE3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5660" y="1575598"/>
                <a:ext cx="417513" cy="9874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38" name="Text Box 38">
                <a:extLst>
                  <a:ext uri="{FF2B5EF4-FFF2-40B4-BE49-F238E27FC236}">
                    <a16:creationId xmlns:a16="http://schemas.microsoft.com/office/drawing/2014/main" id="{ACB2FBAA-2427-4546-9395-4B5F676EC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9323" y="1561311"/>
                <a:ext cx="25359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T</a:t>
                </a:r>
              </a:p>
            </p:txBody>
          </p:sp>
          <p:sp>
            <p:nvSpPr>
              <p:cNvPr id="39" name="Rectangle 39">
                <a:extLst>
                  <a:ext uri="{FF2B5EF4-FFF2-40B4-BE49-F238E27FC236}">
                    <a16:creationId xmlns:a16="http://schemas.microsoft.com/office/drawing/2014/main" id="{23EACC30-386F-3740-B815-FB3B147F3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0398" y="1488286"/>
                <a:ext cx="179387" cy="987425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40" name="Rectangle 40">
                <a:extLst>
                  <a:ext uri="{FF2B5EF4-FFF2-40B4-BE49-F238E27FC236}">
                    <a16:creationId xmlns:a16="http://schemas.microsoft.com/office/drawing/2014/main" id="{9D2D22EB-653F-CB4F-ACA6-8F4E29A30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9785" y="1488286"/>
                <a:ext cx="242888" cy="9874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41" name="Text Box 41">
                <a:extLst>
                  <a:ext uri="{FF2B5EF4-FFF2-40B4-BE49-F238E27FC236}">
                    <a16:creationId xmlns:a16="http://schemas.microsoft.com/office/drawing/2014/main" id="{503C194B-64BA-354D-B275-A88A35A0DE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2798" y="1488286"/>
                <a:ext cx="325730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T1</a:t>
                </a:r>
              </a:p>
            </p:txBody>
          </p:sp>
          <p:sp>
            <p:nvSpPr>
              <p:cNvPr id="42" name="Rectangle 42">
                <a:extLst>
                  <a:ext uri="{FF2B5EF4-FFF2-40B4-BE49-F238E27FC236}">
                    <a16:creationId xmlns:a16="http://schemas.microsoft.com/office/drawing/2014/main" id="{90612D68-427E-CC4C-ACE1-5236EF96F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6010" y="2501111"/>
                <a:ext cx="179388" cy="987425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43" name="Rectangle 43">
                <a:extLst>
                  <a:ext uri="{FF2B5EF4-FFF2-40B4-BE49-F238E27FC236}">
                    <a16:creationId xmlns:a16="http://schemas.microsoft.com/office/drawing/2014/main" id="{605C0EF7-C2AB-5C46-9681-29055AD00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5398" y="2501111"/>
                <a:ext cx="179387" cy="9874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44" name="Text Box 44">
                <a:extLst>
                  <a:ext uri="{FF2B5EF4-FFF2-40B4-BE49-F238E27FC236}">
                    <a16:creationId xmlns:a16="http://schemas.microsoft.com/office/drawing/2014/main" id="{3A857251-720D-F74C-9A25-6AF4B062EA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6660" y="2504286"/>
                <a:ext cx="325730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T2</a:t>
                </a:r>
              </a:p>
            </p:txBody>
          </p:sp>
          <p:sp>
            <p:nvSpPr>
              <p:cNvPr id="45" name="Text Box 45">
                <a:extLst>
                  <a:ext uri="{FF2B5EF4-FFF2-40B4-BE49-F238E27FC236}">
                    <a16:creationId xmlns:a16="http://schemas.microsoft.com/office/drawing/2014/main" id="{C156D3FC-40A9-C245-A31D-ABD3609F2B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881820" y="2302837"/>
                <a:ext cx="39305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Key</a:t>
                </a:r>
              </a:p>
            </p:txBody>
          </p:sp>
          <p:sp>
            <p:nvSpPr>
              <p:cNvPr id="46" name="Text Box 46">
                <a:extLst>
                  <a:ext uri="{FF2B5EF4-FFF2-40B4-BE49-F238E27FC236}">
                    <a16:creationId xmlns:a16="http://schemas.microsoft.com/office/drawing/2014/main" id="{2605CA1E-E0F7-FD4C-ABA2-418BA5E91D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132770" y="2215525"/>
                <a:ext cx="39305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Key</a:t>
                </a:r>
              </a:p>
            </p:txBody>
          </p:sp>
          <p:sp>
            <p:nvSpPr>
              <p:cNvPr id="47" name="Text Box 47">
                <a:extLst>
                  <a:ext uri="{FF2B5EF4-FFF2-40B4-BE49-F238E27FC236}">
                    <a16:creationId xmlns:a16="http://schemas.microsoft.com/office/drawing/2014/main" id="{F81967F9-4311-5C43-BA40-E4797905D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593145" y="3226762"/>
                <a:ext cx="39305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Key</a:t>
                </a:r>
              </a:p>
            </p:txBody>
          </p:sp>
        </p:grpSp>
        <p:sp>
          <p:nvSpPr>
            <p:cNvPr id="31" name="Rechteck 45">
              <a:extLst>
                <a:ext uri="{FF2B5EF4-FFF2-40B4-BE49-F238E27FC236}">
                  <a16:creationId xmlns:a16="http://schemas.microsoft.com/office/drawing/2014/main" id="{4C28092A-65C8-284F-A326-EFA8AEBD7DB7}"/>
                </a:ext>
              </a:extLst>
            </p:cNvPr>
            <p:cNvSpPr/>
            <p:nvPr/>
          </p:nvSpPr>
          <p:spPr>
            <a:xfrm>
              <a:off x="5853018" y="3573289"/>
              <a:ext cx="2560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dirty="0"/>
                <a:t>Vertikale Fragmentierung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9F0A0B-DB3F-4A41-8F6B-67FDD98D9225}"/>
              </a:ext>
            </a:extLst>
          </p:cNvPr>
          <p:cNvGrpSpPr/>
          <p:nvPr/>
        </p:nvGrpSpPr>
        <p:grpSpPr>
          <a:xfrm>
            <a:off x="6040125" y="3906255"/>
            <a:ext cx="4572000" cy="1994248"/>
            <a:chOff x="1547479" y="4132996"/>
            <a:chExt cx="4572000" cy="1994248"/>
          </a:xfrm>
        </p:grpSpPr>
        <p:sp>
          <p:nvSpPr>
            <p:cNvPr id="49" name="Rechteck 46">
              <a:extLst>
                <a:ext uri="{FF2B5EF4-FFF2-40B4-BE49-F238E27FC236}">
                  <a16:creationId xmlns:a16="http://schemas.microsoft.com/office/drawing/2014/main" id="{19BD9C93-C07E-1247-A8A7-CCAF5BAE573E}"/>
                </a:ext>
              </a:extLst>
            </p:cNvPr>
            <p:cNvSpPr/>
            <p:nvPr/>
          </p:nvSpPr>
          <p:spPr>
            <a:xfrm>
              <a:off x="1547479" y="5757912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de-DE" dirty="0"/>
                <a:t>Gemischte Fragmentierung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C278BF9-D9B7-AD4E-A777-4D8237C9A244}"/>
                </a:ext>
              </a:extLst>
            </p:cNvPr>
            <p:cNvGrpSpPr/>
            <p:nvPr/>
          </p:nvGrpSpPr>
          <p:grpSpPr>
            <a:xfrm>
              <a:off x="2096927" y="4132996"/>
              <a:ext cx="3490269" cy="1659409"/>
              <a:chOff x="2096927" y="4132996"/>
              <a:chExt cx="3490269" cy="1659409"/>
            </a:xfrm>
          </p:grpSpPr>
          <p:sp>
            <p:nvSpPr>
              <p:cNvPr id="51" name="Line 45">
                <a:extLst>
                  <a:ext uri="{FF2B5EF4-FFF2-40B4-BE49-F238E27FC236}">
                    <a16:creationId xmlns:a16="http://schemas.microsoft.com/office/drawing/2014/main" id="{E108EA8A-0C0F-2D4E-80B3-6E7AFB992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60690" y="5096608"/>
                <a:ext cx="704850" cy="6191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52" name="Line 46">
                <a:extLst>
                  <a:ext uri="{FF2B5EF4-FFF2-40B4-BE49-F238E27FC236}">
                    <a16:creationId xmlns:a16="http://schemas.microsoft.com/office/drawing/2014/main" id="{812B8CA7-289D-DC44-A405-A8C40DCE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5140" y="5015646"/>
                <a:ext cx="695325" cy="12223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53" name="Line 47">
                <a:extLst>
                  <a:ext uri="{FF2B5EF4-FFF2-40B4-BE49-F238E27FC236}">
                    <a16:creationId xmlns:a16="http://schemas.microsoft.com/office/drawing/2014/main" id="{A7E2D41F-7789-C14A-8C86-441DDAEA9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05140" y="4550508"/>
                <a:ext cx="663575" cy="58261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54" name="Line 48">
                <a:extLst>
                  <a:ext uri="{FF2B5EF4-FFF2-40B4-BE49-F238E27FC236}">
                    <a16:creationId xmlns:a16="http://schemas.microsoft.com/office/drawing/2014/main" id="{62DF9548-4E2A-114F-9B1E-E0941E5AD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5140" y="4433033"/>
                <a:ext cx="660400" cy="1174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58EFE5EF-BD71-0B49-8207-DED578F21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3952" y="4434621"/>
                <a:ext cx="179388" cy="588962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FBDD529C-FF8C-D74B-ABCA-AAFB8121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340" y="4434621"/>
                <a:ext cx="417512" cy="588962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57" name="Text Box 51">
                <a:extLst>
                  <a:ext uri="{FF2B5EF4-FFF2-40B4-BE49-F238E27FC236}">
                    <a16:creationId xmlns:a16="http://schemas.microsoft.com/office/drawing/2014/main" id="{96FD8FD9-3EDA-074A-9A48-4E889D2F6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4140" y="4415571"/>
                <a:ext cx="39305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T2a</a:t>
                </a:r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E1A3C5BD-E231-2C4D-8049-8EBF36D93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2365" y="5129946"/>
                <a:ext cx="179387" cy="588962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59" name="Rectangle 53">
                <a:extLst>
                  <a:ext uri="{FF2B5EF4-FFF2-40B4-BE49-F238E27FC236}">
                    <a16:creationId xmlns:a16="http://schemas.microsoft.com/office/drawing/2014/main" id="{E67061CD-5ACB-A344-832E-6854C88F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752" y="5129946"/>
                <a:ext cx="179388" cy="588962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60" name="Text Box 54">
                <a:extLst>
                  <a:ext uri="{FF2B5EF4-FFF2-40B4-BE49-F238E27FC236}">
                    <a16:creationId xmlns:a16="http://schemas.microsoft.com/office/drawing/2014/main" id="{CF2C0BA2-326B-BE40-93FC-E974636D3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042825" y="5156304"/>
                <a:ext cx="399468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T2b</a:t>
                </a:r>
              </a:p>
            </p:txBody>
          </p:sp>
          <p:sp>
            <p:nvSpPr>
              <p:cNvPr id="61" name="Text Box 55">
                <a:extLst>
                  <a:ext uri="{FF2B5EF4-FFF2-40B4-BE49-F238E27FC236}">
                    <a16:creationId xmlns:a16="http://schemas.microsoft.com/office/drawing/2014/main" id="{C57CC694-93CF-C442-9E1D-D93BA8C51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851562" y="4771335"/>
                <a:ext cx="39305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Key</a:t>
                </a:r>
              </a:p>
            </p:txBody>
          </p:sp>
          <p:sp>
            <p:nvSpPr>
              <p:cNvPr id="62" name="Text Box 56">
                <a:extLst>
                  <a:ext uri="{FF2B5EF4-FFF2-40B4-BE49-F238E27FC236}">
                    <a16:creationId xmlns:a16="http://schemas.microsoft.com/office/drawing/2014/main" id="{4B4EB7C6-DB62-7341-8D05-0D2B70B8E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854737" y="5465072"/>
                <a:ext cx="39305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Key</a:t>
                </a:r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2F6815D6-EE10-B446-9BF4-F1DC35BFA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927" y="4147283"/>
                <a:ext cx="179388" cy="9874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64" name="Rectangle 58">
                <a:extLst>
                  <a:ext uri="{FF2B5EF4-FFF2-40B4-BE49-F238E27FC236}">
                    <a16:creationId xmlns:a16="http://schemas.microsoft.com/office/drawing/2014/main" id="{A8B691E1-E36C-E647-99A6-C31B913EB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315" y="4147283"/>
                <a:ext cx="417512" cy="9874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A3C7F337-74AC-8D4B-9D78-10DBEEBBF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3827" y="4147283"/>
                <a:ext cx="179388" cy="9874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66" name="Rectangle 60">
                <a:extLst>
                  <a:ext uri="{FF2B5EF4-FFF2-40B4-BE49-F238E27FC236}">
                    <a16:creationId xmlns:a16="http://schemas.microsoft.com/office/drawing/2014/main" id="{9218106C-1F5B-7B47-B2B1-BF4AF1840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440" y="4147283"/>
                <a:ext cx="179387" cy="277813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D01AFFAF-6B85-7B4E-9943-51C608C5F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827" y="4147283"/>
                <a:ext cx="417513" cy="277813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10F7EB22-ED5B-A84C-B15B-4228DCA61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340" y="4147283"/>
                <a:ext cx="179387" cy="277813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8560B98F-5697-A240-9F07-04EFEE66C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440" y="4548921"/>
                <a:ext cx="179387" cy="585787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77A4E403-1B52-AB45-A74F-911D550E4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827" y="4548921"/>
                <a:ext cx="417513" cy="585787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79FB15FF-0208-5343-910B-7E35C880F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340" y="4548921"/>
                <a:ext cx="179387" cy="585787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01C0E1BE-4D40-6C44-BAC9-19AD7C52C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440" y="5256946"/>
                <a:ext cx="179387" cy="1238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64303D7D-8C47-FA4B-ADE0-A3880C4A1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827" y="5256946"/>
                <a:ext cx="417513" cy="1238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5ED92950-F704-BD4D-943C-2BEAD6C72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340" y="5256946"/>
                <a:ext cx="179387" cy="123825"/>
              </a:xfrm>
              <a:prstGeom prst="rect">
                <a:avLst/>
              </a:prstGeom>
              <a:solidFill>
                <a:srgbClr val="D3D9F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100"/>
              </a:p>
            </p:txBody>
          </p:sp>
          <p:sp>
            <p:nvSpPr>
              <p:cNvPr id="75" name="Line 69">
                <a:extLst>
                  <a:ext uri="{FF2B5EF4-FFF2-40B4-BE49-F238E27FC236}">
                    <a16:creationId xmlns:a16="http://schemas.microsoft.com/office/drawing/2014/main" id="{3E69CB60-58FE-4046-B5C7-32BB319B3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6927" y="4425096"/>
                <a:ext cx="77628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76" name="Line 70">
                <a:extLst>
                  <a:ext uri="{FF2B5EF4-FFF2-40B4-BE49-F238E27FC236}">
                    <a16:creationId xmlns:a16="http://schemas.microsoft.com/office/drawing/2014/main" id="{DC2D36FC-8068-CE40-85E3-68A4758AB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6927" y="5010883"/>
                <a:ext cx="77628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77" name="Line 71">
                <a:extLst>
                  <a:ext uri="{FF2B5EF4-FFF2-40B4-BE49-F238E27FC236}">
                    <a16:creationId xmlns:a16="http://schemas.microsoft.com/office/drawing/2014/main" id="{8A833E04-1076-1540-8B66-76487E871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73215" y="4147283"/>
                <a:ext cx="65722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78" name="Line 72">
                <a:extLst>
                  <a:ext uri="{FF2B5EF4-FFF2-40B4-BE49-F238E27FC236}">
                    <a16:creationId xmlns:a16="http://schemas.microsoft.com/office/drawing/2014/main" id="{4B1385CA-011F-ED46-A030-67EA4808D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73215" y="4425096"/>
                <a:ext cx="65722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79" name="Line 73">
                <a:extLst>
                  <a:ext uri="{FF2B5EF4-FFF2-40B4-BE49-F238E27FC236}">
                    <a16:creationId xmlns:a16="http://schemas.microsoft.com/office/drawing/2014/main" id="{F6976DDB-C615-484C-8EB2-81ECD9397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3215" y="4425096"/>
                <a:ext cx="657225" cy="1238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80" name="Line 74">
                <a:extLst>
                  <a:ext uri="{FF2B5EF4-FFF2-40B4-BE49-F238E27FC236}">
                    <a16:creationId xmlns:a16="http://schemas.microsoft.com/office/drawing/2014/main" id="{8819FCF4-3AAA-2742-B606-275C37493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3215" y="5010883"/>
                <a:ext cx="657225" cy="1238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81" name="Line 75">
                <a:extLst>
                  <a:ext uri="{FF2B5EF4-FFF2-40B4-BE49-F238E27FC236}">
                    <a16:creationId xmlns:a16="http://schemas.microsoft.com/office/drawing/2014/main" id="{6F7420C6-2AE4-764C-B430-4CD60F034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3215" y="5010883"/>
                <a:ext cx="657225" cy="2460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82" name="Line 76">
                <a:extLst>
                  <a:ext uri="{FF2B5EF4-FFF2-40B4-BE49-F238E27FC236}">
                    <a16:creationId xmlns:a16="http://schemas.microsoft.com/office/drawing/2014/main" id="{967B9EFE-EBB1-8A42-AAC7-E88C07018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3215" y="5134708"/>
                <a:ext cx="657225" cy="2460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/>
              </a:p>
            </p:txBody>
          </p:sp>
          <p:sp>
            <p:nvSpPr>
              <p:cNvPr id="83" name="Text Box 77">
                <a:extLst>
                  <a:ext uri="{FF2B5EF4-FFF2-40B4-BE49-F238E27FC236}">
                    <a16:creationId xmlns:a16="http://schemas.microsoft.com/office/drawing/2014/main" id="{1A0D2A73-5DC6-BA47-A3A4-9E762821E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9977" y="4132996"/>
                <a:ext cx="25359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 dirty="0"/>
                  <a:t>T</a:t>
                </a:r>
              </a:p>
            </p:txBody>
          </p:sp>
          <p:sp>
            <p:nvSpPr>
              <p:cNvPr id="84" name="Text Box 78">
                <a:extLst>
                  <a:ext uri="{FF2B5EF4-FFF2-40B4-BE49-F238E27FC236}">
                    <a16:creationId xmlns:a16="http://schemas.microsoft.com/office/drawing/2014/main" id="{A2C395A1-EE7B-7D48-88E0-E436104BF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4915" y="4132996"/>
                <a:ext cx="325730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/>
                  <a:t>T1</a:t>
                </a:r>
              </a:p>
            </p:txBody>
          </p:sp>
          <p:sp>
            <p:nvSpPr>
              <p:cNvPr id="85" name="Text Box 79">
                <a:extLst>
                  <a:ext uri="{FF2B5EF4-FFF2-40B4-BE49-F238E27FC236}">
                    <a16:creationId xmlns:a16="http://schemas.microsoft.com/office/drawing/2014/main" id="{601ECED4-83CB-3144-B3E6-05B106765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4915" y="4534633"/>
                <a:ext cx="325730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 dirty="0"/>
                  <a:t>T2</a:t>
                </a:r>
              </a:p>
            </p:txBody>
          </p:sp>
          <p:sp>
            <p:nvSpPr>
              <p:cNvPr id="86" name="Text Box 80">
                <a:extLst>
                  <a:ext uri="{FF2B5EF4-FFF2-40B4-BE49-F238E27FC236}">
                    <a16:creationId xmlns:a16="http://schemas.microsoft.com/office/drawing/2014/main" id="{83B353BE-2357-EB4B-91E4-AF73987B7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4915" y="5210908"/>
                <a:ext cx="325730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 dirty="0"/>
                  <a:t>T3</a:t>
                </a:r>
              </a:p>
            </p:txBody>
          </p:sp>
          <p:sp>
            <p:nvSpPr>
              <p:cNvPr id="87" name="Text Box 81">
                <a:extLst>
                  <a:ext uri="{FF2B5EF4-FFF2-40B4-BE49-F238E27FC236}">
                    <a16:creationId xmlns:a16="http://schemas.microsoft.com/office/drawing/2014/main" id="{42D1AC67-BC55-B348-AC19-83E82FE64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425987" y="4890397"/>
                <a:ext cx="393056" cy="2616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>
                  <a:spcBef>
                    <a:spcPct val="20000"/>
                  </a:spcBef>
                </a:pPr>
                <a:r>
                  <a:rPr lang="de-DE" sz="1100" dirty="0"/>
                  <a:t>Key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65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40A-FFE7-6C68-4939-FB5D47C9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Synchronisation bei replizierten Daten: Read One, Write All (ROWA)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FEA776-E769-2523-E6EC-1657A6E32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E" dirty="0"/>
                  <a:t>Zu einem Datum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DE" dirty="0"/>
                  <a:t> gibt es Kopien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DE" dirty="0"/>
                  <a:t>, die auf unterschiedlichen Stationen liegen</a:t>
                </a:r>
              </a:p>
              <a:p>
                <a:r>
                  <a:rPr lang="en-DE" dirty="0"/>
                  <a:t>Eine logische L</a:t>
                </a:r>
                <a:r>
                  <a:rPr lang="en-GB" dirty="0"/>
                  <a:t>e</a:t>
                </a:r>
                <a:r>
                  <a:rPr lang="en-DE" dirty="0"/>
                  <a:t>seoperation auf einer beliebigen Kopie durchführen</a:t>
                </a:r>
              </a:p>
              <a:p>
                <a:pPr lvl="1"/>
                <a:r>
                  <a:rPr lang="en-DE" dirty="0"/>
                  <a:t>Z. B. die am nächsten Netzwerk verfügbare Kopie</a:t>
                </a:r>
              </a:p>
              <a:p>
                <a:r>
                  <a:rPr lang="en-DE" dirty="0"/>
                  <a:t>Eine logische Schreiboperation wird zu physischen Schreiboperationen auf </a:t>
                </a:r>
                <a:r>
                  <a:rPr lang="en-DE" u="sng" dirty="0"/>
                  <a:t>allen</a:t>
                </a:r>
                <a:r>
                  <a:rPr lang="en-DE" dirty="0"/>
                  <a:t> Kopien </a:t>
                </a:r>
              </a:p>
              <a:p>
                <a:pPr lvl="1"/>
                <a:r>
                  <a:rPr lang="en-DE" dirty="0"/>
                  <a:t>Synchrones Schreiben aller Kopien in derselben Transaktion</a:t>
                </a:r>
              </a:p>
              <a:p>
                <a:pPr lvl="1"/>
                <a:r>
                  <a:rPr lang="en-DE" dirty="0"/>
                  <a:t>2PL sperrt alle Kopien von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DE" dirty="0"/>
              </a:p>
              <a:p>
                <a:pPr lvl="1"/>
                <a:r>
                  <a:rPr lang="en-DE" dirty="0"/>
                  <a:t>2PC um ein Commit für die Schreiboperation atomar auf allen Kopien durchzuführen</a:t>
                </a:r>
              </a:p>
              <a:p>
                <a:r>
                  <a:rPr lang="en-DE" dirty="0"/>
                  <a:t>Vorteil: Sehr einfach zu implementieren, da es nahtlos mit den Protokollen zusammenpasst; effizientes Lesen; alle Kopien auf gleichem Stand</a:t>
                </a:r>
              </a:p>
              <a:p>
                <a:r>
                  <a:rPr lang="en-DE" dirty="0"/>
                  <a:t>Nachteil: Hohe Laufzeit, Verfügbarkeitsprobleme (alle kopienhaltenden Stationen stehen in Abhängigkeit; Änderungstransaktionen werden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DE" dirty="0"/>
                  <a:t> mal so lang ➝ hohe Deadlock-Rate)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FEA776-E769-2523-E6EC-1657A6E32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101D3-F3A9-51D6-757C-87A968991C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EF6F-4191-662E-BF45-76B9C1D4E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E1E1-72D3-6117-4C2E-A044C0940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083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49A5-C61F-F7F9-3836-8163F6FA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Synchronisation bei replizierten Daten: Quorum-Consensus Verfahren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DCA40-AD03-C8AB-DF63-B33AE9E7B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E" dirty="0"/>
                  <a:t>Idee: Änderung auf einer Kopie wird nur dann ausgeführt, wenn die Transaktion in der Lage ist, die Mehrheit der Kopien dafür zu gewinnen (z.B. geeignet zu sperren)</a:t>
                </a:r>
              </a:p>
              <a:p>
                <a:pPr lvl="1"/>
                <a:r>
                  <a:rPr lang="en-DE" dirty="0"/>
                  <a:t>Gewichtung der individuellen Stimmen: Entweder eine Stimme pro Kopie oder Gewichte pro Stimme (z.B. mehr Gewicht für hoch verfügbare Stationen)</a:t>
                </a:r>
              </a:p>
              <a:p>
                <a:pPr lvl="1"/>
                <a:r>
                  <a:rPr lang="en-DE" dirty="0"/>
                  <a:t>Anzahl der Stimmen, die für das Erreichen der Mehrheit erforderlich sind: Statisch (fest vorgegeben), dynamisch (nur Stationen, die beim letzten Update dabei waren, haben Stimme)</a:t>
                </a:r>
              </a:p>
              <a:p>
                <a:r>
                  <a:rPr lang="en-DE" dirty="0"/>
                  <a:t>Für Lesezugriffe (Lesequorum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DE" dirty="0"/>
                  <a:t>) und Schreibzugriffe (Schreibquorum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DE" dirty="0"/>
                  <a:t>) können unterschiedliche Anzahlen von erforderlichen Stimmen festgelegt werden</a:t>
                </a:r>
              </a:p>
              <a:p>
                <a:pPr lvl="1"/>
                <a:r>
                  <a:rPr lang="en-DE" dirty="0"/>
                  <a:t>Ein-Kopie-Serialisierbarkeit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DE" dirty="0"/>
                  <a:t> Gesamtgewicht</a:t>
                </a:r>
              </a:p>
              <a:p>
                <a:pPr lvl="2"/>
                <a:r>
                  <a:rPr lang="en-DE" dirty="0"/>
                  <a:t>Dazu Zeitstempel pro Kopie; beim Lesen: Zeitstempel prüfen, neueste Kopie lesen </a:t>
                </a:r>
              </a:p>
              <a:p>
                <a:pPr lvl="3"/>
                <a:r>
                  <a:rPr lang="en-DE" dirty="0"/>
                  <a:t>Durch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DE" dirty="0"/>
                  <a:t> müssen Lese- und Schreiboperationen überlappen, weswegen Lese-Operationen nicht nur veraltete Kopien lesen (mindestens eine ist aktuell)</a:t>
                </a:r>
              </a:p>
              <a:p>
                <a:r>
                  <a:rPr lang="en-DE" dirty="0"/>
                  <a:t>Auch ohne Sperren möglich (Stationen im Ring angeordnet); Erweiterung: Tree Quorum</a:t>
                </a:r>
              </a:p>
              <a:p>
                <a:pPr lvl="1"/>
                <a:endParaRPr lang="en-DE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DCA40-AD03-C8AB-DF63-B33AE9E7B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r="-774" b="-686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EEA06-DC23-9769-F9C7-2F5EAECBD8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3A259-FA81-2CD9-2E69-30C4FFFEA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5CBC-7BEE-48EC-3BF3-EDC558140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284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536B-81E1-0440-5859-374A5B79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60D50-48BE-9DDB-E0B3-136E1BC90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Anfrageoptimierung unter Berücksichtigung der Fragmentierung</a:t>
            </a:r>
          </a:p>
          <a:p>
            <a:r>
              <a:rPr lang="en-DE" dirty="0"/>
              <a:t>Verteilte Join-Auswertung aufwendig, da u.U. viele Nachrichten nötig</a:t>
            </a:r>
          </a:p>
          <a:p>
            <a:r>
              <a:rPr lang="en-DE" dirty="0"/>
              <a:t>Wiederherstellung: redo / undo</a:t>
            </a:r>
          </a:p>
          <a:p>
            <a:r>
              <a:rPr lang="en-DE" dirty="0"/>
              <a:t>EOT-Behandlung durch 2PC-Protokoll</a:t>
            </a:r>
          </a:p>
          <a:p>
            <a:pPr lvl="1"/>
            <a:r>
              <a:rPr lang="en-DE" dirty="0"/>
              <a:t>Fehlersituationen: Absturz eines Agenten im Rahmen des Protokolls behandelbar, Absturz des Koordinators u.U. schwierig (Agenten blockiert), verlorengegangene Nachricht (Koordinator wartet behandelbar; Agent wartet ➝ Agent blockiert)</a:t>
            </a:r>
          </a:p>
          <a:p>
            <a:r>
              <a:rPr lang="de-DE" dirty="0"/>
              <a:t>Transaktionsverwaltung</a:t>
            </a:r>
          </a:p>
          <a:p>
            <a:pPr lvl="1"/>
            <a:r>
              <a:rPr lang="de-DE" dirty="0"/>
              <a:t>Lokale Serialisierbarkeit bedeutet keine globale Serialisierbarkeit</a:t>
            </a:r>
            <a:endParaRPr lang="en-DE" dirty="0"/>
          </a:p>
          <a:p>
            <a:pPr lvl="1"/>
            <a:r>
              <a:rPr lang="en-DE" dirty="0"/>
              <a:t>Sperrverwaltung: Lokale Sperren einfach, globale Sperren sicherer aber schwierig umzusetzen</a:t>
            </a:r>
          </a:p>
          <a:p>
            <a:pPr lvl="1"/>
            <a:r>
              <a:rPr lang="en-DE" dirty="0"/>
              <a:t>Deadlockerkennung schwierig: dezentrale Lösung existiert, aber aufwendig</a:t>
            </a:r>
          </a:p>
          <a:p>
            <a:pPr lvl="1"/>
            <a:r>
              <a:rPr lang="en-DE" dirty="0"/>
              <a:t>Synchronisation bei replizierten Daten schwierig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3B0EF-5115-DBEC-6429-AC023962A6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C343D-EF90-D55F-0E4A-70630E4E5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4F50E-87A1-3100-6D22-86AC8091C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986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8. Verteilte Datenbanken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BC0C-A657-5D4F-99A9-74DEC788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Verteilte DBMS</a:t>
            </a:r>
          </a:p>
          <a:p>
            <a:pPr lvl="1"/>
            <a:r>
              <a:rPr lang="de-DE" dirty="0"/>
              <a:t>Fragmentierung, Replikation, Allokation</a:t>
            </a:r>
          </a:p>
          <a:p>
            <a:pPr lvl="1"/>
            <a:r>
              <a:rPr lang="de-DE" dirty="0"/>
              <a:t>Transparenz</a:t>
            </a:r>
          </a:p>
          <a:p>
            <a:pPr lvl="1"/>
            <a:r>
              <a:rPr lang="de-DE" dirty="0"/>
              <a:t>CAP-Theorem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Anfragenbeantwortung in verteilten Systemen</a:t>
            </a:r>
            <a:endParaRPr lang="de-DE" dirty="0"/>
          </a:p>
          <a:p>
            <a:pPr lvl="1"/>
            <a:r>
              <a:rPr lang="de-DE" dirty="0"/>
              <a:t>Anfrageverarbeitung</a:t>
            </a:r>
          </a:p>
          <a:p>
            <a:pPr lvl="1"/>
            <a:r>
              <a:rPr lang="de-DE" dirty="0"/>
              <a:t>Transaktionskontrolle, Sperrverwaltung, </a:t>
            </a:r>
            <a:r>
              <a:rPr lang="de-DE" dirty="0" err="1"/>
              <a:t>Deadlockvermeidung</a:t>
            </a:r>
            <a:endParaRPr lang="de-DE" dirty="0"/>
          </a:p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Föderierte DBS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Integration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Migration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0B2F7-AB2B-F8B2-DEFF-BE1E0257B2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1151-0B7F-5733-F80B-D18536854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6426C3-A331-2F47-8F7C-951084D94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790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Typische Situation in Unternehmen und Organisationen:</a:t>
            </a:r>
          </a:p>
          <a:p>
            <a:pPr lvl="1"/>
            <a:r>
              <a:rPr lang="de-DE" dirty="0"/>
              <a:t>Unabhängig voneinander entstandene Datenbestände in verschiedenen Abteilungen / Arbeitsgruppen</a:t>
            </a:r>
          </a:p>
          <a:p>
            <a:pPr lvl="2"/>
            <a:r>
              <a:rPr lang="de-DE" dirty="0"/>
              <a:t>Unterschiedliche Strukturierung gleich(artig)er Daten</a:t>
            </a:r>
          </a:p>
          <a:p>
            <a:pPr lvl="2"/>
            <a:r>
              <a:rPr lang="de-DE" dirty="0"/>
              <a:t>Teilweise redundante Datenhaltung</a:t>
            </a:r>
          </a:p>
          <a:p>
            <a:pPr lvl="2"/>
            <a:r>
              <a:rPr lang="de-DE" dirty="0"/>
              <a:t>Global inkonsistente Datensituation möglich</a:t>
            </a:r>
          </a:p>
          <a:p>
            <a:pPr lvl="1"/>
            <a:r>
              <a:rPr lang="de-DE" dirty="0"/>
              <a:t>Autonome, nicht abgestimmte Entscheidungen über Anschaffung von Hardware und Software</a:t>
            </a:r>
          </a:p>
          <a:p>
            <a:r>
              <a:rPr lang="de-DE" dirty="0"/>
              <a:t>Entstehung von „Insellösungen“, die einen einheitlichen Zugriff auf verteilte Daten erschweren oder sogar unterbinden</a:t>
            </a:r>
          </a:p>
          <a:p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3BAC3-344B-E918-91E0-DC26ABF8B4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3E87A-5137-BBEF-C48E-86A858B3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74</a:t>
            </a:fld>
            <a:endParaRPr lang="de-DE"/>
          </a:p>
        </p:txBody>
      </p:sp>
      <p:sp>
        <p:nvSpPr>
          <p:cNvPr id="7" name="Flussdiagramm: Magnetplattenspeicher 27">
            <a:extLst>
              <a:ext uri="{FF2B5EF4-FFF2-40B4-BE49-F238E27FC236}">
                <a16:creationId xmlns:a16="http://schemas.microsoft.com/office/drawing/2014/main" id="{10020960-FFD6-1171-1961-273A1F75F3BC}"/>
              </a:ext>
            </a:extLst>
          </p:cNvPr>
          <p:cNvSpPr/>
          <p:nvPr/>
        </p:nvSpPr>
        <p:spPr bwMode="auto">
          <a:xfrm>
            <a:off x="10921184" y="5469112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8" name="Flussdiagramm: Magnetplattenspeicher 28">
            <a:extLst>
              <a:ext uri="{FF2B5EF4-FFF2-40B4-BE49-F238E27FC236}">
                <a16:creationId xmlns:a16="http://schemas.microsoft.com/office/drawing/2014/main" id="{0ED626AF-1AE2-ECA0-98B4-AE48FA07195E}"/>
              </a:ext>
            </a:extLst>
          </p:cNvPr>
          <p:cNvSpPr/>
          <p:nvPr/>
        </p:nvSpPr>
        <p:spPr bwMode="auto">
          <a:xfrm>
            <a:off x="10432722" y="5469112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9" name="Flussdiagramm: Magnetplattenspeicher 29">
            <a:extLst>
              <a:ext uri="{FF2B5EF4-FFF2-40B4-BE49-F238E27FC236}">
                <a16:creationId xmlns:a16="http://schemas.microsoft.com/office/drawing/2014/main" id="{7210BF1D-BD3A-09E6-1375-F41CD78DAC95}"/>
              </a:ext>
            </a:extLst>
          </p:cNvPr>
          <p:cNvSpPr/>
          <p:nvPr/>
        </p:nvSpPr>
        <p:spPr bwMode="auto">
          <a:xfrm>
            <a:off x="9944260" y="5469112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10" name="Flussdiagramm: Magnetplattenspeicher 30">
            <a:extLst>
              <a:ext uri="{FF2B5EF4-FFF2-40B4-BE49-F238E27FC236}">
                <a16:creationId xmlns:a16="http://schemas.microsoft.com/office/drawing/2014/main" id="{CA61BCD0-F750-EF8D-0038-EBC8ACA5CA1D}"/>
              </a:ext>
            </a:extLst>
          </p:cNvPr>
          <p:cNvSpPr/>
          <p:nvPr/>
        </p:nvSpPr>
        <p:spPr bwMode="auto">
          <a:xfrm>
            <a:off x="11409645" y="5469112"/>
            <a:ext cx="422030" cy="4368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b="1">
              <a:latin typeface="Arial" charset="0"/>
            </a:endParaRPr>
          </a:p>
        </p:txBody>
      </p:sp>
      <p:sp>
        <p:nvSpPr>
          <p:cNvPr id="11" name="Rechteck 31">
            <a:extLst>
              <a:ext uri="{FF2B5EF4-FFF2-40B4-BE49-F238E27FC236}">
                <a16:creationId xmlns:a16="http://schemas.microsoft.com/office/drawing/2014/main" id="{094471DD-EB89-41E3-72DE-C129F69A9CB7}"/>
              </a:ext>
            </a:extLst>
          </p:cNvPr>
          <p:cNvSpPr/>
          <p:nvPr/>
        </p:nvSpPr>
        <p:spPr bwMode="auto">
          <a:xfrm>
            <a:off x="10186462" y="4569041"/>
            <a:ext cx="1403012" cy="369332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</a:rPr>
              <a:t>Verteilte DB</a:t>
            </a:r>
          </a:p>
        </p:txBody>
      </p:sp>
      <p:cxnSp>
        <p:nvCxnSpPr>
          <p:cNvPr id="12" name="Gerade Verbindung mit Pfeil 33">
            <a:extLst>
              <a:ext uri="{FF2B5EF4-FFF2-40B4-BE49-F238E27FC236}">
                <a16:creationId xmlns:a16="http://schemas.microsoft.com/office/drawing/2014/main" id="{8051E32C-D61A-CD20-3E27-273C567E8D7D}"/>
              </a:ext>
            </a:extLst>
          </p:cNvPr>
          <p:cNvCxnSpPr>
            <a:cxnSpLocks/>
            <a:stCxn id="9" idx="1"/>
            <a:endCxn id="11" idx="2"/>
          </p:cNvCxnSpPr>
          <p:nvPr/>
        </p:nvCxnSpPr>
        <p:spPr bwMode="auto">
          <a:xfrm flipV="1">
            <a:off x="10155275" y="4938373"/>
            <a:ext cx="732693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Gerade Verbindung mit Pfeil 35">
            <a:extLst>
              <a:ext uri="{FF2B5EF4-FFF2-40B4-BE49-F238E27FC236}">
                <a16:creationId xmlns:a16="http://schemas.microsoft.com/office/drawing/2014/main" id="{E9A7D634-FF65-2D31-7FF8-BE42C5D1150F}"/>
              </a:ext>
            </a:extLst>
          </p:cNvPr>
          <p:cNvCxnSpPr>
            <a:cxnSpLocks/>
            <a:stCxn id="8" idx="1"/>
            <a:endCxn id="11" idx="2"/>
          </p:cNvCxnSpPr>
          <p:nvPr/>
        </p:nvCxnSpPr>
        <p:spPr bwMode="auto">
          <a:xfrm flipV="1">
            <a:off x="10643737" y="4938373"/>
            <a:ext cx="244231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Gerade Verbindung mit Pfeil 36">
            <a:extLst>
              <a:ext uri="{FF2B5EF4-FFF2-40B4-BE49-F238E27FC236}">
                <a16:creationId xmlns:a16="http://schemas.microsoft.com/office/drawing/2014/main" id="{478EDCFF-FEB4-FAC3-088E-D1318E268A0A}"/>
              </a:ext>
            </a:extLst>
          </p:cNvPr>
          <p:cNvCxnSpPr>
            <a:cxnSpLocks/>
            <a:stCxn id="7" idx="1"/>
            <a:endCxn id="11" idx="2"/>
          </p:cNvCxnSpPr>
          <p:nvPr/>
        </p:nvCxnSpPr>
        <p:spPr bwMode="auto">
          <a:xfrm flipH="1" flipV="1">
            <a:off x="10887968" y="4938373"/>
            <a:ext cx="244231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Gerade Verbindung mit Pfeil 39">
            <a:extLst>
              <a:ext uri="{FF2B5EF4-FFF2-40B4-BE49-F238E27FC236}">
                <a16:creationId xmlns:a16="http://schemas.microsoft.com/office/drawing/2014/main" id="{95CF183F-CC7B-4DD7-6128-0BEE91AF38A5}"/>
              </a:ext>
            </a:extLst>
          </p:cNvPr>
          <p:cNvCxnSpPr>
            <a:cxnSpLocks/>
            <a:stCxn id="10" idx="1"/>
            <a:endCxn id="11" idx="2"/>
          </p:cNvCxnSpPr>
          <p:nvPr/>
        </p:nvCxnSpPr>
        <p:spPr bwMode="auto">
          <a:xfrm flipH="1" flipV="1">
            <a:off x="10887968" y="4938373"/>
            <a:ext cx="732692" cy="530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782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Anwendungsbeispiel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6AAC4-F8BA-D3A0-018A-A94B82FF38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F677004C-7FA6-2D3F-75E0-1EA8F6EAF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grpSp>
        <p:nvGrpSpPr>
          <p:cNvPr id="47" name="Gruppieren 46"/>
          <p:cNvGrpSpPr/>
          <p:nvPr/>
        </p:nvGrpSpPr>
        <p:grpSpPr>
          <a:xfrm>
            <a:off x="3020186" y="1192533"/>
            <a:ext cx="8811489" cy="4900820"/>
            <a:chOff x="1371600" y="2060575"/>
            <a:chExt cx="6705600" cy="3729556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133600" y="3736975"/>
              <a:ext cx="11430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>
                <a:spcBef>
                  <a:spcPct val="20000"/>
                </a:spcBef>
              </a:pPr>
              <a:r>
                <a:rPr lang="de-DE" sz="1600" dirty="0"/>
                <a:t>System A</a:t>
              </a: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286000" y="4422775"/>
              <a:ext cx="838200" cy="609600"/>
            </a:xfrm>
            <a:prstGeom prst="flowChartMagneticDis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 dirty="0"/>
                <a:t>Relationale</a:t>
              </a:r>
            </a:p>
            <a:p>
              <a:pPr algn="ctr" defTabSz="762000"/>
              <a:r>
                <a:rPr lang="de-DE" sz="1600" dirty="0"/>
                <a:t>Datenbank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590800" y="25939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 dirty="0"/>
                <a:t>Personal-</a:t>
              </a:r>
              <a:br>
                <a:rPr lang="de-DE" sz="1600" dirty="0"/>
              </a:br>
              <a:r>
                <a:rPr lang="de-DE" sz="1600" dirty="0" err="1"/>
                <a:t>verwaltung</a:t>
              </a:r>
              <a:endParaRPr lang="de-DE" sz="16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371600" y="28987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 dirty="0"/>
                <a:t>Lohnabrechnung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2705100" y="4191000"/>
              <a:ext cx="0" cy="2730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981200" y="3279775"/>
              <a:ext cx="533400" cy="4572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971800" y="2974975"/>
              <a:ext cx="228600" cy="762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038600" y="3736975"/>
              <a:ext cx="11430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>
                <a:spcBef>
                  <a:spcPct val="20000"/>
                </a:spcBef>
              </a:pPr>
              <a:r>
                <a:rPr lang="de-DE" sz="1600"/>
                <a:t>System B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648200" y="2212975"/>
              <a:ext cx="1289417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/>
                <a:t>Projekt-</a:t>
              </a:r>
              <a:br>
                <a:rPr lang="de-DE" sz="1600"/>
              </a:br>
              <a:r>
                <a:rPr lang="de-DE" sz="1600"/>
                <a:t>verwaltung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352800" y="20605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 dirty="0"/>
                <a:t>Technische </a:t>
              </a:r>
              <a:br>
                <a:rPr lang="de-DE" sz="1600" dirty="0"/>
              </a:br>
              <a:r>
                <a:rPr lang="de-DE" sz="1600" dirty="0"/>
                <a:t>Dokumente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62400" y="2441575"/>
              <a:ext cx="457200" cy="1295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962400" y="4422775"/>
              <a:ext cx="13716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4876800" y="2593975"/>
              <a:ext cx="304800" cy="1143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038600" y="44989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114800" y="45751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114800" y="45751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191000" y="46513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191000" y="46513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267200" y="47275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267200" y="47275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4648200" y="4194175"/>
              <a:ext cx="0" cy="2730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4724400" y="44989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800600" y="45751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4800600" y="45751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876800" y="46513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4876800" y="46513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081463" y="5345113"/>
              <a:ext cx="1435134" cy="25764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>
                <a:spcBef>
                  <a:spcPct val="20000"/>
                </a:spcBef>
              </a:pPr>
              <a:r>
                <a:rPr lang="de-DE" sz="1600" dirty="0"/>
                <a:t>Dokumente/Dateien</a:t>
              </a: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6019800" y="3736975"/>
              <a:ext cx="11430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>
                <a:spcBef>
                  <a:spcPct val="20000"/>
                </a:spcBef>
              </a:pPr>
              <a:r>
                <a:rPr lang="de-DE" sz="1600"/>
                <a:t>System C</a:t>
              </a: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934200" y="28987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/>
                <a:t>Planung</a:t>
              </a: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5638800" y="27463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/>
                <a:t>Konstruktion</a:t>
              </a: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6248400" y="3127375"/>
              <a:ext cx="152400" cy="609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5818188" y="4422775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6858000" y="3279775"/>
              <a:ext cx="609600" cy="4572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H="1" flipV="1">
              <a:off x="6629400" y="4194175"/>
              <a:ext cx="0" cy="2730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808788" y="4525963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884988" y="4602163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884988" y="4602163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961188" y="4678363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961188" y="4678363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5951519" y="5345113"/>
              <a:ext cx="1435134" cy="44501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600"/>
                <a:t>Datenbank &amp; </a:t>
              </a:r>
            </a:p>
            <a:p>
              <a:pPr algn="ctr" defTabSz="762000"/>
              <a:r>
                <a:rPr lang="de-DE" sz="1600"/>
                <a:t>Dokumente/Dateien</a:t>
              </a:r>
            </a:p>
          </p:txBody>
        </p:sp>
        <p:sp>
          <p:nvSpPr>
            <p:cNvPr id="46" name="AutoShape 47"/>
            <p:cNvSpPr>
              <a:spLocks noChangeArrowheads="1"/>
            </p:cNvSpPr>
            <p:nvPr/>
          </p:nvSpPr>
          <p:spPr bwMode="auto">
            <a:xfrm>
              <a:off x="5894387" y="4575175"/>
              <a:ext cx="887412" cy="609600"/>
            </a:xfrm>
            <a:prstGeom prst="flowChartMagneticDis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Ins="90000" anchor="ctr"/>
            <a:lstStyle/>
            <a:p>
              <a:pPr algn="ctr" defTabSz="762000"/>
              <a:r>
                <a:rPr lang="de-DE" sz="1600" dirty="0"/>
                <a:t>Obj.-orient.</a:t>
              </a:r>
            </a:p>
            <a:p>
              <a:pPr algn="ctr" defTabSz="762000"/>
              <a:r>
                <a:rPr lang="de-DE" sz="1600" dirty="0"/>
                <a:t>Datenbank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07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Anwendungsbeispiel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6AAC4-F8BA-D3A0-018A-A94B82FF38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F677004C-7FA6-2D3F-75E0-1EA8F6EAF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grpSp>
        <p:nvGrpSpPr>
          <p:cNvPr id="47" name="Gruppieren 46"/>
          <p:cNvGrpSpPr/>
          <p:nvPr/>
        </p:nvGrpSpPr>
        <p:grpSpPr>
          <a:xfrm>
            <a:off x="3020186" y="1192533"/>
            <a:ext cx="8811489" cy="4900820"/>
            <a:chOff x="1371600" y="2060575"/>
            <a:chExt cx="6705600" cy="3729556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133600" y="3736975"/>
              <a:ext cx="11430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>
                <a:spcBef>
                  <a:spcPct val="20000"/>
                </a:spcBef>
              </a:pPr>
              <a:r>
                <a:rPr lang="de-DE" sz="1600" dirty="0"/>
                <a:t>System A</a:t>
              </a: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286000" y="4422775"/>
              <a:ext cx="838200" cy="609600"/>
            </a:xfrm>
            <a:prstGeom prst="flowChartMagneticDis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 dirty="0"/>
                <a:t>Relationale</a:t>
              </a:r>
            </a:p>
            <a:p>
              <a:pPr algn="ctr" defTabSz="762000"/>
              <a:r>
                <a:rPr lang="de-DE" sz="1600" dirty="0"/>
                <a:t>Datenbank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590800" y="25939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 dirty="0"/>
                <a:t>Personal-</a:t>
              </a:r>
              <a:br>
                <a:rPr lang="de-DE" sz="1600" dirty="0"/>
              </a:br>
              <a:r>
                <a:rPr lang="de-DE" sz="1600" dirty="0" err="1"/>
                <a:t>verwaltung</a:t>
              </a:r>
              <a:endParaRPr lang="de-DE" sz="16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371600" y="28987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 dirty="0"/>
                <a:t>Lohnabrechnung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2705100" y="4191000"/>
              <a:ext cx="0" cy="2730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981200" y="3279775"/>
              <a:ext cx="533400" cy="4572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971800" y="2974975"/>
              <a:ext cx="228600" cy="762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038600" y="3736975"/>
              <a:ext cx="11430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>
                <a:spcBef>
                  <a:spcPct val="20000"/>
                </a:spcBef>
              </a:pPr>
              <a:r>
                <a:rPr lang="de-DE" sz="1600"/>
                <a:t>System B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648200" y="2212975"/>
              <a:ext cx="1289417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/>
                <a:t>Projekt-</a:t>
              </a:r>
              <a:br>
                <a:rPr lang="de-DE" sz="1600"/>
              </a:br>
              <a:r>
                <a:rPr lang="de-DE" sz="1600"/>
                <a:t>verwaltung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352800" y="20605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 dirty="0"/>
                <a:t>Technische </a:t>
              </a:r>
              <a:br>
                <a:rPr lang="de-DE" sz="1600" dirty="0"/>
              </a:br>
              <a:r>
                <a:rPr lang="de-DE" sz="1600" dirty="0"/>
                <a:t>Dokumente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62400" y="2441575"/>
              <a:ext cx="457200" cy="1295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962400" y="4422775"/>
              <a:ext cx="13716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4876800" y="2593975"/>
              <a:ext cx="304800" cy="1143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038600" y="44989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114800" y="45751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114800" y="45751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191000" y="46513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191000" y="46513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267200" y="47275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267200" y="47275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4648200" y="4194175"/>
              <a:ext cx="0" cy="2730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4724400" y="44989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800600" y="45751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4800600" y="45751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876800" y="4651375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4876800" y="4651375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081463" y="5345113"/>
              <a:ext cx="1435134" cy="25764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>
                <a:spcBef>
                  <a:spcPct val="20000"/>
                </a:spcBef>
              </a:pPr>
              <a:r>
                <a:rPr lang="de-DE" sz="1600" dirty="0"/>
                <a:t>Dokumente/Dateien</a:t>
              </a: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6019800" y="3736975"/>
              <a:ext cx="11430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>
                <a:spcBef>
                  <a:spcPct val="20000"/>
                </a:spcBef>
              </a:pPr>
              <a:r>
                <a:rPr lang="de-DE" sz="1600"/>
                <a:t>System C</a:t>
              </a: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934200" y="28987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/>
                <a:t>Planung</a:t>
              </a: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5638800" y="2746375"/>
              <a:ext cx="1143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62000"/>
              <a:r>
                <a:rPr lang="de-DE" sz="1600"/>
                <a:t>Konstruktion</a:t>
              </a: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6248400" y="3127375"/>
              <a:ext cx="152400" cy="609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5818188" y="4422775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6858000" y="3279775"/>
              <a:ext cx="609600" cy="4572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H="1" flipV="1">
              <a:off x="6629400" y="4194175"/>
              <a:ext cx="0" cy="2730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808788" y="4525963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884988" y="4602163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884988" y="4602163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961188" y="4678363"/>
              <a:ext cx="381000" cy="533400"/>
            </a:xfrm>
            <a:prstGeom prst="rect">
              <a:avLst/>
            </a:prstGeom>
            <a:solidFill>
              <a:srgbClr val="E5E8F7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961188" y="4678363"/>
              <a:ext cx="3810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5951519" y="5345113"/>
              <a:ext cx="1435134" cy="44501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600"/>
                <a:t>Datenbank &amp; </a:t>
              </a:r>
            </a:p>
            <a:p>
              <a:pPr algn="ctr" defTabSz="762000"/>
              <a:r>
                <a:rPr lang="de-DE" sz="1600"/>
                <a:t>Dokumente/Dateien</a:t>
              </a:r>
            </a:p>
          </p:txBody>
        </p:sp>
        <p:sp>
          <p:nvSpPr>
            <p:cNvPr id="46" name="AutoShape 47"/>
            <p:cNvSpPr>
              <a:spLocks noChangeArrowheads="1"/>
            </p:cNvSpPr>
            <p:nvPr/>
          </p:nvSpPr>
          <p:spPr bwMode="auto">
            <a:xfrm>
              <a:off x="5894387" y="4575175"/>
              <a:ext cx="887412" cy="609600"/>
            </a:xfrm>
            <a:prstGeom prst="flowChartMagneticDis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Ins="90000" anchor="ctr"/>
            <a:lstStyle/>
            <a:p>
              <a:pPr algn="ctr" defTabSz="762000"/>
              <a:r>
                <a:rPr lang="de-DE" sz="1600" dirty="0"/>
                <a:t>Obj.-orient.</a:t>
              </a:r>
            </a:p>
            <a:p>
              <a:pPr algn="ctr" defTabSz="762000"/>
              <a:r>
                <a:rPr lang="de-DE" sz="1600" dirty="0"/>
                <a:t>Datenbank</a:t>
              </a:r>
            </a:p>
          </p:txBody>
        </p:sp>
      </p:grpSp>
      <p:sp>
        <p:nvSpPr>
          <p:cNvPr id="49" name="Line 19">
            <a:extLst>
              <a:ext uri="{FF2B5EF4-FFF2-40B4-BE49-F238E27FC236}">
                <a16:creationId xmlns:a16="http://schemas.microsoft.com/office/drawing/2014/main" id="{FFAEFCC3-8F55-8DF1-FA8B-49C15E2D5E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4059" y="1139848"/>
            <a:ext cx="242552" cy="228437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triangle" w="sm" len="lg"/>
            <a:tailEnd type="triangle" w="sm" len="lg"/>
          </a:ln>
          <a:effectLst/>
        </p:spPr>
        <p:txBody>
          <a:bodyPr anchor="ctr"/>
          <a:lstStyle/>
          <a:p>
            <a:pPr algn="ctr"/>
            <a:endParaRPr lang="de-DE" sz="1600"/>
          </a:p>
        </p:txBody>
      </p:sp>
      <p:sp>
        <p:nvSpPr>
          <p:cNvPr id="50" name="Rectangle 51">
            <a:extLst>
              <a:ext uri="{FF2B5EF4-FFF2-40B4-BE49-F238E27FC236}">
                <a16:creationId xmlns:a16="http://schemas.microsoft.com/office/drawing/2014/main" id="{50DE57C7-DF5B-4247-759C-BE72D9BC8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972" y="647046"/>
            <a:ext cx="4921947" cy="49280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sz="2000" dirty="0"/>
              <a:t>Realisierung globaler Anwendungen</a:t>
            </a:r>
          </a:p>
        </p:txBody>
      </p:sp>
      <p:sp>
        <p:nvSpPr>
          <p:cNvPr id="51" name="Line 52">
            <a:extLst>
              <a:ext uri="{FF2B5EF4-FFF2-40B4-BE49-F238E27FC236}">
                <a16:creationId xmlns:a16="http://schemas.microsoft.com/office/drawing/2014/main" id="{47544985-7538-E37D-A36B-3085A5A97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1802" y="1150280"/>
            <a:ext cx="1815146" cy="2263517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triangle" w="sm" len="lg"/>
            <a:tailEnd type="triangle" w="sm" len="lg"/>
          </a:ln>
          <a:effectLst/>
        </p:spPr>
        <p:txBody>
          <a:bodyPr anchor="ctr"/>
          <a:lstStyle/>
          <a:p>
            <a:pPr algn="ctr"/>
            <a:endParaRPr lang="de-DE" sz="1600"/>
          </a:p>
        </p:txBody>
      </p:sp>
      <p:sp>
        <p:nvSpPr>
          <p:cNvPr id="52" name="Line 54">
            <a:extLst>
              <a:ext uri="{FF2B5EF4-FFF2-40B4-BE49-F238E27FC236}">
                <a16:creationId xmlns:a16="http://schemas.microsoft.com/office/drawing/2014/main" id="{E552ABE7-903F-CFCF-B64D-3A97F7BDA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5752" y="1150280"/>
            <a:ext cx="1947523" cy="2263517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triangle" w="sm" len="lg"/>
            <a:tailEnd type="triangle" w="sm" len="lg"/>
          </a:ln>
          <a:effectLst/>
        </p:spPr>
        <p:txBody>
          <a:bodyPr anchor="ctr"/>
          <a:lstStyle/>
          <a:p>
            <a:pPr algn="ctr"/>
            <a:endParaRPr lang="de-DE" sz="1600"/>
          </a:p>
        </p:txBody>
      </p:sp>
      <p:sp>
        <p:nvSpPr>
          <p:cNvPr id="53" name="Oval 55">
            <a:extLst>
              <a:ext uri="{FF2B5EF4-FFF2-40B4-BE49-F238E27FC236}">
                <a16:creationId xmlns:a16="http://schemas.microsoft.com/office/drawing/2014/main" id="{22B59DD1-469C-B570-9D18-155BCE22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527" y="2035636"/>
            <a:ext cx="473264" cy="49280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600"/>
              <a:t>?</a:t>
            </a:r>
          </a:p>
        </p:txBody>
      </p:sp>
      <p:sp>
        <p:nvSpPr>
          <p:cNvPr id="54" name="Oval 58">
            <a:extLst>
              <a:ext uri="{FF2B5EF4-FFF2-40B4-BE49-F238E27FC236}">
                <a16:creationId xmlns:a16="http://schemas.microsoft.com/office/drawing/2014/main" id="{B073A83F-A35A-E0F5-6224-8BA84D671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795" y="2035636"/>
            <a:ext cx="473264" cy="49280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600"/>
              <a:t>?</a:t>
            </a:r>
          </a:p>
        </p:txBody>
      </p:sp>
      <p:sp>
        <p:nvSpPr>
          <p:cNvPr id="55" name="Oval 61">
            <a:extLst>
              <a:ext uri="{FF2B5EF4-FFF2-40B4-BE49-F238E27FC236}">
                <a16:creationId xmlns:a16="http://schemas.microsoft.com/office/drawing/2014/main" id="{C393C0B8-94FA-D9D4-0977-F31C4113E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279" y="2029768"/>
            <a:ext cx="473264" cy="49280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600"/>
              <a:t>?</a:t>
            </a:r>
          </a:p>
        </p:txBody>
      </p:sp>
      <p:sp>
        <p:nvSpPr>
          <p:cNvPr id="56" name="Oval 58">
            <a:extLst>
              <a:ext uri="{FF2B5EF4-FFF2-40B4-BE49-F238E27FC236}">
                <a16:creationId xmlns:a16="http://schemas.microsoft.com/office/drawing/2014/main" id="{16DF70D6-C526-11ED-8790-C3AC3F4B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218" y="1597336"/>
            <a:ext cx="5006528" cy="13434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de-DE" dirty="0"/>
              <a:t>integrierte Sicht auf </a:t>
            </a:r>
          </a:p>
          <a:p>
            <a:pPr algn="ctr" defTabSz="762000"/>
            <a:r>
              <a:rPr lang="de-DE" dirty="0"/>
              <a:t>lokale Datenbestände</a:t>
            </a:r>
          </a:p>
          <a:p>
            <a:pPr algn="ctr" defTabSz="762000"/>
            <a:r>
              <a:rPr lang="de-DE" dirty="0"/>
              <a:t>(notwendig: Schemaintegration)</a:t>
            </a:r>
          </a:p>
        </p:txBody>
      </p:sp>
    </p:spTree>
    <p:extLst>
      <p:ext uri="{BB962C8B-B14F-4D97-AF65-F5344CB8AC3E}">
        <p14:creationId xmlns:p14="http://schemas.microsoft.com/office/powerpoint/2010/main" val="68465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Föderierte DBS: </a:t>
            </a:r>
            <a:br>
              <a:rPr lang="de-DE" dirty="0"/>
            </a:br>
            <a:r>
              <a:rPr lang="de-DE" dirty="0"/>
              <a:t>Allgemeine Architektur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676C3-394A-5D3C-FF0E-40BF0AB7C7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25D16969-1097-8D72-99CD-7363FE144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43364" y="3099356"/>
            <a:ext cx="3971602" cy="2853775"/>
          </a:xfrm>
          <a:prstGeom prst="rect">
            <a:avLst/>
          </a:prstGeom>
          <a:solidFill>
            <a:srgbClr val="F9FAFD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de-DE" sz="32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35727" y="2312107"/>
            <a:ext cx="3786876" cy="4920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2000" dirty="0"/>
              <a:t>Föderierungsdienst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952435" y="3197761"/>
            <a:ext cx="1570168" cy="21649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 sz="32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419424" y="3591386"/>
            <a:ext cx="45878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2800"/>
              <a:t>...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047498" y="4772258"/>
            <a:ext cx="1431994" cy="6340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20000"/>
              </a:spcBef>
            </a:pPr>
            <a:r>
              <a:rPr lang="de-DE" sz="1600" dirty="0">
                <a:solidFill>
                  <a:schemeClr val="bg1"/>
                </a:solidFill>
              </a:rPr>
              <a:t>Komponenten-</a:t>
            </a:r>
          </a:p>
          <a:p>
            <a:pPr algn="ctr" defTabSz="762000">
              <a:spcBef>
                <a:spcPct val="20000"/>
              </a:spcBef>
            </a:pPr>
            <a:r>
              <a:rPr lang="de-DE" sz="1600" dirty="0">
                <a:solidFill>
                  <a:schemeClr val="bg1"/>
                </a:solidFill>
              </a:rPr>
              <a:t>DBS </a:t>
            </a:r>
            <a:r>
              <a:rPr lang="de-DE" sz="1600" dirty="0" err="1">
                <a:solidFill>
                  <a:schemeClr val="bg1"/>
                </a:solidFill>
              </a:rPr>
              <a:t>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044799" y="3296167"/>
            <a:ext cx="1385443" cy="590436"/>
          </a:xfrm>
          <a:prstGeom prst="rect">
            <a:avLst/>
          </a:prstGeom>
          <a:solidFill>
            <a:srgbClr val="E5E8F7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/>
              <a:t>DBMS 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64531" y="5450849"/>
            <a:ext cx="3358805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2000" b="1" dirty="0">
                <a:solidFill>
                  <a:srgbClr val="FFC000"/>
                </a:solidFill>
              </a:rPr>
              <a:t>Föderiertes Datenbanksystem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8229524" y="4181822"/>
            <a:ext cx="1015991" cy="492030"/>
          </a:xfrm>
          <a:prstGeom prst="flowChartMagneticDisk">
            <a:avLst/>
          </a:prstGeom>
          <a:solidFill>
            <a:srgbClr val="E5E8F7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600"/>
              <a:t>DB n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089188" y="1328047"/>
            <a:ext cx="1385443" cy="49203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dirty="0"/>
              <a:t>globale </a:t>
            </a:r>
          </a:p>
          <a:p>
            <a:pPr algn="ctr" defTabSz="762000"/>
            <a:r>
              <a:rPr lang="de-DE" dirty="0"/>
              <a:t>Anwendung a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305896" y="1131235"/>
            <a:ext cx="1385443" cy="49203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/>
              <a:t>globale </a:t>
            </a:r>
          </a:p>
          <a:p>
            <a:pPr algn="ctr" defTabSz="762000"/>
            <a:r>
              <a:rPr lang="de-DE"/>
              <a:t>Anwendung b</a:t>
            </a:r>
            <a:endParaRPr lang="de-DE" sz="360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9337878" y="1426453"/>
            <a:ext cx="1385443" cy="49203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/>
              <a:t>globale </a:t>
            </a:r>
          </a:p>
          <a:p>
            <a:pPr algn="ctr" defTabSz="762000"/>
            <a:r>
              <a:rPr lang="de-DE"/>
              <a:t>Anwendung c</a:t>
            </a:r>
            <a:endParaRPr lang="de-DE" sz="360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519020" y="2902543"/>
            <a:ext cx="1385443" cy="4920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dirty="0"/>
              <a:t>lokale </a:t>
            </a:r>
          </a:p>
          <a:p>
            <a:pPr algn="ctr" defTabSz="762000"/>
            <a:r>
              <a:rPr lang="de-DE" dirty="0"/>
              <a:t>Anwendung a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241931" y="3985010"/>
            <a:ext cx="1385443" cy="4920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dirty="0"/>
              <a:t>lokale </a:t>
            </a:r>
          </a:p>
          <a:p>
            <a:pPr algn="ctr" defTabSz="762000"/>
            <a:r>
              <a:rPr lang="de-DE" dirty="0"/>
              <a:t>Anwendung b</a:t>
            </a:r>
            <a:endParaRPr lang="de-DE" sz="3600" dirty="0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0446232" y="2804137"/>
            <a:ext cx="1385443" cy="4920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/>
              <a:t>lokale </a:t>
            </a:r>
          </a:p>
          <a:p>
            <a:pPr algn="ctr" defTabSz="762000"/>
            <a:r>
              <a:rPr lang="de-DE"/>
              <a:t>Anwendung c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0353870" y="3689792"/>
            <a:ext cx="1385443" cy="4920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/>
              <a:t>lokale </a:t>
            </a:r>
          </a:p>
          <a:p>
            <a:pPr algn="ctr" defTabSz="762000"/>
            <a:r>
              <a:rPr lang="de-DE"/>
              <a:t>Anwendung d</a:t>
            </a:r>
            <a:endParaRPr lang="de-DE" sz="3600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0446232" y="4477040"/>
            <a:ext cx="1385443" cy="4920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/>
              <a:t>lokale </a:t>
            </a:r>
          </a:p>
          <a:p>
            <a:pPr algn="ctr" defTabSz="762000"/>
            <a:r>
              <a:rPr lang="de-DE"/>
              <a:t>Anwendung e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6012816" y="1820077"/>
            <a:ext cx="738903" cy="4920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8598975" y="1918483"/>
            <a:ext cx="831266" cy="39362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7860072" y="1623265"/>
            <a:ext cx="184726" cy="68884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 flipV="1">
            <a:off x="8321886" y="2804137"/>
            <a:ext cx="461814" cy="4920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grpSp>
        <p:nvGrpSpPr>
          <p:cNvPr id="39" name="Gruppieren 38"/>
          <p:cNvGrpSpPr/>
          <p:nvPr/>
        </p:nvGrpSpPr>
        <p:grpSpPr>
          <a:xfrm>
            <a:off x="5735727" y="3197762"/>
            <a:ext cx="1570168" cy="2208517"/>
            <a:chOff x="2793342" y="3298589"/>
            <a:chExt cx="1570168" cy="220851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793342" y="3298589"/>
              <a:ext cx="1570168" cy="21649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3200" dirty="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876860" y="4873086"/>
              <a:ext cx="1431994" cy="63402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spcBef>
                  <a:spcPct val="20000"/>
                </a:spcBef>
              </a:pPr>
              <a:r>
                <a:rPr lang="de-DE" sz="1600" dirty="0">
                  <a:solidFill>
                    <a:schemeClr val="bg1"/>
                  </a:solidFill>
                </a:rPr>
                <a:t>Komponenten-</a:t>
              </a:r>
            </a:p>
            <a:p>
              <a:pPr algn="ctr" defTabSz="762000">
                <a:spcBef>
                  <a:spcPct val="20000"/>
                </a:spcBef>
              </a:pPr>
              <a:r>
                <a:rPr lang="de-DE" sz="1600" dirty="0">
                  <a:solidFill>
                    <a:schemeClr val="bg1"/>
                  </a:solidFill>
                </a:rPr>
                <a:t>DBS 1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885704" y="3396995"/>
              <a:ext cx="1385443" cy="590436"/>
            </a:xfrm>
            <a:prstGeom prst="rect">
              <a:avLst/>
            </a:prstGeom>
            <a:solidFill>
              <a:srgbClr val="E5E8F7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spcBef>
                  <a:spcPct val="20000"/>
                </a:spcBef>
              </a:pPr>
              <a:r>
                <a:rPr lang="de-DE" dirty="0"/>
                <a:t>DBMS 1</a:t>
              </a: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3070430" y="4282650"/>
              <a:ext cx="1015991" cy="492030"/>
            </a:xfrm>
            <a:prstGeom prst="flowChartMagneticDisk">
              <a:avLst/>
            </a:prstGeom>
            <a:solidFill>
              <a:srgbClr val="E5E8F7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spcBef>
                  <a:spcPct val="20000"/>
                </a:spcBef>
              </a:pPr>
              <a:r>
                <a:rPr lang="de-DE" sz="1600"/>
                <a:t>DB 1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 flipV="1">
              <a:off x="3578426" y="3983331"/>
              <a:ext cx="0" cy="35262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de-DE" sz="3200"/>
            </a:p>
          </p:txBody>
        </p:sp>
      </p:grpSp>
      <p:sp>
        <p:nvSpPr>
          <p:cNvPr id="32" name="Line 33"/>
          <p:cNvSpPr>
            <a:spLocks noChangeShapeType="1"/>
          </p:cNvSpPr>
          <p:nvPr/>
        </p:nvSpPr>
        <p:spPr bwMode="auto">
          <a:xfrm flipH="1" flipV="1">
            <a:off x="8749064" y="3886604"/>
            <a:ext cx="0" cy="35262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de-DE" sz="3200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4904461" y="3197761"/>
            <a:ext cx="923628" cy="29521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4627374" y="3689792"/>
            <a:ext cx="1200717" cy="4920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9430241" y="3099355"/>
            <a:ext cx="1015991" cy="29521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9430240" y="3591386"/>
            <a:ext cx="923628" cy="29521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9430241" y="3788198"/>
            <a:ext cx="1015991" cy="88565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V="1">
            <a:off x="6566992" y="2804137"/>
            <a:ext cx="461814" cy="4920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10647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soll ein föderiertes DBS können?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Idealfall volle Funktionalität eines DBS, dabei Verbergen der Verteilung bzgl.</a:t>
            </a:r>
          </a:p>
          <a:p>
            <a:pPr lvl="1"/>
            <a:r>
              <a:rPr lang="de-DE" dirty="0"/>
              <a:t>Transaktionsverwaltung</a:t>
            </a:r>
          </a:p>
          <a:p>
            <a:pPr lvl="1"/>
            <a:r>
              <a:rPr lang="de-DE" dirty="0"/>
              <a:t>Integritätskontrolle</a:t>
            </a:r>
          </a:p>
          <a:p>
            <a:pPr lvl="1"/>
            <a:r>
              <a:rPr lang="de-DE" dirty="0"/>
              <a:t>Anfrageverarbeitung und -optimierung</a:t>
            </a:r>
          </a:p>
          <a:p>
            <a:pPr lvl="1"/>
            <a:r>
              <a:rPr lang="de-DE" dirty="0"/>
              <a:t>Recovery</a:t>
            </a:r>
          </a:p>
          <a:p>
            <a:pPr marL="269875" indent="0">
              <a:buNone/>
            </a:pPr>
            <a:r>
              <a:rPr lang="de-DE" dirty="0"/>
              <a:t>auf globaler Ebene (im Föderierungsdienst) ➝ Insgesamt hohen Aufwand</a:t>
            </a:r>
          </a:p>
          <a:p>
            <a:r>
              <a:rPr lang="de-DE" dirty="0"/>
              <a:t>Pragmatischer Ansatz:</a:t>
            </a:r>
          </a:p>
          <a:p>
            <a:pPr lvl="1"/>
            <a:r>
              <a:rPr lang="de-DE" dirty="0"/>
              <a:t>Nur solche Funktionalität im föderierten System realisieren, die tatsächlich benötigt wird – eine stark anwendungsgetriebene Diskussion</a:t>
            </a:r>
          </a:p>
          <a:p>
            <a:pPr lvl="1"/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C8DFD-AA11-EDA4-59C4-28B8D1676E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866E3-A58F-3EF9-5E05-E36D0ADD7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5-Schichten-Architektur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4A3229DF-6ED9-680D-D347-ADD4A6A5DE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86F2CF77-79C9-9CFE-9694-7F87D3316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79</a:t>
            </a:fld>
            <a:endParaRPr lang="de-DE"/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>
            <a:off x="2063750" y="2636838"/>
            <a:ext cx="80645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>
            <a:off x="2063750" y="3429000"/>
            <a:ext cx="80645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>
            <a:off x="2063750" y="4149725"/>
            <a:ext cx="80645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063750" y="4941888"/>
            <a:ext cx="80645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33900" y="3835400"/>
            <a:ext cx="1295400" cy="1676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62700" y="3835400"/>
            <a:ext cx="1295400" cy="1676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22963" y="4140201"/>
            <a:ext cx="348172" cy="3539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de-DE" sz="170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71568" y="5054601"/>
            <a:ext cx="1043876" cy="4647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20000"/>
              </a:spcBef>
            </a:pPr>
            <a:r>
              <a:rPr lang="de-DE" sz="1100" dirty="0">
                <a:solidFill>
                  <a:schemeClr val="bg1"/>
                </a:solidFill>
              </a:rPr>
              <a:t>Komponenten-</a:t>
            </a:r>
          </a:p>
          <a:p>
            <a:pPr algn="ctr" defTabSz="762000">
              <a:spcBef>
                <a:spcPct val="20000"/>
              </a:spcBef>
            </a:pPr>
            <a:r>
              <a:rPr lang="de-DE" sz="1100" dirty="0">
                <a:solidFill>
                  <a:schemeClr val="bg1"/>
                </a:solidFill>
              </a:rPr>
              <a:t>DBS 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509893" y="5054601"/>
            <a:ext cx="1043876" cy="4647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20000"/>
              </a:spcBef>
            </a:pPr>
            <a:r>
              <a:rPr lang="de-DE" sz="1100">
                <a:solidFill>
                  <a:schemeClr val="bg1"/>
                </a:solidFill>
              </a:rPr>
              <a:t>Komponenten-</a:t>
            </a:r>
          </a:p>
          <a:p>
            <a:pPr algn="ctr" defTabSz="762000">
              <a:spcBef>
                <a:spcPct val="20000"/>
              </a:spcBef>
            </a:pPr>
            <a:r>
              <a:rPr lang="de-DE" sz="1100">
                <a:solidFill>
                  <a:schemeClr val="bg1"/>
                </a:solidFill>
              </a:rPr>
              <a:t>DBS n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610100" y="3911600"/>
            <a:ext cx="1143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300" dirty="0"/>
              <a:t>DBMS 1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438900" y="3911600"/>
            <a:ext cx="1143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300" dirty="0"/>
              <a:t>DBMS n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762500" y="4597400"/>
            <a:ext cx="838200" cy="381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100"/>
              <a:t>DB 1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591300" y="4597400"/>
            <a:ext cx="838200" cy="381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100"/>
              <a:t>DB n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6515100" y="3225801"/>
            <a:ext cx="1409700" cy="4476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4267200" y="3225801"/>
            <a:ext cx="1409700" cy="4476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5181600" y="4365625"/>
            <a:ext cx="0" cy="2730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 flipV="1">
            <a:off x="7019925" y="4368800"/>
            <a:ext cx="0" cy="2730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924800" y="5121275"/>
            <a:ext cx="22098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/>
              <a:t>Lokales Schema n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924800" y="4359275"/>
            <a:ext cx="2209800" cy="381000"/>
          </a:xfrm>
          <a:prstGeom prst="rect">
            <a:avLst/>
          </a:prstGeom>
          <a:solidFill>
            <a:srgbClr val="FDFDFD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>
                <a:solidFill>
                  <a:schemeClr val="tx1"/>
                </a:solidFill>
              </a:rPr>
              <a:t>Komponentenschema n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7924800" y="3597275"/>
            <a:ext cx="22098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/>
              <a:t>Exportschema n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057400" y="5121275"/>
            <a:ext cx="22098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/>
              <a:t>Lokales Schema 1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057400" y="4359275"/>
            <a:ext cx="2209800" cy="381000"/>
          </a:xfrm>
          <a:prstGeom prst="rect">
            <a:avLst/>
          </a:prstGeom>
          <a:solidFill>
            <a:srgbClr val="FDFDFD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>
                <a:solidFill>
                  <a:schemeClr val="tx1"/>
                </a:solidFill>
              </a:rPr>
              <a:t>Komponentenschema 1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057400" y="3597275"/>
            <a:ext cx="22098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/>
              <a:t>Exportschema 1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343400" y="2844800"/>
            <a:ext cx="34671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/>
              <a:t>Föderiertes Schema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924800" y="1997075"/>
            <a:ext cx="2209800" cy="381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>
                <a:solidFill>
                  <a:schemeClr val="bg1"/>
                </a:solidFill>
              </a:rPr>
              <a:t>Externes Schema Y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057400" y="1997075"/>
            <a:ext cx="2209800" cy="381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>
                <a:solidFill>
                  <a:schemeClr val="bg1"/>
                </a:solidFill>
              </a:rPr>
              <a:t>Externes Schema X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6515100" y="2301875"/>
            <a:ext cx="1409700" cy="533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4267200" y="2301875"/>
            <a:ext cx="1409700" cy="533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3124200" y="3978275"/>
            <a:ext cx="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3124200" y="4740275"/>
            <a:ext cx="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8991600" y="4740275"/>
            <a:ext cx="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8991600" y="3978275"/>
            <a:ext cx="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20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</a:t>
            </a:r>
            <a:br>
              <a:rPr lang="de-DE" dirty="0"/>
            </a:br>
            <a:r>
              <a:rPr lang="de-DE" dirty="0"/>
              <a:t>horizontale Fragmentierung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B340A-4C61-49B9-8BFA-E160044C75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66CF8-05C7-0B26-3C91-12DAA306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6CF294-6658-3444-B5A4-2C97CD63F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58212"/>
              </p:ext>
            </p:extLst>
          </p:nvPr>
        </p:nvGraphicFramePr>
        <p:xfrm>
          <a:off x="4913031" y="1093081"/>
          <a:ext cx="6918644" cy="19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35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031015368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3776620270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accent1"/>
                          </a:solidFill>
                        </a:rPr>
                        <a:t>Profs</a:t>
                      </a: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Gehalt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St.Klasse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7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80000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8517468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774ACA6-1C30-B846-BB7A-635E800E2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01264"/>
              </p:ext>
            </p:extLst>
          </p:nvPr>
        </p:nvGraphicFramePr>
        <p:xfrm>
          <a:off x="4811812" y="3167127"/>
          <a:ext cx="7019863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948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031015368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3776620270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PhilProfs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Gehalt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St.Klasse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4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80000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B64056-2DDD-4D49-BE67-7A9FE0C9AC3C}"/>
                  </a:ext>
                </a:extLst>
              </p:cNvPr>
              <p:cNvSpPr txBox="1"/>
              <p:nvPr/>
            </p:nvSpPr>
            <p:spPr>
              <a:xfrm>
                <a:off x="356249" y="4509340"/>
                <a:ext cx="4218399" cy="386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𝑇h𝑒𝑜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𝑃𝑟𝑜𝑓𝑠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𝐹𝑎𝑘𝑢𝑙𝑡𝑎𝑒𝑡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′</m:t>
                          </m:r>
                          <m:r>
                            <m:rPr>
                              <m:nor/>
                            </m:rPr>
                            <a:rPr lang="de-DE" b="0" i="0" baseline="-25000" dirty="0" smtClean="0"/>
                            <m:t>Theologie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𝑃𝑟𝑜𝑓𝑠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B64056-2DDD-4D49-BE67-7A9FE0C9A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9" y="4509340"/>
                <a:ext cx="4218399" cy="386260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93B6E-C624-A841-8D09-2C36A1C139C1}"/>
                  </a:ext>
                </a:extLst>
              </p:cNvPr>
              <p:cNvSpPr txBox="1"/>
              <p:nvPr/>
            </p:nvSpPr>
            <p:spPr>
              <a:xfrm>
                <a:off x="356249" y="4999721"/>
                <a:ext cx="400199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𝑃h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𝑦𝑠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𝑃𝑟𝑜𝑓𝑠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𝐹𝑎𝑘𝑢𝑙𝑡𝑎𝑒𝑡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′</m:t>
                          </m:r>
                          <m:r>
                            <m:rPr>
                              <m:nor/>
                            </m:rPr>
                            <a:rPr lang="de-DE" b="0" i="0" baseline="-25000" dirty="0" smtClean="0"/>
                            <m:t>Physik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𝑃𝑟𝑜𝑓𝑠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93B6E-C624-A841-8D09-2C36A1C1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9" y="4999721"/>
                <a:ext cx="4001993" cy="386196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D0B2F9-776B-164A-9D43-71B3CFE786C0}"/>
                  </a:ext>
                </a:extLst>
              </p:cNvPr>
              <p:cNvSpPr txBox="1"/>
              <p:nvPr/>
            </p:nvSpPr>
            <p:spPr>
              <a:xfrm>
                <a:off x="356249" y="2974061"/>
                <a:ext cx="4244047" cy="386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h𝑖𝑙𝑃𝑟𝑜𝑓𝑠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𝐹𝑎𝑘𝑢𝑙𝑡𝑎𝑒𝑡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′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Philosophie</m:t>
                          </m:r>
                          <m:r>
                            <a:rPr lang="de-DE" i="1" baseline="-25000" dirty="0" smtClean="0">
                              <a:latin typeface="Cambria Math" panose="02040503050406030204" pitchFamily="18" charset="0"/>
                            </a:rPr>
                            <m:t>‘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𝑃𝑟𝑜𝑓𝑠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D0B2F9-776B-164A-9D43-71B3CFE78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9" y="2974061"/>
                <a:ext cx="4244047" cy="386131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DF69E0-F704-E44C-85AE-B7ECEE70E133}"/>
                  </a:ext>
                </a:extLst>
              </p:cNvPr>
              <p:cNvSpPr txBox="1"/>
              <p:nvPr/>
            </p:nvSpPr>
            <p:spPr>
              <a:xfrm>
                <a:off x="356249" y="1818530"/>
                <a:ext cx="2335768" cy="923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  <a:tab pos="61753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𝑃𝑟𝑜𝑓𝑠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𝑃h𝑖𝑙𝑃𝑟𝑜𝑓𝑠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𝑃h𝑦𝑠𝑃𝑟𝑜𝑓𝑠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𝑇h𝑒𝑜𝑃𝑟𝑜𝑓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DF69E0-F704-E44C-85AE-B7ECEE70E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9" y="1818530"/>
                <a:ext cx="233576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C8DF6DF-1113-B2EF-8A0C-0BBB8FA82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14886"/>
              </p:ext>
            </p:extLst>
          </p:nvPr>
        </p:nvGraphicFramePr>
        <p:xfrm>
          <a:off x="4702402" y="4508046"/>
          <a:ext cx="7129273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70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031015368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3776620270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TheoProfs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Gehalt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St.Klasse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6E6B6475-20DD-C025-E855-747F4316BB18}"/>
              </a:ext>
            </a:extLst>
          </p:cNvPr>
          <p:cNvSpPr/>
          <p:nvPr/>
        </p:nvSpPr>
        <p:spPr>
          <a:xfrm>
            <a:off x="5725663" y="5005915"/>
            <a:ext cx="6106012" cy="23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5FCAC7B-CF17-6043-A01C-256FC494B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87697"/>
              </p:ext>
            </p:extLst>
          </p:nvPr>
        </p:nvGraphicFramePr>
        <p:xfrm>
          <a:off x="4702402" y="5124180"/>
          <a:ext cx="7129273" cy="7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70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031015368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3776620270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PhysProfs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Gehalt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St.Klasse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Schemaintegration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ym typeface="Symbol" pitchFamily="18" charset="2"/>
              </a:rPr>
              <a:t>Lokales Schema</a:t>
            </a:r>
          </a:p>
          <a:p>
            <a:pPr lvl="1"/>
            <a:r>
              <a:rPr lang="de-DE" dirty="0">
                <a:sym typeface="Symbol" pitchFamily="18" charset="2"/>
              </a:rPr>
              <a:t>Datenschema des lokalen DBS </a:t>
            </a:r>
          </a:p>
          <a:p>
            <a:r>
              <a:rPr lang="de-DE" dirty="0">
                <a:sym typeface="Symbol" pitchFamily="18" charset="2"/>
              </a:rPr>
              <a:t>Komponentenschema</a:t>
            </a:r>
          </a:p>
          <a:p>
            <a:pPr lvl="1"/>
            <a:r>
              <a:rPr lang="de-DE" dirty="0">
                <a:sym typeface="Symbol" pitchFamily="18" charset="2"/>
              </a:rPr>
              <a:t>Schema des lokalen DBS im globalen Datenmodell</a:t>
            </a:r>
          </a:p>
          <a:p>
            <a:r>
              <a:rPr lang="de-DE" dirty="0">
                <a:sym typeface="Symbol" pitchFamily="18" charset="2"/>
              </a:rPr>
              <a:t>Exportschema</a:t>
            </a:r>
          </a:p>
          <a:p>
            <a:pPr lvl="1"/>
            <a:r>
              <a:rPr lang="de-DE" dirty="0">
                <a:sym typeface="Symbol" pitchFamily="18" charset="2"/>
              </a:rPr>
              <a:t>Teile des lokalen Schemas, die in Föderation eingebracht werden sollen</a:t>
            </a:r>
          </a:p>
          <a:p>
            <a:r>
              <a:rPr lang="de-DE" dirty="0">
                <a:sym typeface="Symbol" pitchFamily="18" charset="2"/>
              </a:rPr>
              <a:t>Föderiertes Schema</a:t>
            </a:r>
          </a:p>
          <a:p>
            <a:pPr lvl="1"/>
            <a:r>
              <a:rPr lang="de-DE" dirty="0">
                <a:sym typeface="Symbol" pitchFamily="18" charset="2"/>
              </a:rPr>
              <a:t>Globales Schema des föderierten DBS</a:t>
            </a:r>
          </a:p>
          <a:p>
            <a:r>
              <a:rPr lang="de-DE" dirty="0">
                <a:sym typeface="Symbol" pitchFamily="18" charset="2"/>
              </a:rPr>
              <a:t>Externes Schema</a:t>
            </a:r>
          </a:p>
          <a:p>
            <a:pPr lvl="1"/>
            <a:r>
              <a:rPr lang="de-DE" dirty="0">
                <a:sym typeface="Symbol" pitchFamily="18" charset="2"/>
              </a:rPr>
              <a:t>Schema für einzelne Anwendungen bzw. Benutzer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A9E4B-5FC6-8573-FD13-13D165008E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CAE81-CF3B-9C27-1AE0-68AF3A519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80</a:t>
            </a:fld>
            <a:endParaRPr lang="de-DE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9423110" y="3651336"/>
            <a:ext cx="1277007" cy="346841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379957" y="5524914"/>
            <a:ext cx="22098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/>
              <a:t>Lokales Schema 1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8379957" y="4762914"/>
            <a:ext cx="2209800" cy="381000"/>
          </a:xfrm>
          <a:prstGeom prst="rect">
            <a:avLst/>
          </a:prstGeom>
          <a:solidFill>
            <a:srgbClr val="FDFDFD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>
                <a:solidFill>
                  <a:schemeClr val="tx1"/>
                </a:solidFill>
              </a:rPr>
              <a:t>Komponentenschema 1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8379957" y="4000914"/>
            <a:ext cx="22098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>
                <a:solidFill>
                  <a:schemeClr val="bg1"/>
                </a:solidFill>
              </a:rPr>
              <a:t>Exportschema 1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9501936" y="3231814"/>
            <a:ext cx="2333297" cy="4195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/>
              <a:t>Föderiertes Schema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8379957" y="2400714"/>
            <a:ext cx="2209800" cy="381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500" dirty="0"/>
              <a:t>Externes Schema X</a:t>
            </a: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9454641" y="2784233"/>
            <a:ext cx="1245476" cy="44143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9446757" y="4381914"/>
            <a:ext cx="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flipV="1">
            <a:off x="9446757" y="5143914"/>
            <a:ext cx="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 flipV="1">
            <a:off x="10652818" y="3651337"/>
            <a:ext cx="1182414" cy="40990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67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ym typeface="Symbol" pitchFamily="18" charset="2"/>
              </a:rPr>
              <a:t>Schemaintegration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>
                <a:sym typeface="Symbol" pitchFamily="18" charset="2"/>
              </a:rPr>
              <a:t>Vorgehen</a:t>
            </a:r>
          </a:p>
          <a:p>
            <a:pPr lvl="1"/>
            <a:r>
              <a:rPr lang="de-DE" dirty="0">
                <a:sym typeface="Symbol" pitchFamily="18" charset="2"/>
              </a:rPr>
              <a:t>Schematransformation:</a:t>
            </a:r>
          </a:p>
          <a:p>
            <a:pPr lvl="2"/>
            <a:r>
              <a:rPr lang="de-DE" dirty="0">
                <a:sym typeface="Symbol" pitchFamily="18" charset="2"/>
              </a:rPr>
              <a:t>Übersetzung der lokalen Schemata in Komponentenschemata</a:t>
            </a:r>
            <a:br>
              <a:rPr lang="de-DE" dirty="0">
                <a:sym typeface="Symbol" pitchFamily="18" charset="2"/>
              </a:rPr>
            </a:br>
            <a:r>
              <a:rPr lang="de-DE" dirty="0">
                <a:sym typeface="Symbol" pitchFamily="18" charset="2"/>
              </a:rPr>
              <a:t>(semi-automatisch oder interaktiv anhand von Transformationsregeln)</a:t>
            </a:r>
          </a:p>
          <a:p>
            <a:pPr lvl="1"/>
            <a:r>
              <a:rPr lang="de-DE" dirty="0">
                <a:sym typeface="Symbol" pitchFamily="18" charset="2"/>
              </a:rPr>
              <a:t>Verhandlung (unter Domänenexperten und Datenbankdesignern):</a:t>
            </a:r>
          </a:p>
          <a:p>
            <a:pPr lvl="2"/>
            <a:r>
              <a:rPr lang="de-DE" dirty="0">
                <a:sym typeface="Symbol" pitchFamily="18" charset="2"/>
              </a:rPr>
              <a:t>Anwendungsorientierte Diskussion der angestrebten Exportschemata</a:t>
            </a:r>
          </a:p>
          <a:p>
            <a:pPr lvl="1"/>
            <a:r>
              <a:rPr lang="de-DE" dirty="0">
                <a:sym typeface="Symbol" pitchFamily="18" charset="2"/>
              </a:rPr>
              <a:t>Eigentliche Schemaintegration:</a:t>
            </a:r>
          </a:p>
          <a:p>
            <a:pPr lvl="2"/>
            <a:r>
              <a:rPr lang="de-DE" dirty="0">
                <a:sym typeface="Symbol" pitchFamily="18" charset="2"/>
              </a:rPr>
              <a:t>Vereinigung der Exportschemata zu föderiertem Schema</a:t>
            </a:r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D06B60-A298-C91C-AD15-FA485B7B1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666545" cy="4239112"/>
          </a:xfrm>
        </p:spPr>
        <p:txBody>
          <a:bodyPr/>
          <a:lstStyle/>
          <a:p>
            <a:r>
              <a:rPr lang="de-DE" dirty="0"/>
              <a:t>Probleme</a:t>
            </a:r>
          </a:p>
          <a:p>
            <a:pPr lvl="1"/>
            <a:r>
              <a:rPr lang="de-DE" dirty="0">
                <a:sym typeface="Symbol" pitchFamily="18" charset="2"/>
              </a:rPr>
              <a:t>Synonyme: gleiche Bedeutung bei unterschiedlicher Benennung</a:t>
            </a:r>
          </a:p>
          <a:p>
            <a:pPr lvl="1"/>
            <a:r>
              <a:rPr lang="de-DE" dirty="0">
                <a:sym typeface="Symbol" pitchFamily="18" charset="2"/>
              </a:rPr>
              <a:t>Homonyme: gleiche Namen bei unterschiedlicher Bedeutung</a:t>
            </a:r>
          </a:p>
          <a:p>
            <a:pPr lvl="1"/>
            <a:r>
              <a:rPr lang="de-DE" dirty="0">
                <a:sym typeface="Symbol" pitchFamily="18" charset="2"/>
              </a:rPr>
              <a:t>Ähnlichkeit, Spezialisierung, Überschneidung</a:t>
            </a:r>
          </a:p>
          <a:p>
            <a:pPr lvl="1"/>
            <a:endParaRPr lang="de-DE" dirty="0"/>
          </a:p>
          <a:p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80703-89A1-37AE-7A7B-FCCE905A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52A7-39B5-72A9-20DF-88F2602B1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81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2081E-8130-E33B-83FA-D0C72F15C342}"/>
              </a:ext>
            </a:extLst>
          </p:cNvPr>
          <p:cNvSpPr txBox="1"/>
          <p:nvPr/>
        </p:nvSpPr>
        <p:spPr>
          <a:xfrm>
            <a:off x="6165130" y="3874587"/>
            <a:ext cx="5666545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DE" dirty="0"/>
              <a:t>Forschungsgebiet u.a.: </a:t>
            </a:r>
            <a:r>
              <a:rPr lang="en-DE" dirty="0">
                <a:solidFill>
                  <a:srgbClr val="FFC000"/>
                </a:solidFill>
              </a:rPr>
              <a:t>Ontology-based data access (OBDA)</a:t>
            </a:r>
          </a:p>
          <a:p>
            <a:r>
              <a:rPr lang="en-DE" dirty="0"/>
              <a:t>Gemeinsame Ontologie definieren, für Übersetzung von globalen Anfragen in lokale Anfragen / Zusammenstellung der Einzelergebnisse in ein Gesamtergebnis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Anwendung z.B. in der Zusammenführung von medizinischen Daten aus unterschiedlichen Krankenhausinformationssystemen</a:t>
            </a:r>
          </a:p>
        </p:txBody>
      </p:sp>
    </p:spTree>
    <p:extLst>
      <p:ext uri="{BB962C8B-B14F-4D97-AF65-F5344CB8AC3E}">
        <p14:creationId xmlns:p14="http://schemas.microsoft.com/office/powerpoint/2010/main" val="194752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Schemaintegration </a:t>
            </a:r>
            <a:r>
              <a:rPr lang="de-DE" dirty="0">
                <a:sym typeface="Wingdings" pitchFamily="2" charset="2"/>
              </a:rPr>
              <a:t>➝ Datenintegration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3240E-3883-1A5C-24FA-00AE8FF628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84A18-139E-9DE7-B3C6-948D8F053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 rot="5400000">
            <a:off x="1505744" y="2702235"/>
            <a:ext cx="863600" cy="611188"/>
          </a:xfrm>
          <a:prstGeom prst="homePlate">
            <a:avLst>
              <a:gd name="adj" fmla="val 35325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algn="ctr"/>
            <a:r>
              <a:rPr lang="de-DE" sz="2400"/>
              <a:t>1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rot="5400000">
            <a:off x="1505744" y="3818248"/>
            <a:ext cx="863600" cy="611188"/>
          </a:xfrm>
          <a:prstGeom prst="chevron">
            <a:avLst>
              <a:gd name="adj" fmla="val 35325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lIns="0" tIns="0" rIns="108000" bIns="0" anchor="b"/>
          <a:lstStyle/>
          <a:p>
            <a:pPr algn="ctr"/>
            <a:r>
              <a:rPr lang="de-DE" sz="2400"/>
              <a:t>2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rot="5400000">
            <a:off x="1505744" y="4934260"/>
            <a:ext cx="863600" cy="611188"/>
          </a:xfrm>
          <a:prstGeom prst="chevron">
            <a:avLst>
              <a:gd name="adj" fmla="val 35325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lIns="0" tIns="0" rIns="108000" bIns="0" anchor="b"/>
          <a:lstStyle/>
          <a:p>
            <a:pPr algn="ctr"/>
            <a:r>
              <a:rPr lang="de-DE" sz="2400"/>
              <a:t>3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92376" y="2576029"/>
            <a:ext cx="1223963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de-DE" dirty="0"/>
              <a:t>Schema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492376" y="3655529"/>
            <a:ext cx="1223963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de-DE"/>
              <a:t>Tupel</a:t>
            </a:r>
          </a:p>
          <a:p>
            <a:pPr algn="ctr"/>
            <a:r>
              <a:rPr lang="de-DE"/>
              <a:t>(Object)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92376" y="4808054"/>
            <a:ext cx="1223963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de-DE"/>
              <a:t>Wert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18219" y="1712429"/>
            <a:ext cx="1372276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dirty="0"/>
              <a:t>Semantische</a:t>
            </a:r>
            <a:br>
              <a:rPr lang="de-DE" dirty="0"/>
            </a:br>
            <a:r>
              <a:rPr lang="de-DE" dirty="0"/>
              <a:t>Ebene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148638" y="3655529"/>
            <a:ext cx="2411412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/>
            <a:r>
              <a:rPr lang="de-DE" dirty="0"/>
              <a:t>Ähnlichkeitsmaße Partitionierungs-strategien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148638" y="2576029"/>
            <a:ext cx="2411412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Integration</a:t>
            </a:r>
          </a:p>
          <a:p>
            <a:pPr algn="ctr"/>
            <a:r>
              <a:rPr lang="de-DE" dirty="0"/>
              <a:t>Mapping </a:t>
            </a:r>
            <a:br>
              <a:rPr lang="de-DE" dirty="0"/>
            </a:br>
            <a:r>
              <a:rPr lang="de-DE" dirty="0" err="1"/>
              <a:t>Matching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148638" y="4808054"/>
            <a:ext cx="2411412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/>
            <a:r>
              <a:rPr lang="de-DE" dirty="0"/>
              <a:t>Datenreinigung Transformationen</a:t>
            </a:r>
          </a:p>
          <a:p>
            <a:pPr algn="ctr"/>
            <a:r>
              <a:rPr lang="de-DE" dirty="0"/>
              <a:t>Fusion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672021" y="1712429"/>
            <a:ext cx="1364646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dirty="0"/>
              <a:t>Angewandte</a:t>
            </a:r>
            <a:br>
              <a:rPr lang="de-DE" dirty="0"/>
            </a:br>
            <a:r>
              <a:rPr lang="de-DE" dirty="0"/>
              <a:t>Methoden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879851" y="2576029"/>
            <a:ext cx="4105275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de-DE" dirty="0"/>
              <a:t>Schematische Heterogenität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79851" y="3655529"/>
            <a:ext cx="4105275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de-DE"/>
              <a:t>Duplikate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79851" y="4808054"/>
            <a:ext cx="4105275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de-DE"/>
              <a:t>Datenkonflikte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168049" y="1707285"/>
            <a:ext cx="1534692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dirty="0"/>
              <a:t>Zu behebende</a:t>
            </a:r>
            <a:br>
              <a:rPr lang="de-DE" dirty="0"/>
            </a:br>
            <a:r>
              <a:rPr lang="de-DE" dirty="0"/>
              <a:t>Inkonsistenz</a:t>
            </a:r>
          </a:p>
        </p:txBody>
      </p:sp>
    </p:spTree>
    <p:extLst>
      <p:ext uri="{BB962C8B-B14F-4D97-AF65-F5344CB8AC3E}">
        <p14:creationId xmlns:p14="http://schemas.microsoft.com/office/powerpoint/2010/main" val="140027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Beispiele für föderierte DBS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Ablösung von Altsystemen (</a:t>
            </a:r>
            <a:r>
              <a:rPr lang="de-DE" dirty="0" err="1"/>
              <a:t>legacy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) – z.B. wegen ...</a:t>
            </a:r>
          </a:p>
          <a:p>
            <a:pPr lvl="1"/>
            <a:r>
              <a:rPr lang="de-DE" dirty="0"/>
              <a:t>Ansteigender Wartungskosten</a:t>
            </a:r>
          </a:p>
          <a:p>
            <a:pPr lvl="1"/>
            <a:r>
              <a:rPr lang="de-DE" dirty="0"/>
              <a:t>Nachlassender Unterstützung durch Systemhersteller </a:t>
            </a:r>
          </a:p>
          <a:p>
            <a:pPr lvl="1"/>
            <a:r>
              <a:rPr lang="de-DE" dirty="0"/>
              <a:t>Überlastung des Altsystems in vorliegender bzw. perspektivischer Anwendungssituation – keine ausreichenden Skalierungsmöglichkeiten </a:t>
            </a:r>
          </a:p>
          <a:p>
            <a:pPr lvl="1"/>
            <a:r>
              <a:rPr lang="de-DE" dirty="0"/>
              <a:t>Reorganisation betrieblicher Strukturen – z.B. aufgrund einer Fusion mit anderem Unternehmen, die letztlich die Vereinheitlichung der Systemplattformen notwendig macht</a:t>
            </a:r>
          </a:p>
          <a:p>
            <a:r>
              <a:rPr lang="de-DE" dirty="0"/>
              <a:t>Wichtige Anforderungen dabei</a:t>
            </a:r>
          </a:p>
          <a:p>
            <a:pPr lvl="1"/>
            <a:r>
              <a:rPr lang="de-DE" dirty="0"/>
              <a:t>Investitionsschutz</a:t>
            </a:r>
          </a:p>
          <a:p>
            <a:pPr lvl="2"/>
            <a:r>
              <a:rPr lang="de-DE" dirty="0"/>
              <a:t>Erhalt von Daten</a:t>
            </a:r>
          </a:p>
          <a:p>
            <a:pPr lvl="2"/>
            <a:r>
              <a:rPr lang="de-DE" dirty="0"/>
              <a:t>Erhalt von Anwendungsprogrammen</a:t>
            </a:r>
          </a:p>
          <a:p>
            <a:pPr lvl="1"/>
            <a:r>
              <a:rPr lang="de-DE" dirty="0"/>
              <a:t>Fortlaufender Betrieb während Migration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BE0DB-C735-2C60-1F5F-923DFCB06D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2BEDB-D479-A633-1616-6F47DB287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5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Migration in kleinen Schritten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6CB39-5F27-2C4B-A6C2-F1751A53D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4280676" cy="4240848"/>
          </a:xfrm>
        </p:spPr>
        <p:txBody>
          <a:bodyPr/>
          <a:lstStyle/>
          <a:p>
            <a:r>
              <a:rPr lang="de-DE" dirty="0"/>
              <a:t>Für fortlaufenden Betrieb</a:t>
            </a:r>
          </a:p>
          <a:p>
            <a:pPr lvl="1"/>
            <a:r>
              <a:rPr lang="de-DE" dirty="0"/>
              <a:t>System B aufsetzen, Föderierungsdienst definieren</a:t>
            </a:r>
          </a:p>
          <a:p>
            <a:pPr lvl="1"/>
            <a:r>
              <a:rPr lang="de-DE" dirty="0"/>
              <a:t>Lokale Anwendung a in globale Anwendung a übersetzen</a:t>
            </a:r>
          </a:p>
          <a:p>
            <a:pPr lvl="1"/>
            <a:r>
              <a:rPr lang="de-DE" dirty="0"/>
              <a:t>Daten aus System A übertragen</a:t>
            </a:r>
          </a:p>
          <a:p>
            <a:pPr lvl="1"/>
            <a:r>
              <a:rPr lang="de-DE" dirty="0"/>
              <a:t>Lokale Anwendung a an System B überführen, dann alte lokale Anwendung a und globale Anwendung a löschen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A5599-BD0E-C3B9-80BF-469F8BE99D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BABCB-9500-A66B-F769-0938C9EE9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10536275" y="4680583"/>
            <a:ext cx="1295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6650075" y="3689983"/>
            <a:ext cx="3276600" cy="1828800"/>
          </a:xfrm>
          <a:prstGeom prst="rect">
            <a:avLst/>
          </a:prstGeom>
          <a:solidFill>
            <a:srgbClr val="F9FAFD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6726275" y="3080383"/>
            <a:ext cx="31242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700" dirty="0"/>
              <a:t>Föderierungsdienst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6726275" y="3766183"/>
            <a:ext cx="1295400" cy="1676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8555075" y="3766183"/>
            <a:ext cx="1295400" cy="1676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6933628" y="5061583"/>
            <a:ext cx="914032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20000"/>
              </a:spcBef>
            </a:pPr>
            <a:r>
              <a:rPr lang="de-DE" sz="1100" dirty="0">
                <a:solidFill>
                  <a:schemeClr val="bg1"/>
                </a:solidFill>
              </a:rPr>
              <a:t>Altes System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8735077" y="5061583"/>
            <a:ext cx="989373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20000"/>
              </a:spcBef>
            </a:pPr>
            <a:r>
              <a:rPr lang="de-DE" sz="1100">
                <a:solidFill>
                  <a:schemeClr val="bg1"/>
                </a:solidFill>
              </a:rPr>
              <a:t>Neues System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6802475" y="3842383"/>
            <a:ext cx="1143000" cy="457200"/>
          </a:xfrm>
          <a:prstGeom prst="rect">
            <a:avLst/>
          </a:prstGeom>
          <a:solidFill>
            <a:srgbClr val="E5E8F7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300"/>
              <a:t>System A</a:t>
            </a: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8631275" y="3842383"/>
            <a:ext cx="1143000" cy="457200"/>
          </a:xfrm>
          <a:prstGeom prst="rect">
            <a:avLst/>
          </a:prstGeom>
          <a:solidFill>
            <a:srgbClr val="E5E8F7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300"/>
              <a:t>System B</a:t>
            </a:r>
          </a:p>
        </p:txBody>
      </p:sp>
      <p:sp>
        <p:nvSpPr>
          <p:cNvPr id="59" name="AutoShape 16"/>
          <p:cNvSpPr>
            <a:spLocks noChangeArrowheads="1"/>
          </p:cNvSpPr>
          <p:nvPr/>
        </p:nvSpPr>
        <p:spPr bwMode="auto">
          <a:xfrm>
            <a:off x="6954875" y="4528183"/>
            <a:ext cx="838200" cy="381000"/>
          </a:xfrm>
          <a:prstGeom prst="flowChartMagneticDisk">
            <a:avLst/>
          </a:prstGeom>
          <a:solidFill>
            <a:srgbClr val="E5E8F7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100" dirty="0"/>
              <a:t>DB (alt)</a:t>
            </a:r>
          </a:p>
        </p:txBody>
      </p:sp>
      <p:sp>
        <p:nvSpPr>
          <p:cNvPr id="60" name="AutoShape 17"/>
          <p:cNvSpPr>
            <a:spLocks noChangeArrowheads="1"/>
          </p:cNvSpPr>
          <p:nvPr/>
        </p:nvSpPr>
        <p:spPr bwMode="auto">
          <a:xfrm>
            <a:off x="8783675" y="4528183"/>
            <a:ext cx="838200" cy="381000"/>
          </a:xfrm>
          <a:prstGeom prst="flowChartMagneticDisk">
            <a:avLst/>
          </a:prstGeom>
          <a:solidFill>
            <a:srgbClr val="E5E8F7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>
              <a:spcBef>
                <a:spcPct val="20000"/>
              </a:spcBef>
            </a:pPr>
            <a:r>
              <a:rPr lang="de-DE" sz="1100"/>
              <a:t>DB (neu)</a:t>
            </a: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6192875" y="2318383"/>
            <a:ext cx="1143000" cy="381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sz="1400" dirty="0"/>
              <a:t>globale </a:t>
            </a:r>
          </a:p>
          <a:p>
            <a:pPr algn="ctr" defTabSz="762000"/>
            <a:r>
              <a:rPr lang="de-DE" sz="1400" dirty="0"/>
              <a:t>Anwendung a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021675" y="2165983"/>
            <a:ext cx="1143000" cy="381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sz="1400"/>
              <a:t>globale </a:t>
            </a:r>
          </a:p>
          <a:p>
            <a:pPr algn="ctr" defTabSz="762000"/>
            <a:r>
              <a:rPr lang="de-DE" sz="1400"/>
              <a:t>Anwendung b</a:t>
            </a:r>
            <a:endParaRPr lang="de-DE" sz="2800"/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9698075" y="2394583"/>
            <a:ext cx="1143000" cy="381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sz="1400" dirty="0"/>
              <a:t>globale </a:t>
            </a:r>
          </a:p>
          <a:p>
            <a:pPr algn="ctr" defTabSz="762000"/>
            <a:r>
              <a:rPr lang="de-DE" sz="1400" dirty="0"/>
              <a:t>Anwendung c</a:t>
            </a:r>
            <a:endParaRPr lang="de-DE" sz="2800" dirty="0"/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4897475" y="3537583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sz="1400" dirty="0"/>
              <a:t>lokale </a:t>
            </a:r>
          </a:p>
          <a:p>
            <a:pPr algn="ctr" defTabSz="762000"/>
            <a:r>
              <a:rPr lang="de-DE" sz="1400" dirty="0"/>
              <a:t>Anwendung a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10612475" y="3461383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sz="1400"/>
              <a:t>lokale </a:t>
            </a:r>
          </a:p>
          <a:p>
            <a:pPr algn="ctr" defTabSz="762000"/>
            <a:r>
              <a:rPr lang="de-DE" sz="1400"/>
              <a:t>Anwendung d</a:t>
            </a:r>
          </a:p>
        </p:txBody>
      </p:sp>
      <p:sp>
        <p:nvSpPr>
          <p:cNvPr id="66" name="Rectangle 23"/>
          <p:cNvSpPr>
            <a:spLocks noChangeArrowheads="1"/>
          </p:cNvSpPr>
          <p:nvPr/>
        </p:nvSpPr>
        <p:spPr bwMode="auto">
          <a:xfrm>
            <a:off x="10536275" y="4147183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sz="1400"/>
              <a:t>lokale </a:t>
            </a:r>
          </a:p>
          <a:p>
            <a:pPr algn="ctr" defTabSz="762000"/>
            <a:r>
              <a:rPr lang="de-DE" sz="1400"/>
              <a:t>Anwendung e</a:t>
            </a:r>
            <a:endParaRPr lang="de-DE" sz="2800"/>
          </a:p>
        </p:txBody>
      </p:sp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10612475" y="4756783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/>
            <a:r>
              <a:rPr lang="de-DE" sz="1400"/>
              <a:t>lokale </a:t>
            </a:r>
          </a:p>
          <a:p>
            <a:pPr algn="ctr" defTabSz="762000"/>
            <a:r>
              <a:rPr lang="de-DE" sz="1400"/>
              <a:t>Anwendung a</a:t>
            </a:r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 flipH="1" flipV="1">
            <a:off x="6954875" y="2699383"/>
            <a:ext cx="60960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V="1">
            <a:off x="9088475" y="2775583"/>
            <a:ext cx="68580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 flipV="1">
            <a:off x="8478875" y="2546983"/>
            <a:ext cx="152400" cy="533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1" name="Line 28"/>
          <p:cNvSpPr>
            <a:spLocks noChangeShapeType="1"/>
          </p:cNvSpPr>
          <p:nvPr/>
        </p:nvSpPr>
        <p:spPr bwMode="auto">
          <a:xfrm flipH="1" flipV="1">
            <a:off x="8859875" y="3461383"/>
            <a:ext cx="38100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2" name="Line 29"/>
          <p:cNvSpPr>
            <a:spLocks noChangeShapeType="1"/>
          </p:cNvSpPr>
          <p:nvPr/>
        </p:nvSpPr>
        <p:spPr bwMode="auto">
          <a:xfrm flipV="1">
            <a:off x="7412075" y="3461383"/>
            <a:ext cx="38100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3" name="Line 30"/>
          <p:cNvSpPr>
            <a:spLocks noChangeShapeType="1"/>
          </p:cNvSpPr>
          <p:nvPr/>
        </p:nvSpPr>
        <p:spPr bwMode="auto">
          <a:xfrm flipH="1" flipV="1">
            <a:off x="7373975" y="4296408"/>
            <a:ext cx="0" cy="273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 flipH="1" flipV="1">
            <a:off x="9212300" y="4299583"/>
            <a:ext cx="0" cy="273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5" name="Line 32"/>
          <p:cNvSpPr>
            <a:spLocks noChangeShapeType="1"/>
          </p:cNvSpPr>
          <p:nvPr/>
        </p:nvSpPr>
        <p:spPr bwMode="auto">
          <a:xfrm flipV="1">
            <a:off x="9774275" y="3689983"/>
            <a:ext cx="83820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9774275" y="4070983"/>
            <a:ext cx="76200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>
            <a:off x="9774275" y="4223383"/>
            <a:ext cx="8382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8" name="Freeform 35"/>
          <p:cNvSpPr>
            <a:spLocks/>
          </p:cNvSpPr>
          <p:nvPr/>
        </p:nvSpPr>
        <p:spPr bwMode="auto">
          <a:xfrm>
            <a:off x="5202275" y="2597783"/>
            <a:ext cx="838200" cy="863600"/>
          </a:xfrm>
          <a:custGeom>
            <a:avLst/>
            <a:gdLst>
              <a:gd name="T0" fmla="*/ 2147483647 w 640"/>
              <a:gd name="T1" fmla="*/ 2147483647 h 576"/>
              <a:gd name="T2" fmla="*/ 2147483647 w 640"/>
              <a:gd name="T3" fmla="*/ 2147483647 h 576"/>
              <a:gd name="T4" fmla="*/ 2147483647 w 640"/>
              <a:gd name="T5" fmla="*/ 0 h 576"/>
              <a:gd name="T6" fmla="*/ 0 60000 65536"/>
              <a:gd name="T7" fmla="*/ 0 60000 65536"/>
              <a:gd name="T8" fmla="*/ 0 60000 65536"/>
              <a:gd name="T9" fmla="*/ 0 w 640"/>
              <a:gd name="T10" fmla="*/ 0 h 576"/>
              <a:gd name="T11" fmla="*/ 640 w 64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576">
                <a:moveTo>
                  <a:pt x="256" y="576"/>
                </a:moveTo>
                <a:cubicBezTo>
                  <a:pt x="128" y="432"/>
                  <a:pt x="0" y="288"/>
                  <a:pt x="64" y="192"/>
                </a:cubicBezTo>
                <a:cubicBezTo>
                  <a:pt x="128" y="96"/>
                  <a:pt x="384" y="48"/>
                  <a:pt x="640" y="0"/>
                </a:cubicBezTo>
              </a:path>
            </a:pathLst>
          </a:custGeom>
          <a:noFill/>
          <a:ln w="19050">
            <a:solidFill>
              <a:schemeClr val="accent6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0" name="Freeform 37"/>
          <p:cNvSpPr>
            <a:spLocks/>
          </p:cNvSpPr>
          <p:nvPr/>
        </p:nvSpPr>
        <p:spPr bwMode="auto">
          <a:xfrm>
            <a:off x="5748814" y="4026314"/>
            <a:ext cx="4648200" cy="1879600"/>
          </a:xfrm>
          <a:custGeom>
            <a:avLst/>
            <a:gdLst>
              <a:gd name="T0" fmla="*/ 0 w 2832"/>
              <a:gd name="T1" fmla="*/ 0 h 1184"/>
              <a:gd name="T2" fmla="*/ 2147483647 w 2832"/>
              <a:gd name="T3" fmla="*/ 2147483647 h 1184"/>
              <a:gd name="T4" fmla="*/ 2147483647 w 2832"/>
              <a:gd name="T5" fmla="*/ 2147483647 h 1184"/>
              <a:gd name="T6" fmla="*/ 0 60000 65536"/>
              <a:gd name="T7" fmla="*/ 0 60000 65536"/>
              <a:gd name="T8" fmla="*/ 0 60000 65536"/>
              <a:gd name="T9" fmla="*/ 0 w 2832"/>
              <a:gd name="T10" fmla="*/ 0 h 1184"/>
              <a:gd name="T11" fmla="*/ 2832 w 2832"/>
              <a:gd name="T12" fmla="*/ 1184 h 1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1184">
                <a:moveTo>
                  <a:pt x="0" y="0"/>
                </a:moveTo>
                <a:cubicBezTo>
                  <a:pt x="268" y="464"/>
                  <a:pt x="536" y="928"/>
                  <a:pt x="1008" y="1056"/>
                </a:cubicBezTo>
                <a:cubicBezTo>
                  <a:pt x="1480" y="1184"/>
                  <a:pt x="2156" y="976"/>
                  <a:pt x="2832" y="768"/>
                </a:cubicBezTo>
              </a:path>
            </a:pathLst>
          </a:custGeom>
          <a:noFill/>
          <a:ln w="19050">
            <a:solidFill>
              <a:schemeClr val="accent6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4821275" y="3461383"/>
            <a:ext cx="1295400" cy="53340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6040475" y="3766183"/>
            <a:ext cx="76200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6116675" y="2318383"/>
            <a:ext cx="0" cy="45720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6116675" y="2775583"/>
            <a:ext cx="762000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" name="Rectangle 45"/>
          <p:cNvSpPr>
            <a:spLocks noChangeArrowheads="1"/>
          </p:cNvSpPr>
          <p:nvPr/>
        </p:nvSpPr>
        <p:spPr bwMode="auto">
          <a:xfrm>
            <a:off x="6837400" y="4451983"/>
            <a:ext cx="1060450" cy="53340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Rectangle 47"/>
          <p:cNvSpPr>
            <a:spLocks noChangeArrowheads="1"/>
          </p:cNvSpPr>
          <p:nvPr/>
        </p:nvSpPr>
        <p:spPr bwMode="auto">
          <a:xfrm>
            <a:off x="8672550" y="4451983"/>
            <a:ext cx="1060450" cy="533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Freeform 48"/>
          <p:cNvSpPr>
            <a:spLocks/>
          </p:cNvSpPr>
          <p:nvPr/>
        </p:nvSpPr>
        <p:spPr bwMode="auto">
          <a:xfrm>
            <a:off x="7716875" y="4299583"/>
            <a:ext cx="1143000" cy="152400"/>
          </a:xfrm>
          <a:custGeom>
            <a:avLst/>
            <a:gdLst>
              <a:gd name="T0" fmla="*/ 0 w 720"/>
              <a:gd name="T1" fmla="*/ 2147483647 h 96"/>
              <a:gd name="T2" fmla="*/ 2147483647 w 720"/>
              <a:gd name="T3" fmla="*/ 0 h 96"/>
              <a:gd name="T4" fmla="*/ 2147483647 w 720"/>
              <a:gd name="T5" fmla="*/ 2147483647 h 96"/>
              <a:gd name="T6" fmla="*/ 0 60000 65536"/>
              <a:gd name="T7" fmla="*/ 0 60000 65536"/>
              <a:gd name="T8" fmla="*/ 0 60000 65536"/>
              <a:gd name="T9" fmla="*/ 0 w 720"/>
              <a:gd name="T10" fmla="*/ 0 h 96"/>
              <a:gd name="T11" fmla="*/ 720 w 72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96">
                <a:moveTo>
                  <a:pt x="0" y="96"/>
                </a:moveTo>
                <a:cubicBezTo>
                  <a:pt x="132" y="48"/>
                  <a:pt x="264" y="0"/>
                  <a:pt x="384" y="0"/>
                </a:cubicBezTo>
                <a:cubicBezTo>
                  <a:pt x="504" y="0"/>
                  <a:pt x="612" y="48"/>
                  <a:pt x="720" y="96"/>
                </a:cubicBezTo>
              </a:path>
            </a:pathLst>
          </a:custGeom>
          <a:noFill/>
          <a:ln w="19050">
            <a:solidFill>
              <a:srgbClr val="7030A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30E21-D479-3841-BFE6-23E869FE7C6B}"/>
              </a:ext>
            </a:extLst>
          </p:cNvPr>
          <p:cNvSpPr/>
          <p:nvPr/>
        </p:nvSpPr>
        <p:spPr>
          <a:xfrm>
            <a:off x="8521311" y="461220"/>
            <a:ext cx="1836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Für fortlaufenden</a:t>
            </a:r>
          </a:p>
          <a:p>
            <a:r>
              <a:rPr lang="de-DE" dirty="0">
                <a:solidFill>
                  <a:schemeClr val="bg1"/>
                </a:solidFill>
              </a:rPr>
              <a:t>      Betrieb</a:t>
            </a:r>
          </a:p>
        </p:txBody>
      </p:sp>
    </p:spTree>
    <p:extLst>
      <p:ext uri="{BB962C8B-B14F-4D97-AF65-F5344CB8AC3E}">
        <p14:creationId xmlns:p14="http://schemas.microsoft.com/office/powerpoint/2010/main" val="259492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61" grpId="1" animBg="1"/>
      <p:bldP spid="64" grpId="0" animBg="1"/>
      <p:bldP spid="64" grpId="1" animBg="1"/>
      <p:bldP spid="68" grpId="0" animBg="1"/>
      <p:bldP spid="68" grpId="1" animBg="1"/>
      <p:bldP spid="72" grpId="0" animBg="1"/>
      <p:bldP spid="78" grpId="0" animBg="1"/>
      <p:bldP spid="78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3" grpId="2" animBg="1"/>
      <p:bldP spid="86" grpId="0" animBg="1"/>
      <p:bldP spid="86" grpId="1" animBg="1"/>
      <p:bldP spid="88" grpId="0" animBg="1"/>
      <p:bldP spid="90" grpId="0" animBg="1"/>
      <p:bldP spid="91" grpId="0" animBg="1"/>
      <p:bldP spid="91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Zwischenzusammenfassung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Föderierte Datenbanken</a:t>
            </a:r>
          </a:p>
          <a:p>
            <a:pPr lvl="1"/>
            <a:r>
              <a:rPr lang="de-DE" dirty="0"/>
              <a:t>Einheitliche Sicht auf unterschiedliche DBs</a:t>
            </a:r>
          </a:p>
          <a:p>
            <a:pPr lvl="1"/>
            <a:r>
              <a:rPr lang="de-DE" dirty="0"/>
              <a:t>Integration </a:t>
            </a:r>
          </a:p>
          <a:p>
            <a:pPr lvl="1"/>
            <a:r>
              <a:rPr lang="de-DE" dirty="0"/>
              <a:t>Systematische Migration</a:t>
            </a:r>
          </a:p>
          <a:p>
            <a:pPr lvl="1"/>
            <a:r>
              <a:rPr lang="de-DE" dirty="0"/>
              <a:t>... von Daten und Anwendungen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3138B-1939-0078-7FD0-17DD192A5E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048CCC5-B643-9E02-242D-821D511BE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1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8. Verteilte Datenbanken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BC0C-A657-5D4F-99A9-74DEC788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Verteilte DBMS</a:t>
            </a:r>
          </a:p>
          <a:p>
            <a:pPr lvl="1"/>
            <a:r>
              <a:rPr lang="de-DE" dirty="0"/>
              <a:t>Fragmentierung, Replikation, Allokation</a:t>
            </a:r>
          </a:p>
          <a:p>
            <a:pPr lvl="1"/>
            <a:r>
              <a:rPr lang="de-DE" dirty="0"/>
              <a:t>Transparenz</a:t>
            </a:r>
          </a:p>
          <a:p>
            <a:pPr lvl="1"/>
            <a:r>
              <a:rPr lang="de-DE" dirty="0"/>
              <a:t>CAP-Theorem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Anfragenbeantwortung in verteilten Systemen</a:t>
            </a:r>
            <a:endParaRPr lang="de-DE" dirty="0"/>
          </a:p>
          <a:p>
            <a:pPr lvl="1"/>
            <a:r>
              <a:rPr lang="de-DE" dirty="0"/>
              <a:t>Anfrageverarbeitung</a:t>
            </a:r>
          </a:p>
          <a:p>
            <a:pPr lvl="1"/>
            <a:r>
              <a:rPr lang="de-DE" dirty="0"/>
              <a:t>Transaktionskontrolle, Sperrverwaltung, </a:t>
            </a:r>
            <a:r>
              <a:rPr lang="de-DE" dirty="0" err="1"/>
              <a:t>Deadlockvermeidung</a:t>
            </a:r>
            <a:endParaRPr lang="de-DE" dirty="0"/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Föderierte DBS</a:t>
            </a:r>
          </a:p>
          <a:p>
            <a:pPr lvl="1"/>
            <a:r>
              <a:rPr lang="de-DE" dirty="0"/>
              <a:t>Integration</a:t>
            </a:r>
          </a:p>
          <a:p>
            <a:pPr lvl="1"/>
            <a:r>
              <a:rPr lang="de-DE" dirty="0"/>
              <a:t>Migration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2CCB-5A5E-0811-542A-3048B9C27D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8E8F3-398B-9479-01E0-4AC077613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6426C3-A331-2F47-8F7C-951084D94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4490-4C4F-98B1-AC90-31CD0487AE68}"/>
              </a:ext>
            </a:extLst>
          </p:cNvPr>
          <p:cNvSpPr/>
          <p:nvPr/>
        </p:nvSpPr>
        <p:spPr>
          <a:xfrm rot="20898757">
            <a:off x="8013548" y="3994052"/>
            <a:ext cx="340990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3800" dirty="0">
                <a:solidFill>
                  <a:schemeClr val="accent1"/>
                </a:solidFill>
                <a:latin typeface="Edwardian Script ITC" panose="030303020407070D0804" pitchFamily="66" charset="77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268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256A01-2388-9545-8489-429026C4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043967-955F-FB41-A364-E1DB2F43D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Dezentrale Deadlock-Erkennung: Größeres Beispiel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57928-7F58-F1A6-DB08-CA81B4E2A7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Transaktionen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0CA7F-7E50-7D6C-F732-64AFFBB8B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42C33-867A-2E43-9D05-0BBD742B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225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DE" dirty="0"/>
                  <a:t>Beispiel zu Path Pushing nach Kemper (Ordnung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81" t="-6522" b="-239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ACFA-812D-8888-B5E3-4FD9431C3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3FA8-737F-7116-877B-7E7C35E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6E28-F127-A8BD-ED00-5AFF3E4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88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3C7B2-0109-E42A-C4E1-8B07DA2DA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0" t="4497" r="7003" b="4883"/>
          <a:stretch/>
        </p:blipFill>
        <p:spPr>
          <a:xfrm>
            <a:off x="1146707" y="2082471"/>
            <a:ext cx="4371423" cy="3262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90D0B5-EDFD-8F8D-DA01-5D2635D3D5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0" t="4498" r="7111" b="4882"/>
          <a:stretch/>
        </p:blipFill>
        <p:spPr>
          <a:xfrm>
            <a:off x="6589578" y="2082472"/>
            <a:ext cx="4371423" cy="3262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564CFA-023B-E930-A770-1C7BBF6C8127}"/>
              </a:ext>
            </a:extLst>
          </p:cNvPr>
          <p:cNvSpPr txBox="1"/>
          <p:nvPr/>
        </p:nvSpPr>
        <p:spPr>
          <a:xfrm>
            <a:off x="3327664" y="6352447"/>
            <a:ext cx="6065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https://db.in.tum.de/teaching/ws1415/verteilteWebInf/slides/Teil4.pdf?lang=de</a:t>
            </a:r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1098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DE" dirty="0"/>
                  <a:t>Beispiel zu Path Pushing nach Kemper (Ordnung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81" t="-6522" b="-239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ACFA-812D-8888-B5E3-4FD9431C3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3FA8-737F-7116-877B-7E7C35E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6E28-F127-A8BD-ED00-5AFF3E4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89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D37198-86EE-2114-EFC4-D2FD98A03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7" t="4867" r="7177" b="4583"/>
          <a:stretch/>
        </p:blipFill>
        <p:spPr>
          <a:xfrm>
            <a:off x="1148400" y="2080800"/>
            <a:ext cx="4366260" cy="3259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7BEFF3-F2D5-6BD4-BEF7-3078190AE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44" t="4867" r="7150" b="4582"/>
          <a:stretch/>
        </p:blipFill>
        <p:spPr>
          <a:xfrm>
            <a:off x="6588000" y="2080800"/>
            <a:ext cx="4366260" cy="3259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564CFA-023B-E930-A770-1C7BBF6C8127}"/>
              </a:ext>
            </a:extLst>
          </p:cNvPr>
          <p:cNvSpPr txBox="1"/>
          <p:nvPr/>
        </p:nvSpPr>
        <p:spPr>
          <a:xfrm>
            <a:off x="3327664" y="6352447"/>
            <a:ext cx="6065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https://db.in.tum.de/teaching/ws1415/verteilteWebInf/slides/Teil4.pdf?lang=de</a:t>
            </a:r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71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</a:t>
            </a:r>
            <a:br>
              <a:rPr lang="de-DE" dirty="0"/>
            </a:br>
            <a:r>
              <a:rPr lang="de-DE" dirty="0"/>
              <a:t>vertikale Fragmentierung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3CCC97-C043-A202-7EA6-FA93765413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7042EF-44B7-3BCD-BF02-508AC5FFF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B64056-2DDD-4D49-BE67-7A9FE0C9AC3C}"/>
                  </a:ext>
                </a:extLst>
              </p:cNvPr>
              <p:cNvSpPr txBox="1"/>
              <p:nvPr/>
            </p:nvSpPr>
            <p:spPr>
              <a:xfrm>
                <a:off x="359625" y="3425873"/>
                <a:ext cx="534883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𝑃𝑟𝑜𝑓𝑉𝑒𝑟𝑤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𝑃𝑒𝑟𝑠𝑁𝑟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𝐺𝑒h𝑎𝑙𝑡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𝑆𝑡𝑒𝑢𝑒𝑟𝑘𝑙𝑎𝑠𝑠𝑒</m:t>
                          </m:r>
                        </m:sub>
                      </m:sSub>
                      <m:d>
                        <m:dPr>
                          <m:ctrlPr>
                            <a:rPr lang="de-DE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𝑃𝑟𝑜𝑓𝑠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B64056-2DDD-4D49-BE67-7A9FE0C9A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3425873"/>
                <a:ext cx="5348837" cy="381515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93B6E-C624-A841-8D09-2C36A1C139C1}"/>
                  </a:ext>
                </a:extLst>
              </p:cNvPr>
              <p:cNvSpPr txBox="1"/>
              <p:nvPr/>
            </p:nvSpPr>
            <p:spPr>
              <a:xfrm>
                <a:off x="6880833" y="3434421"/>
                <a:ext cx="4950842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𝑃𝑓𝑠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𝑃𝑒𝑟𝑠𝑁𝑟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𝑁𝑎𝑚𝑒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𝑅𝑎𝑛𝑔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𝑅𝑎𝑢𝑚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,,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𝐹𝑎𝑘𝑢𝑙𝑡𝑎𝑒𝑡</m:t>
                          </m:r>
                        </m:sub>
                      </m:sSub>
                      <m:d>
                        <m:dPr>
                          <m:ctrlPr>
                            <a:rPr lang="de-DE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𝑃𝑟𝑜𝑓𝑠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93B6E-C624-A841-8D09-2C36A1C1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833" y="3434421"/>
                <a:ext cx="4950842" cy="391902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05D7B1E-F607-C240-B60C-1F587EB7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24927"/>
              </p:ext>
            </p:extLst>
          </p:nvPr>
        </p:nvGraphicFramePr>
        <p:xfrm>
          <a:off x="583458" y="3889914"/>
          <a:ext cx="4721289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21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031015368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377662027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ProfVerw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Gehalt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St.Klasse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7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80000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851746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D7147A-D29B-A841-AA92-8319A2DFF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14977"/>
              </p:ext>
            </p:extLst>
          </p:nvPr>
        </p:nvGraphicFramePr>
        <p:xfrm>
          <a:off x="6854416" y="3889914"/>
          <a:ext cx="4977259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10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accent1"/>
                          </a:solidFill>
                        </a:rPr>
                        <a:t>Pfs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52000">
                <a:tc rowSpan="7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851746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7C7CA2-6B2B-B745-82AF-8471CE712BB2}"/>
                  </a:ext>
                </a:extLst>
              </p:cNvPr>
              <p:cNvSpPr txBox="1"/>
              <p:nvPr/>
            </p:nvSpPr>
            <p:spPr>
              <a:xfrm>
                <a:off x="359625" y="1824087"/>
                <a:ext cx="3054234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tabLst>
                    <a:tab pos="35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𝑃𝑟𝑜𝑓𝑠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𝑃𝑟𝑜𝑓𝑉𝑒𝑟𝑤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de-DE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𝑃𝑓𝑠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7C7CA2-6B2B-B745-82AF-8471CE712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1824087"/>
                <a:ext cx="30542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4F927F-B25C-0A20-9004-01EA0DCD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63986"/>
              </p:ext>
            </p:extLst>
          </p:nvPr>
        </p:nvGraphicFramePr>
        <p:xfrm>
          <a:off x="4913031" y="1093081"/>
          <a:ext cx="6918644" cy="19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35">
                  <a:extLst>
                    <a:ext uri="{9D8B030D-6E8A-4147-A177-3AD203B41FA5}">
                      <a16:colId xmlns:a16="http://schemas.microsoft.com/office/drawing/2014/main" val="439356395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270369686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88700799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896137787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37040602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1540172637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031015368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3776620270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accent1"/>
                          </a:solidFill>
                        </a:rPr>
                        <a:t>Profs</a:t>
                      </a: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sng" dirty="0" err="1"/>
                        <a:t>PersNr</a:t>
                      </a:r>
                      <a:endParaRPr lang="de-DE" sz="1600" u="sng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Name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Raum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Fakultaet</a:t>
                      </a:r>
                      <a:endParaRPr lang="de-DE" sz="1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Gehalt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St.Klasse</a:t>
                      </a:r>
                      <a:endParaRPr lang="de-DE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26982219"/>
                  </a:ext>
                </a:extLst>
              </a:tr>
              <a:tr h="244800">
                <a:tc rowSpan="7"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Sokrates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675169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Russel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232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80000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18892592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2127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Kopernikus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219626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Popper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28483859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Augustinus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Theologie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98517468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Curie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Physik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95000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467227"/>
                  </a:ext>
                </a:extLst>
              </a:tr>
              <a:tr h="244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Kant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Philosophie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98000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5088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6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DE" dirty="0"/>
                  <a:t>Beispiel zu Path Pushing nach Kemper (Ordnung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81" t="-6522" b="-239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ACFA-812D-8888-B5E3-4FD9431C3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3FA8-737F-7116-877B-7E7C35E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6E28-F127-A8BD-ED00-5AFF3E4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90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53C1CF-CAEB-48BD-26A2-FBC41E95D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0" t="4642" r="7105" b="4776"/>
          <a:stretch/>
        </p:blipFill>
        <p:spPr>
          <a:xfrm>
            <a:off x="1148400" y="2080800"/>
            <a:ext cx="4370296" cy="3260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6710E4-054F-EED0-50F6-E1FD7C058D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76" t="4642" r="7039" b="4776"/>
          <a:stretch/>
        </p:blipFill>
        <p:spPr>
          <a:xfrm>
            <a:off x="6588000" y="2080800"/>
            <a:ext cx="4370295" cy="3260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564CFA-023B-E930-A770-1C7BBF6C8127}"/>
              </a:ext>
            </a:extLst>
          </p:cNvPr>
          <p:cNvSpPr txBox="1"/>
          <p:nvPr/>
        </p:nvSpPr>
        <p:spPr>
          <a:xfrm>
            <a:off x="3327664" y="6352447"/>
            <a:ext cx="6065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https://db.in.tum.de/teaching/ws1415/verteilteWebInf/slides/Teil4.pdf?lang=de</a:t>
            </a:r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9733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DE" dirty="0"/>
                  <a:t>Beispiel zu Path Pushing nach Kemper (Ordnung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81" t="-6522" b="-239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ACFA-812D-8888-B5E3-4FD9431C3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3FA8-737F-7116-877B-7E7C35E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6E28-F127-A8BD-ED00-5AFF3E4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91</a:t>
            </a:fld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E64E43-E517-3532-2700-38792815F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4" t="4642" r="6982" b="4776"/>
          <a:stretch/>
        </p:blipFill>
        <p:spPr>
          <a:xfrm>
            <a:off x="1148400" y="2080800"/>
            <a:ext cx="4370296" cy="3260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462A00-DBB2-AA15-1E98-3DCF2DF05A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12" t="4642" r="7102" b="4776"/>
          <a:stretch/>
        </p:blipFill>
        <p:spPr>
          <a:xfrm>
            <a:off x="6588000" y="2080800"/>
            <a:ext cx="4370295" cy="3260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564CFA-023B-E930-A770-1C7BBF6C8127}"/>
              </a:ext>
            </a:extLst>
          </p:cNvPr>
          <p:cNvSpPr txBox="1"/>
          <p:nvPr/>
        </p:nvSpPr>
        <p:spPr>
          <a:xfrm>
            <a:off x="3327664" y="6352447"/>
            <a:ext cx="6065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https://db.in.tum.de/teaching/ws1415/verteilteWebInf/slides/Teil4.pdf?lang=de</a:t>
            </a:r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0258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DE" dirty="0"/>
                  <a:t>Beispiel zu Path Pushing nach Kemper (Ordnung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81" t="-6522" b="-239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ACFA-812D-8888-B5E3-4FD9431C3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3FA8-737F-7116-877B-7E7C35E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6E28-F127-A8BD-ED00-5AFF3E4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92</a:t>
            </a:fld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EE4268-A3EA-9A78-3A5B-0438708C6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2" t="4444" r="7181" b="4976"/>
          <a:stretch/>
        </p:blipFill>
        <p:spPr>
          <a:xfrm>
            <a:off x="1148400" y="2080800"/>
            <a:ext cx="4368801" cy="326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09191F-0D0A-975E-274C-7023C47F5C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0" t="4711" r="7241" b="4711"/>
          <a:stretch/>
        </p:blipFill>
        <p:spPr>
          <a:xfrm>
            <a:off x="6588000" y="2080800"/>
            <a:ext cx="4370957" cy="326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727C6E-36E4-0F3F-666F-7417BE5163BC}"/>
              </a:ext>
            </a:extLst>
          </p:cNvPr>
          <p:cNvSpPr txBox="1"/>
          <p:nvPr/>
        </p:nvSpPr>
        <p:spPr>
          <a:xfrm>
            <a:off x="3327664" y="6352447"/>
            <a:ext cx="6065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https://db.in.tum.de/teaching/ws1415/verteilteWebInf/slides/Teil4.pdf?lang=de</a:t>
            </a:r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512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DE" dirty="0"/>
                  <a:t>Beispiel zu Path Pushing nach Kemper (Ordnung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81" t="-6522" b="-239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ACFA-812D-8888-B5E3-4FD9431C3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3FA8-737F-7116-877B-7E7C35E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6E28-F127-A8BD-ED00-5AFF3E4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93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A54F1-D430-0601-4C8E-D05383DA39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2" t="4711" r="7242" b="4711"/>
          <a:stretch/>
        </p:blipFill>
        <p:spPr>
          <a:xfrm>
            <a:off x="1148400" y="2080800"/>
            <a:ext cx="4368800" cy="326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FC2350-23DD-456C-5AC5-3A473C7968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2" t="4711" r="7199" b="4711"/>
          <a:stretch/>
        </p:blipFill>
        <p:spPr>
          <a:xfrm>
            <a:off x="6588000" y="2080800"/>
            <a:ext cx="4370957" cy="326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727C6E-36E4-0F3F-666F-7417BE5163BC}"/>
              </a:ext>
            </a:extLst>
          </p:cNvPr>
          <p:cNvSpPr txBox="1"/>
          <p:nvPr/>
        </p:nvSpPr>
        <p:spPr>
          <a:xfrm>
            <a:off x="3327664" y="6352447"/>
            <a:ext cx="6065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https://db.in.tum.de/teaching/ws1415/verteilteWebInf/slides/Teil4.pdf?lang=de</a:t>
            </a:r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6914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DE" dirty="0"/>
                  <a:t>Beispiel zu Path Pushing nach Kemper (Ordnung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81" t="-6522" b="-239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ACFA-812D-8888-B5E3-4FD9431C3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3FA8-737F-7116-877B-7E7C35E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6E28-F127-A8BD-ED00-5AFF3E4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94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27C6E-36E4-0F3F-666F-7417BE5163BC}"/>
              </a:ext>
            </a:extLst>
          </p:cNvPr>
          <p:cNvSpPr txBox="1"/>
          <p:nvPr/>
        </p:nvSpPr>
        <p:spPr>
          <a:xfrm>
            <a:off x="3327664" y="6352447"/>
            <a:ext cx="6065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4"/>
              </a:rPr>
              <a:t>https://db.in.tum.de/teaching/ws1415/verteilteWebInf/slides/Teil4.pdf?lang=de</a:t>
            </a:r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0C5D0F-FF82-0595-DDEF-5409455D9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6" t="4579" r="7158" b="4841"/>
          <a:stretch/>
        </p:blipFill>
        <p:spPr>
          <a:xfrm>
            <a:off x="1148400" y="2080800"/>
            <a:ext cx="4368802" cy="3260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F281E-80C5-9875-202D-7FCE60DFE2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4" t="4579" r="7158" b="4842"/>
          <a:stretch/>
        </p:blipFill>
        <p:spPr>
          <a:xfrm>
            <a:off x="6588000" y="2080800"/>
            <a:ext cx="4370957" cy="3260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7358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DE" dirty="0"/>
                  <a:t>Beispiel zu Path Pushing nach Kemper (Ordnung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4C58D3-E8A5-6EF3-D150-85F559688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81" t="-6522" b="-239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ACFA-812D-8888-B5E3-4FD9431C3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Verteilte DBs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3FA8-737F-7116-877B-7E7C35E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6E28-F127-A8BD-ED00-5AFF3E44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95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27C6E-36E4-0F3F-666F-7417BE5163BC}"/>
              </a:ext>
            </a:extLst>
          </p:cNvPr>
          <p:cNvSpPr txBox="1"/>
          <p:nvPr/>
        </p:nvSpPr>
        <p:spPr>
          <a:xfrm>
            <a:off x="3327664" y="6352447"/>
            <a:ext cx="60658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4"/>
              </a:rPr>
              <a:t>https://db.in.tum.de/teaching/ws1415/verteilteWebInf/slides/Teil4.pdf?lang=de</a:t>
            </a:r>
            <a:r>
              <a:rPr lang="en-DE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F2AB7D-1BC6-5201-526E-98D2BF4465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" t="4428" r="7201" b="4993"/>
          <a:stretch/>
        </p:blipFill>
        <p:spPr>
          <a:xfrm>
            <a:off x="3911249" y="2080800"/>
            <a:ext cx="4368802" cy="3260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189371"/>
      </p:ext>
    </p:extLst>
  </p:cSld>
  <p:clrMapOvr>
    <a:masterClrMapping/>
  </p:clrMapOvr>
</p:sld>
</file>

<file path=ppt/theme/theme1.xml><?xml version="1.0" encoding="utf-8"?>
<a:theme xmlns:a="http://schemas.openxmlformats.org/drawingml/2006/main" name="UM-de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de-new" id="{4DCDB2B7-4269-434F-800D-8844E1DF49E0}" vid="{DABDC0BD-C33F-9645-A311-12D85F95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</Template>
  <TotalTime>10571</TotalTime>
  <Words>9341</Words>
  <Application>Microsoft Macintosh PowerPoint</Application>
  <PresentationFormat>Widescreen</PresentationFormat>
  <Paragraphs>3097</Paragraphs>
  <Slides>95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8" baseType="lpstr">
      <vt:lpstr>Arial</vt:lpstr>
      <vt:lpstr>Arial Narrow</vt:lpstr>
      <vt:lpstr>Calibri</vt:lpstr>
      <vt:lpstr>Cambria Math</vt:lpstr>
      <vt:lpstr>Courier New</vt:lpstr>
      <vt:lpstr>Edwardian Script ITC</vt:lpstr>
      <vt:lpstr>Meta Offc Pro</vt:lpstr>
      <vt:lpstr>Monotype Sorts</vt:lpstr>
      <vt:lpstr>Symbol</vt:lpstr>
      <vt:lpstr>System Font Regular</vt:lpstr>
      <vt:lpstr>Wingdings</vt:lpstr>
      <vt:lpstr>ZapfDingbats BT</vt:lpstr>
      <vt:lpstr>UM-de-new</vt:lpstr>
      <vt:lpstr>Verteilte Datenbanken</vt:lpstr>
      <vt:lpstr>Inhalte: Datenbanken (DBs)</vt:lpstr>
      <vt:lpstr>Motivation für verteilte Datenbanken</vt:lpstr>
      <vt:lpstr>Überblick: 8. Verteilte Datenbanken</vt:lpstr>
      <vt:lpstr>Verteiltes DBMS (VDBMS)</vt:lpstr>
      <vt:lpstr>Aufbau eines VDBMS</vt:lpstr>
      <vt:lpstr>Fragmentierung</vt:lpstr>
      <vt:lpstr>Beispiel für  horizontale Fragmentierung</vt:lpstr>
      <vt:lpstr>Beispiel für  vertikale Fragmentierung</vt:lpstr>
      <vt:lpstr>Beispiel für  gemischte Fragmentierung</vt:lpstr>
      <vt:lpstr>Abgeleitete Fragmentierung über Fremdschlüsselbeziehung</vt:lpstr>
      <vt:lpstr>Beispiel für abgeleitete Fragmentierung</vt:lpstr>
      <vt:lpstr>Beispiel für abgeleitete Fragmentierung</vt:lpstr>
      <vt:lpstr>Beispiel für abgeleitete Fragmentierung</vt:lpstr>
      <vt:lpstr>Beispiele Fragmentierungen: Baumdarstellung</vt:lpstr>
      <vt:lpstr>Fragmentierung: Korrektheitsanforderungen</vt:lpstr>
      <vt:lpstr>Fragmentierung</vt:lpstr>
      <vt:lpstr>Replikation</vt:lpstr>
      <vt:lpstr>Allokation</vt:lpstr>
      <vt:lpstr>Fortsetzung Beispiel</vt:lpstr>
      <vt:lpstr>Transparenz in verteilten Datenbanken</vt:lpstr>
      <vt:lpstr>Fragmentierungstranparenz:  Beispiel</vt:lpstr>
      <vt:lpstr>Fragmentierungstranparenz:  Beispiel</vt:lpstr>
      <vt:lpstr>Allokationstransparenz: Beispiel</vt:lpstr>
      <vt:lpstr>Lokale Schema-Transparenz</vt:lpstr>
      <vt:lpstr>Konsistenzmodell: CAP</vt:lpstr>
      <vt:lpstr>CAP-Theorem</vt:lpstr>
      <vt:lpstr>CAP-Theorem</vt:lpstr>
      <vt:lpstr>CAP-Theorem</vt:lpstr>
      <vt:lpstr>CAP-Theorem</vt:lpstr>
      <vt:lpstr>Konsistenzmodell: CAP</vt:lpstr>
      <vt:lpstr>Zwischenzusammenfassung</vt:lpstr>
      <vt:lpstr>Überblick: 8. Verteilte Datenbanken</vt:lpstr>
      <vt:lpstr>Anfrageübersetzung und Anfrageoptimierung</vt:lpstr>
      <vt:lpstr>Anfragebearbeitung bei horizontaler Fragmentierung</vt:lpstr>
      <vt:lpstr>Algebraischer Ausdruck: Beispiel </vt:lpstr>
      <vt:lpstr>Algebraische Äquivalenzen</vt:lpstr>
      <vt:lpstr>Algebraischer Ausdruck: Beispiel </vt:lpstr>
      <vt:lpstr>Optimale Form der Anfrage</vt:lpstr>
      <vt:lpstr>Anfragebearbeitung bei vertikaler Fragmentierung</vt:lpstr>
      <vt:lpstr>Join-Auswertung in VDBMS</vt:lpstr>
      <vt:lpstr>Nested-Loops</vt:lpstr>
      <vt:lpstr>Transfer einer Argumentrelation</vt:lpstr>
      <vt:lpstr>Transfer beider Argumentrelationen</vt:lpstr>
      <vt:lpstr>Join-Auswertung mit Filterung</vt:lpstr>
      <vt:lpstr>Beispiel</vt:lpstr>
      <vt:lpstr>Parameter für die Kosten eines Auswertungsplan</vt:lpstr>
      <vt:lpstr>Transaktionsmanagement in VDBMS</vt:lpstr>
      <vt:lpstr>Widerherstellungsverwaltung in VDBMS</vt:lpstr>
      <vt:lpstr>EOT-Behandlung</vt:lpstr>
      <vt:lpstr>Problemlösung: Zwei-Phasen-Commit-Protokoll</vt:lpstr>
      <vt:lpstr>Ablauf der EOT-Behandlung beim 2PC-Protokoll</vt:lpstr>
      <vt:lpstr>Zustandsübergang beim 2PC-Protokoll:  Koordinator</vt:lpstr>
      <vt:lpstr>Zustandsübergang beim 2PC-Protokoll:  Agent</vt:lpstr>
      <vt:lpstr>Problemlösung: Zweiphasen-Commit-Protokoll</vt:lpstr>
      <vt:lpstr>Absturz eines Agenten</vt:lpstr>
      <vt:lpstr>Absturz eines Koordinators</vt:lpstr>
      <vt:lpstr>Verlorengegangene Nachrichten</vt:lpstr>
      <vt:lpstr>2PC-Protokoll ohne Koordinator</vt:lpstr>
      <vt:lpstr>Mehrbenutzersynchronisation in VDBMS</vt:lpstr>
      <vt:lpstr>Sperrverwaltung in VDBMS</vt:lpstr>
      <vt:lpstr>Deadlocks in VDBMS</vt:lpstr>
      <vt:lpstr>Erkennung von Deadlocks: Timeout</vt:lpstr>
      <vt:lpstr>Zentralisierte Deadlock-Erkennung</vt:lpstr>
      <vt:lpstr>Dezentrale Deadlock-Erkennung: Obermarck‘s Path Pushing Algorithmus</vt:lpstr>
      <vt:lpstr>Dezentrale Deadlock-Erkennung: Obermarck‘s Path Pushing Algorithmus</vt:lpstr>
      <vt:lpstr>Dezentrale Deadlock-Erkennung: Beispiel</vt:lpstr>
      <vt:lpstr>Dezentrale Deadlock-Erkennung</vt:lpstr>
      <vt:lpstr>Deadlock-Vermeidung</vt:lpstr>
      <vt:lpstr>Synchronisation bei replizierten Daten: Read One, Write All (ROWA) </vt:lpstr>
      <vt:lpstr>Synchronisation bei replizierten Daten: Quorum-Consensus Verfahren</vt:lpstr>
      <vt:lpstr>Zwischenzusammenfassung</vt:lpstr>
      <vt:lpstr>Überblick: 8. Verteilte Datenbanken</vt:lpstr>
      <vt:lpstr>Anwendungsbeispiel</vt:lpstr>
      <vt:lpstr>Anwendungsbeispiel</vt:lpstr>
      <vt:lpstr>Anwendungsbeispiel</vt:lpstr>
      <vt:lpstr>Föderierte DBS:  Allgemeine Architektur</vt:lpstr>
      <vt:lpstr>Was soll ein föderiertes DBS können?</vt:lpstr>
      <vt:lpstr>5-Schichten-Architektur</vt:lpstr>
      <vt:lpstr>Schemaintegration</vt:lpstr>
      <vt:lpstr>Schemaintegration</vt:lpstr>
      <vt:lpstr>Schemaintegration ➝ Datenintegration</vt:lpstr>
      <vt:lpstr>Beispiele für föderierte DBS</vt:lpstr>
      <vt:lpstr>Migration in kleinen Schritten</vt:lpstr>
      <vt:lpstr>Zwischenzusammenfassung</vt:lpstr>
      <vt:lpstr>Überblick: 8. Verteilte Datenbanken</vt:lpstr>
      <vt:lpstr>Anhang</vt:lpstr>
      <vt:lpstr>Beispiel zu Path Pushing nach Kemper (Ordnung i&gt;j)</vt:lpstr>
      <vt:lpstr>Beispiel zu Path Pushing nach Kemper (Ordnung i&gt;j)</vt:lpstr>
      <vt:lpstr>Beispiel zu Path Pushing nach Kemper (Ordnung i&gt;j)</vt:lpstr>
      <vt:lpstr>Beispiel zu Path Pushing nach Kemper (Ordnung i&gt;j)</vt:lpstr>
      <vt:lpstr>Beispiel zu Path Pushing nach Kemper (Ordnung i&gt;j)</vt:lpstr>
      <vt:lpstr>Beispiel zu Path Pushing nach Kemper (Ordnung i&gt;j)</vt:lpstr>
      <vt:lpstr>Beispiel zu Path Pushing nach Kemper (Ordnung i&gt;j)</vt:lpstr>
      <vt:lpstr>Beispiel zu Path Pushing nach Kemper (Ordnung i&gt;j)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MOBI-DBs-B: DatenbankSysteme</dc:title>
  <dc:creator>Microsoft Office User</dc:creator>
  <cp:lastModifiedBy>Tanya Braun</cp:lastModifiedBy>
  <cp:revision>161</cp:revision>
  <dcterms:created xsi:type="dcterms:W3CDTF">2019-02-21T11:57:08Z</dcterms:created>
  <dcterms:modified xsi:type="dcterms:W3CDTF">2024-06-28T07:52:57Z</dcterms:modified>
</cp:coreProperties>
</file>