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3" r:id="rId1"/>
  </p:sldMasterIdLst>
  <p:notesMasterIdLst>
    <p:notesMasterId r:id="rId124"/>
  </p:notesMasterIdLst>
  <p:sldIdLst>
    <p:sldId id="256" r:id="rId2"/>
    <p:sldId id="258" r:id="rId3"/>
    <p:sldId id="617" r:id="rId4"/>
    <p:sldId id="270" r:id="rId5"/>
    <p:sldId id="700" r:id="rId6"/>
    <p:sldId id="333" r:id="rId7"/>
    <p:sldId id="264" r:id="rId8"/>
    <p:sldId id="265" r:id="rId9"/>
    <p:sldId id="266" r:id="rId10"/>
    <p:sldId id="267" r:id="rId11"/>
    <p:sldId id="268" r:id="rId12"/>
    <p:sldId id="420" r:id="rId13"/>
    <p:sldId id="349" r:id="rId14"/>
    <p:sldId id="271" r:id="rId15"/>
    <p:sldId id="272" r:id="rId16"/>
    <p:sldId id="273" r:id="rId17"/>
    <p:sldId id="274" r:id="rId18"/>
    <p:sldId id="706" r:id="rId19"/>
    <p:sldId id="418" r:id="rId20"/>
    <p:sldId id="511" r:id="rId21"/>
    <p:sldId id="282" r:id="rId22"/>
    <p:sldId id="283" r:id="rId23"/>
    <p:sldId id="286" r:id="rId24"/>
    <p:sldId id="709" r:id="rId25"/>
    <p:sldId id="714" r:id="rId26"/>
    <p:sldId id="715" r:id="rId27"/>
    <p:sldId id="284" r:id="rId28"/>
    <p:sldId id="288" r:id="rId29"/>
    <p:sldId id="710" r:id="rId30"/>
    <p:sldId id="287" r:id="rId31"/>
    <p:sldId id="292" r:id="rId32"/>
    <p:sldId id="293" r:id="rId33"/>
    <p:sldId id="712" r:id="rId34"/>
    <p:sldId id="713" r:id="rId35"/>
    <p:sldId id="296" r:id="rId36"/>
    <p:sldId id="716" r:id="rId37"/>
    <p:sldId id="717" r:id="rId38"/>
    <p:sldId id="302" r:id="rId39"/>
    <p:sldId id="701" r:id="rId40"/>
    <p:sldId id="703" r:id="rId41"/>
    <p:sldId id="523" r:id="rId42"/>
    <p:sldId id="565" r:id="rId43"/>
    <p:sldId id="350" r:id="rId44"/>
    <p:sldId id="260" r:id="rId45"/>
    <p:sldId id="351" r:id="rId46"/>
    <p:sldId id="262" r:id="rId47"/>
    <p:sldId id="352" r:id="rId48"/>
    <p:sldId id="353" r:id="rId49"/>
    <p:sldId id="354" r:id="rId50"/>
    <p:sldId id="355" r:id="rId51"/>
    <p:sldId id="357" r:id="rId52"/>
    <p:sldId id="358" r:id="rId53"/>
    <p:sldId id="359" r:id="rId54"/>
    <p:sldId id="360" r:id="rId55"/>
    <p:sldId id="361" r:id="rId56"/>
    <p:sldId id="42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424" r:id="rId65"/>
    <p:sldId id="372" r:id="rId66"/>
    <p:sldId id="373" r:id="rId67"/>
    <p:sldId id="374" r:id="rId68"/>
    <p:sldId id="375" r:id="rId69"/>
    <p:sldId id="425" r:id="rId70"/>
    <p:sldId id="377" r:id="rId71"/>
    <p:sldId id="697" r:id="rId72"/>
    <p:sldId id="380" r:id="rId73"/>
    <p:sldId id="378" r:id="rId74"/>
    <p:sldId id="381" r:id="rId75"/>
    <p:sldId id="568" r:id="rId76"/>
    <p:sldId id="569" r:id="rId77"/>
    <p:sldId id="570" r:id="rId78"/>
    <p:sldId id="675" r:id="rId79"/>
    <p:sldId id="572" r:id="rId80"/>
    <p:sldId id="573" r:id="rId81"/>
    <p:sldId id="694" r:id="rId82"/>
    <p:sldId id="686" r:id="rId83"/>
    <p:sldId id="681" r:id="rId84"/>
    <p:sldId id="695" r:id="rId85"/>
    <p:sldId id="576" r:id="rId86"/>
    <p:sldId id="692" r:id="rId87"/>
    <p:sldId id="538" r:id="rId88"/>
    <p:sldId id="540" r:id="rId89"/>
    <p:sldId id="544" r:id="rId90"/>
    <p:sldId id="543" r:id="rId91"/>
    <p:sldId id="577" r:id="rId92"/>
    <p:sldId id="578" r:id="rId93"/>
    <p:sldId id="579" r:id="rId94"/>
    <p:sldId id="580" r:id="rId95"/>
    <p:sldId id="426" r:id="rId96"/>
    <p:sldId id="702" r:id="rId97"/>
    <p:sldId id="704" r:id="rId98"/>
    <p:sldId id="275" r:id="rId99"/>
    <p:sldId id="276" r:id="rId100"/>
    <p:sldId id="277" r:id="rId101"/>
    <p:sldId id="591" r:id="rId102"/>
    <p:sldId id="398" r:id="rId103"/>
    <p:sldId id="388" r:id="rId104"/>
    <p:sldId id="402" r:id="rId105"/>
    <p:sldId id="403" r:id="rId106"/>
    <p:sldId id="280" r:id="rId107"/>
    <p:sldId id="404" r:id="rId108"/>
    <p:sldId id="696" r:id="rId109"/>
    <p:sldId id="281" r:id="rId110"/>
    <p:sldId id="405" r:id="rId111"/>
    <p:sldId id="406" r:id="rId112"/>
    <p:sldId id="407" r:id="rId113"/>
    <p:sldId id="408" r:id="rId114"/>
    <p:sldId id="506" r:id="rId115"/>
    <p:sldId id="410" r:id="rId116"/>
    <p:sldId id="411" r:id="rId117"/>
    <p:sldId id="412" r:id="rId118"/>
    <p:sldId id="413" r:id="rId119"/>
    <p:sldId id="414" r:id="rId120"/>
    <p:sldId id="415" r:id="rId121"/>
    <p:sldId id="698" r:id="rId122"/>
    <p:sldId id="705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5"/>
    <p:restoredTop sz="89602"/>
  </p:normalViewPr>
  <p:slideViewPr>
    <p:cSldViewPr snapToGrid="0" snapToObjects="1">
      <p:cViewPr varScale="1">
        <p:scale>
          <a:sx n="117" d="100"/>
          <a:sy n="117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34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6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13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/>
                  <a:t>: Bildet Summe von</a:t>
                </a:r>
                <a:r>
                  <a:rPr lang="de-DE" b="0" baseline="0" dirty="0"/>
                  <a:t> Einträgen</a:t>
                </a:r>
                <a:endParaRPr lang="de-DE" b="0" dirty="0"/>
              </a:p>
            </p:txBody>
          </p:sp>
        </mc:Choice>
        <mc:Fallback xmlns="">
          <p:sp>
            <p:nvSpPr>
              <p:cNvPr id="614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𝑇_3</a:t>
                </a:r>
                <a:r>
                  <a:rPr lang="de-DE" b="0" dirty="0"/>
                  <a:t>: Bildet Summe von</a:t>
                </a:r>
                <a:r>
                  <a:rPr lang="de-DE" b="0" baseline="0" dirty="0"/>
                  <a:t> Einträgen</a:t>
                </a:r>
                <a:endParaRPr lang="de-DE" b="0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05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896938"/>
            <a:ext cx="6359525" cy="35782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0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318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42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521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49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54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89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896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53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54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250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Schedules C und D liefern unterschiedliche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2487757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688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796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738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389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T1 Änderung an X vor T2 Änderung</a:t>
            </a:r>
          </a:p>
          <a:p>
            <a:pPr eaLnBrk="1" hangingPunct="1"/>
            <a:r>
              <a:rPr lang="de-DE" dirty="0"/>
              <a:t>T1 Änderung an Y nach T2 Änderung</a:t>
            </a:r>
          </a:p>
        </p:txBody>
      </p:sp>
    </p:spTree>
    <p:extLst>
      <p:ext uri="{BB962C8B-B14F-4D97-AF65-F5344CB8AC3E}">
        <p14:creationId xmlns:p14="http://schemas.microsoft.com/office/powerpoint/2010/main" val="71129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Insbesondere die Isolation-Eigenschaft macht klar, dass man Transaktionen nicht „unkontrolliert“ nebeneinander ablaufen lassen kann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054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T1 Änderung an X vor T2 Änderung</a:t>
            </a:r>
          </a:p>
          <a:p>
            <a:pPr eaLnBrk="1" hangingPunct="1"/>
            <a:r>
              <a:rPr lang="de-DE" dirty="0"/>
              <a:t>T1 Änderung an Y nach T2 Änderung</a:t>
            </a:r>
          </a:p>
        </p:txBody>
      </p:sp>
    </p:spTree>
    <p:extLst>
      <p:ext uri="{BB962C8B-B14F-4D97-AF65-F5344CB8AC3E}">
        <p14:creationId xmlns:p14="http://schemas.microsoft.com/office/powerpoint/2010/main" val="1481330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896938"/>
            <a:ext cx="6359525" cy="35782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233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4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61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Sperrphase, Freigabephase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01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Konservativ: keine Deadlocks, da Transaktion nicht losläuft ohne alle Sperren zu haben</a:t>
            </a:r>
          </a:p>
          <a:p>
            <a:endParaRPr lang="de-DE" dirty="0"/>
          </a:p>
          <a:p>
            <a:pPr marL="0" indent="0" eaLnBrk="1" hangingPunct="1">
              <a:buNone/>
              <a:defRPr/>
            </a:pPr>
            <a:r>
              <a:rPr lang="en-US" sz="1200" dirty="0">
                <a:solidFill>
                  <a:schemeClr val="bg1"/>
                </a:solidFill>
                <a:latin typeface="Chalkduster"/>
              </a:rPr>
              <a:t>Dirty Read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droht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(Write-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Sperre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freigeben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danach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Abbruch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;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vorher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wird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das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geschriebene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Objekt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schon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von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einer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anderen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Transaktion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gelesen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.).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Ließe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sich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noch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durch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Abhängigkeitsanalyse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vermeiden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. Aber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kaskadierendes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Rollback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nötig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(die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andere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Transaktion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muss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Änderungen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rückgängig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machen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, da die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Daten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mehr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stimmen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).</a:t>
            </a:r>
          </a:p>
          <a:p>
            <a:pPr marL="0" indent="0" eaLnBrk="1" hangingPunct="1">
              <a:buNone/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Letzteres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durch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striktes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2PL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verhinderbar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46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2PL?</a:t>
            </a:r>
          </a:p>
          <a:p>
            <a:r>
              <a:rPr lang="de-DE" dirty="0"/>
              <a:t>Ja, da kein </a:t>
            </a:r>
            <a:r>
              <a:rPr lang="de-DE" dirty="0" err="1"/>
              <a:t>unlock</a:t>
            </a:r>
            <a:r>
              <a:rPr lang="de-DE" dirty="0"/>
              <a:t> vor dem letzten Lock</a:t>
            </a:r>
          </a:p>
          <a:p>
            <a:r>
              <a:rPr lang="de-DE" dirty="0"/>
              <a:t>-&gt; Serialisierbar</a:t>
            </a:r>
          </a:p>
          <a:p>
            <a:endParaRPr lang="de-DE" dirty="0"/>
          </a:p>
          <a:p>
            <a:r>
              <a:rPr lang="de-DE" dirty="0"/>
              <a:t>Strikt? Rigoros?</a:t>
            </a:r>
          </a:p>
          <a:p>
            <a:r>
              <a:rPr lang="de-DE" dirty="0"/>
              <a:t>Beides nein, da Sperren vor dem COMMIT freigegeben werden</a:t>
            </a:r>
          </a:p>
          <a:p>
            <a:endParaRPr lang="de-DE" dirty="0"/>
          </a:p>
          <a:p>
            <a:r>
              <a:rPr lang="de-DE" dirty="0"/>
              <a:t>Konservativ?</a:t>
            </a:r>
          </a:p>
          <a:p>
            <a:r>
              <a:rPr lang="de-DE" dirty="0"/>
              <a:t>Nein, da nicht alle Sperren am Anfang geholt werden</a:t>
            </a:r>
          </a:p>
          <a:p>
            <a:endParaRPr lang="de-DE" dirty="0"/>
          </a:p>
          <a:p>
            <a:r>
              <a:rPr lang="de-DE" dirty="0"/>
              <a:t>Keine Verklemmungen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225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Irgendwann läuft eine Transaktion durch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025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Livelock</a:t>
            </a:r>
            <a:r>
              <a:rPr lang="de-DE" dirty="0"/>
              <a:t>: zwei Prozesse versuchen jeweils einen </a:t>
            </a:r>
            <a:r>
              <a:rPr lang="de-DE" dirty="0" err="1"/>
              <a:t>deadlock</a:t>
            </a:r>
            <a:r>
              <a:rPr lang="de-DE" dirty="0"/>
              <a:t> auflösen, was zu zyklischen Änderungen in Zuständen von zwei Transaktionen führt, die aus dem Lock nicht rauskommen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84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Version, die zeitlich noch zu T passt, aber nicht schon von jemand neuerem gelesen wurde</a:t>
            </a:r>
          </a:p>
          <a:p>
            <a:endParaRPr lang="de-DE" dirty="0"/>
          </a:p>
          <a:p>
            <a:r>
              <a:rPr lang="de-DE" dirty="0"/>
              <a:t>T neueste Transaktion, dann neue Version erstellen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22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635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Version von X finden, die zu T passt, Wert liefern und </a:t>
            </a:r>
            <a:r>
              <a:rPr lang="de-DE" dirty="0" err="1"/>
              <a:t>evtl</a:t>
            </a:r>
            <a:r>
              <a:rPr lang="de-DE" dirty="0"/>
              <a:t> READ_TS aktualisieren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25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Warum: Es wird an unterschiedlichen Stellen der DB gearbeitet, was wahrscheinlicher wird, je größer sie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6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Zweites Read(A) ergibt anderen Wert als erstes Read(A) -&gt; </a:t>
            </a:r>
            <a:r>
              <a:rPr lang="de-DE" dirty="0" err="1"/>
              <a:t>unrepeatable</a:t>
            </a:r>
            <a:r>
              <a:rPr lang="de-DE" dirty="0"/>
              <a:t> </a:t>
            </a:r>
            <a:r>
              <a:rPr lang="de-DE" dirty="0" err="1"/>
              <a:t>read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97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 hinzufügen: Range </a:t>
            </a:r>
            <a:r>
              <a:rPr lang="de-DE" dirty="0" err="1"/>
              <a:t>locks</a:t>
            </a:r>
            <a:r>
              <a:rPr lang="de-DE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17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Eben besprochen</a:t>
            </a:r>
          </a:p>
          <a:p>
            <a:endParaRPr lang="de-DE" dirty="0"/>
          </a:p>
          <a:p>
            <a:r>
              <a:rPr lang="de-DE" dirty="0"/>
              <a:t>Phantom </a:t>
            </a:r>
            <a:r>
              <a:rPr lang="de-DE" dirty="0" err="1"/>
              <a:t>read</a:t>
            </a:r>
            <a:r>
              <a:rPr lang="de-DE" dirty="0"/>
              <a:t> nicht möglich, 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0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Nachdem Sperren für </a:t>
            </a:r>
            <a:r>
              <a:rPr lang="de-DE" dirty="0" err="1"/>
              <a:t>Kindknoten</a:t>
            </a:r>
            <a:r>
              <a:rPr lang="de-DE" dirty="0"/>
              <a:t> akquiriert, Sperre für Elternknoten freigeben (folgt dann möglicherweise nicht mehr 2PL)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331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06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1077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9691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05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6763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2114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sz="1200" dirty="0"/>
              <a:t>Nichtsdestotrotz: Transaktion muss nachgeholt werden, sollte es zu einem Restart basierend auf einem Backup kommen, damit sie bei einer Sicherung geschrieben wird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40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856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 anfangen bei Systemfehler? Was ist im Log drin?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700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8637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Abgeschlossene Transaktionen sicher auf Platte</a:t>
            </a:r>
          </a:p>
          <a:p>
            <a:r>
              <a:rPr lang="de-DE" dirty="0"/>
              <a:t>Aktive Transaktionen geben an, welche man im Fehlerfall anfassen muss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00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aktiven Transaktionen mehr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031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Font typeface="Zapf Dingbats"/>
              <a:buNone/>
            </a:pPr>
            <a:r>
              <a:rPr lang="de-DE" dirty="0">
                <a:sym typeface="Wingdings" pitchFamily="2" charset="2"/>
              </a:rPr>
              <a:t>Kein REDO: Daten immer im Speicher bei COMMIT Eintrag (</a:t>
            </a:r>
            <a:r>
              <a:rPr lang="de-DE" dirty="0" err="1">
                <a:sym typeface="Wingdings" pitchFamily="2" charset="2"/>
              </a:rPr>
              <a:t>Undo</a:t>
            </a:r>
            <a:r>
              <a:rPr lang="de-DE" dirty="0">
                <a:sym typeface="Wingdings" pitchFamily="2" charset="2"/>
              </a:rPr>
              <a:t> möglich, wenn Commit noch nicht geschrieben, T einfach noch nicht so weit)</a:t>
            </a:r>
          </a:p>
          <a:p>
            <a:pPr marL="342900" lvl="1" indent="0">
              <a:buFont typeface="Zapf Dingbats"/>
              <a:buNone/>
            </a:pPr>
            <a:r>
              <a:rPr lang="de-DE" dirty="0">
                <a:sym typeface="Wingdings" pitchFamily="2" charset="2"/>
              </a:rPr>
              <a:t>KEIN UNDO: Daten nicht im Hintergrundspeicher, von daher muss nichts rückgängig gemacht werden, T gilt aber als abgeschlossen, von daher muss es ein REDO geben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3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</a:t>
            </a:r>
            <a:r>
              <a:rPr lang="de-DE" dirty="0" err="1"/>
              <a:t>commit</a:t>
            </a:r>
            <a:r>
              <a:rPr lang="de-DE" dirty="0"/>
              <a:t> geschrieben, Abbruch danach: kein REDO; Abbruch zwischen W und C -&gt; UNDO</a:t>
            </a:r>
          </a:p>
          <a:p>
            <a:endParaRPr lang="de-DE" dirty="0"/>
          </a:p>
          <a:p>
            <a:r>
              <a:rPr lang="de-DE" dirty="0"/>
              <a:t>Nach </a:t>
            </a:r>
            <a:r>
              <a:rPr lang="de-DE" dirty="0" err="1"/>
              <a:t>commit</a:t>
            </a:r>
            <a:r>
              <a:rPr lang="de-DE" dirty="0"/>
              <a:t> geschrieben, Abbruch </a:t>
            </a:r>
            <a:r>
              <a:rPr lang="de-DE" dirty="0" err="1"/>
              <a:t>zw</a:t>
            </a:r>
            <a:r>
              <a:rPr lang="de-DE" dirty="0"/>
              <a:t> C und W -&gt; kein UNDO auf DB, aber REDO für DB</a:t>
            </a:r>
          </a:p>
          <a:p>
            <a:endParaRPr lang="de-DE" dirty="0"/>
          </a:p>
          <a:p>
            <a:r>
              <a:rPr lang="de-DE" dirty="0"/>
              <a:t>Misch-</a:t>
            </a:r>
            <a:r>
              <a:rPr lang="de-DE" dirty="0" err="1"/>
              <a:t>masch</a:t>
            </a:r>
            <a:r>
              <a:rPr lang="de-DE" dirty="0"/>
              <a:t>: entweder UNDO oder REDO, was besser -&gt; kein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254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Log-File wichtig!!!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6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Zieht N von X ab und addiert N auf Y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Addiert M auf X</a:t>
                </a:r>
              </a:p>
            </p:txBody>
          </p:sp>
        </mc:Choice>
        <mc:Fallback xmlns="">
          <p:sp>
            <p:nvSpPr>
              <p:cNvPr id="542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𝑇_1</a:t>
                </a:r>
                <a:r>
                  <a:rPr lang="de-DE" dirty="0"/>
                  <a:t>: Zieht N von X ab und addiert N auf Y</a:t>
                </a:r>
              </a:p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𝑇_2</a:t>
                </a:r>
                <a:r>
                  <a:rPr lang="de-DE" dirty="0"/>
                  <a:t>: Addiert M auf X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7857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Abgeschlossene </a:t>
            </a:r>
            <a:r>
              <a:rPr lang="de-DE" dirty="0" err="1"/>
              <a:t>Ts</a:t>
            </a:r>
            <a:r>
              <a:rPr lang="de-DE" dirty="0"/>
              <a:t>: keine Probleme, zu ignorieren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1567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UNDO-Menge: offene Transaktionen (ohne </a:t>
            </a:r>
            <a:r>
              <a:rPr lang="de-DE" dirty="0" err="1"/>
              <a:t>commit</a:t>
            </a:r>
            <a:r>
              <a:rPr lang="de-DE" dirty="0"/>
              <a:t>)</a:t>
            </a:r>
          </a:p>
          <a:p>
            <a:r>
              <a:rPr lang="de-DE" dirty="0"/>
              <a:t>REDO-Menge: Transaktionen mit </a:t>
            </a:r>
            <a:r>
              <a:rPr lang="de-DE" dirty="0" err="1"/>
              <a:t>commit</a:t>
            </a:r>
            <a:r>
              <a:rPr lang="de-DE" dirty="0"/>
              <a:t>, aber noch nicht komplett im Speicher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075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Phase 2: erstmal alles wieder da, wie bei System-Fehler</a:t>
            </a:r>
          </a:p>
          <a:p>
            <a:r>
              <a:rPr lang="de-DE" dirty="0"/>
              <a:t>Phase 3: UNDO machen um Transaktionen wieder von vorn starten zu können; REDO tut Not, da die Transaktionen ja jetzt ohne die UNDO Änderungen laufen müssen.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87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337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3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46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1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18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33220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5463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2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22644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32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59134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03084" y="6400800"/>
            <a:ext cx="1631949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9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576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816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18755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195307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402139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19835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12160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9707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98859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2.png"/><Relationship Id="rId4" Type="http://schemas.openxmlformats.org/officeDocument/2006/relationships/image" Target="../media/image15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9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0.png"/><Relationship Id="rId4" Type="http://schemas.openxmlformats.org/officeDocument/2006/relationships/image" Target="../media/image1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330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0.png"/><Relationship Id="rId4" Type="http://schemas.openxmlformats.org/officeDocument/2006/relationships/image" Target="../media/image13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Transaktionen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8C1E5427-0DDF-5C46-A28E-5EF995B33D3B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 err="1"/>
              <a:t>Arbeitsgruppe</a:t>
            </a:r>
            <a:r>
              <a:rPr lang="en-GB" dirty="0"/>
              <a:t> Data Science, </a:t>
            </a:r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Informatik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8883F3-BB9F-BDE9-1547-217B3CC92C80}"/>
              </a:ext>
            </a:extLst>
          </p:cNvPr>
          <p:cNvGrpSpPr/>
          <p:nvPr/>
        </p:nvGrpSpPr>
        <p:grpSpPr>
          <a:xfrm>
            <a:off x="6798562" y="1902975"/>
            <a:ext cx="4915071" cy="1394699"/>
            <a:chOff x="3284068" y="3565651"/>
            <a:chExt cx="8563513" cy="24299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41BB95-42EC-02FC-929C-3BA2A8B71DF9}"/>
                </a:ext>
              </a:extLst>
            </p:cNvPr>
            <p:cNvSpPr/>
            <p:nvPr/>
          </p:nvSpPr>
          <p:spPr>
            <a:xfrm>
              <a:off x="3407959" y="5593456"/>
              <a:ext cx="2933111" cy="4021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i="1" dirty="0"/>
                <a:t>Transaktionszustandsdiagramm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B8FA32-480A-484D-E1ED-AD2BD736A570}"/>
                </a:ext>
              </a:extLst>
            </p:cNvPr>
            <p:cNvSpPr txBox="1"/>
            <p:nvPr/>
          </p:nvSpPr>
          <p:spPr>
            <a:xfrm>
              <a:off x="4347962" y="4485763"/>
              <a:ext cx="640160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aktiv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DA13C5-58B9-6E8A-FEDD-3E18197D1A2C}"/>
                </a:ext>
              </a:extLst>
            </p:cNvPr>
            <p:cNvSpPr txBox="1"/>
            <p:nvPr/>
          </p:nvSpPr>
          <p:spPr>
            <a:xfrm>
              <a:off x="6076386" y="4485763"/>
              <a:ext cx="2454598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50" dirty="0"/>
                <a:t>t</a:t>
              </a:r>
              <a:r>
                <a:rPr lang="en-DE" sz="1050" dirty="0"/>
                <a:t>eilweise bestätigt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E670D8-8365-AD0E-F851-65FF995DA3F3}"/>
                </a:ext>
              </a:extLst>
            </p:cNvPr>
            <p:cNvSpPr txBox="1"/>
            <p:nvPr/>
          </p:nvSpPr>
          <p:spPr>
            <a:xfrm>
              <a:off x="9572136" y="4485763"/>
              <a:ext cx="1186062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bestätigt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616D17-5C09-3056-63AD-282FEC985BD4}"/>
                </a:ext>
              </a:extLst>
            </p:cNvPr>
            <p:cNvSpPr txBox="1"/>
            <p:nvPr/>
          </p:nvSpPr>
          <p:spPr>
            <a:xfrm>
              <a:off x="10724357" y="5511716"/>
              <a:ext cx="1123224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beendet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5AD504-7023-54A4-E5E1-04B642007D71}"/>
                </a:ext>
              </a:extLst>
            </p:cNvPr>
            <p:cNvSpPr txBox="1"/>
            <p:nvPr/>
          </p:nvSpPr>
          <p:spPr>
            <a:xfrm>
              <a:off x="7509382" y="5511723"/>
              <a:ext cx="2057935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50" dirty="0"/>
                <a:t>f</a:t>
              </a:r>
              <a:r>
                <a:rPr lang="en-DE" sz="1050" dirty="0"/>
                <a:t>ehlgeschlagen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01701C8-1F84-4CFC-8E2B-686862058C9A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4988121" y="4683702"/>
              <a:ext cx="10882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E8A5AC-917F-6DF8-18C8-C34583517E79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>
              <a:off x="8530985" y="4683702"/>
              <a:ext cx="10411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2AF7C42-5BAE-2E59-BD7C-7ADC3400C6C6}"/>
                </a:ext>
              </a:extLst>
            </p:cNvPr>
            <p:cNvCxnSpPr>
              <a:cxnSpLocks/>
              <a:stCxn id="7" idx="5"/>
              <a:endCxn id="11" idx="1"/>
            </p:cNvCxnSpPr>
            <p:nvPr/>
          </p:nvCxnSpPr>
          <p:spPr>
            <a:xfrm>
              <a:off x="4894372" y="4823667"/>
              <a:ext cx="2916387" cy="746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46E910-59C9-C7D8-04E1-40355FE61A11}"/>
                </a:ext>
              </a:extLst>
            </p:cNvPr>
            <p:cNvCxnSpPr>
              <a:cxnSpLocks/>
              <a:stCxn id="8" idx="5"/>
              <a:endCxn id="11" idx="0"/>
            </p:cNvCxnSpPr>
            <p:nvPr/>
          </p:nvCxnSpPr>
          <p:spPr>
            <a:xfrm>
              <a:off x="8171517" y="4823667"/>
              <a:ext cx="366832" cy="688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89AD685-24F3-B75A-6296-6E575BCDEFD8}"/>
                </a:ext>
              </a:extLst>
            </p:cNvPr>
            <p:cNvCxnSpPr>
              <a:cxnSpLocks/>
              <a:stCxn id="9" idx="5"/>
              <a:endCxn id="10" idx="1"/>
            </p:cNvCxnSpPr>
            <p:nvPr/>
          </p:nvCxnSpPr>
          <p:spPr>
            <a:xfrm>
              <a:off x="10584503" y="4823667"/>
              <a:ext cx="304346" cy="746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CD9789-5952-033A-0CBD-AB2B4E9A5522}"/>
                </a:ext>
              </a:extLst>
            </p:cNvPr>
            <p:cNvCxnSpPr>
              <a:cxnSpLocks/>
              <a:stCxn id="11" idx="6"/>
              <a:endCxn id="10" idx="2"/>
            </p:cNvCxnSpPr>
            <p:nvPr/>
          </p:nvCxnSpPr>
          <p:spPr>
            <a:xfrm flipV="1">
              <a:off x="9567317" y="5709656"/>
              <a:ext cx="1157040" cy="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6F597D1-B3E7-2E4F-BEE9-01A227A72BC9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3284068" y="4683702"/>
              <a:ext cx="1063894" cy="64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8">
                  <a:extLst>
                    <a:ext uri="{FF2B5EF4-FFF2-40B4-BE49-F238E27FC236}">
                      <a16:creationId xmlns:a16="http://schemas.microsoft.com/office/drawing/2014/main" id="{CB42B199-CC0D-DE98-BFCA-095E16BCB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19" name="Rectangle 8">
                  <a:extLst>
                    <a:ext uri="{FF2B5EF4-FFF2-40B4-BE49-F238E27FC236}">
                      <a16:creationId xmlns:a16="http://schemas.microsoft.com/office/drawing/2014/main" id="{CB42B199-CC0D-DE98-BFCA-095E16BCB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blipFill>
                  <a:blip r:embed="rId2"/>
                  <a:stretch>
                    <a:fillRect t="-10000"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9">
                  <a:extLst>
                    <a:ext uri="{FF2B5EF4-FFF2-40B4-BE49-F238E27FC236}">
                      <a16:creationId xmlns:a16="http://schemas.microsoft.com/office/drawing/2014/main" id="{3966D76B-19F2-0AC6-A18A-DD38D5603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0" name="Rectangle 9">
                  <a:extLst>
                    <a:ext uri="{FF2B5EF4-FFF2-40B4-BE49-F238E27FC236}">
                      <a16:creationId xmlns:a16="http://schemas.microsoft.com/office/drawing/2014/main" id="{3966D76B-19F2-0AC6-A18A-DD38D5603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blipFill>
                  <a:blip r:embed="rId3"/>
                  <a:stretch>
                    <a:fillRect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F3FB05F-AD6B-6DB8-A880-FF6AA40A69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commit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F3FB05F-AD6B-6DB8-A880-FF6AA40A6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blipFill>
                  <a:blip r:embed="rId4"/>
                  <a:stretch>
                    <a:fillRect l="-9091" t="-10000" r="-3030"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1">
                  <a:extLst>
                    <a:ext uri="{FF2B5EF4-FFF2-40B4-BE49-F238E27FC236}">
                      <a16:creationId xmlns:a16="http://schemas.microsoft.com/office/drawing/2014/main" id="{0EF0C1B9-9C29-85BC-0AE4-C4A411D2C9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end</m:t>
                        </m:r>
                        <m:r>
                          <a:rPr lang="de-DE" sz="9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9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2" name="Rectangle 11">
                  <a:extLst>
                    <a:ext uri="{FF2B5EF4-FFF2-40B4-BE49-F238E27FC236}">
                      <a16:creationId xmlns:a16="http://schemas.microsoft.com/office/drawing/2014/main" id="{0EF0C1B9-9C29-85BC-0AE4-C4A411D2C9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blipFill>
                  <a:blip r:embed="rId5"/>
                  <a:stretch>
                    <a:fillRect l="-8696" t="-20000" r="-2174" b="-3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00AEA895-2A7E-5E51-E3AF-C1D4D4E55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5449" y="3565651"/>
                  <a:ext cx="827258" cy="643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900" i="0" dirty="0" smtClean="0">
                          <a:latin typeface="Cambria Math" panose="02040503050406030204" pitchFamily="18" charset="0"/>
                        </a:rPr>
                        <m:t>read</m:t>
                      </m:r>
                    </m:oMath>
                  </a14:m>
                  <a:r>
                    <a:rPr lang="de-DE" sz="900" dirty="0"/>
                    <a:t>,</a:t>
                  </a:r>
                  <a:endParaRPr lang="de-DE" sz="900" i="0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write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00AEA895-2A7E-5E51-E3AF-C1D4D4E550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55449" y="3565651"/>
                  <a:ext cx="827258" cy="6434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0AEC903E-7F29-E709-4E2E-9D850174D4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begin</m:t>
                        </m:r>
                        <m:r>
                          <a:rPr lang="de-DE" sz="9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9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0AEC903E-7F29-E709-4E2E-9D850174D4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blipFill>
                  <a:blip r:embed="rId7"/>
                  <a:stretch>
                    <a:fillRect l="-8889" t="-26667" r="-4444" b="-3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D4F9893A-735E-9C7B-74AB-8FCCFDD98582}"/>
                </a:ext>
              </a:extLst>
            </p:cNvPr>
            <p:cNvCxnSpPr>
              <a:cxnSpLocks/>
              <a:stCxn id="7" idx="7"/>
              <a:endCxn id="7" idx="1"/>
            </p:cNvCxnSpPr>
            <p:nvPr/>
          </p:nvCxnSpPr>
          <p:spPr>
            <a:xfrm rot="16200000" flipV="1">
              <a:off x="4668042" y="4317407"/>
              <a:ext cx="22127" cy="452661"/>
            </a:xfrm>
            <a:prstGeom prst="curvedConnector3">
              <a:avLst>
                <a:gd name="adj1" fmla="val 206200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Realisierung von Read und Write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323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Aktionen zur Realisierung einer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-Anweisung: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Suche Adresse des Plattenblocks, der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enthält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ermittelten Plattenblock in Arbeitsspeicher (sofern der Plattenblock noch extern ist, d.h. sich nicht im internen Arbeitsspeicher befindet)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Wert des Datenobjekts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die entsprechende Programm-variable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Aktionen zur Realisierung einer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-Anweisung: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Suche Adresse des Plattenblocks, der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enthält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ermittelten Block in Arbeitsspeicher (sofern der Plattenblock noch extern ist, d.h. sich nicht im internen Arbeitsspeicher befindet)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Wert der Programmvariablen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 die entsprechende Stelle im Arbeitsspeicher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Schreibe den modifizierten Block </a:t>
                </a:r>
                <a:r>
                  <a:rPr lang="de-DE" dirty="0">
                    <a:solidFill>
                      <a:srgbClr val="FFC000"/>
                    </a:solidFill>
                  </a:rPr>
                  <a:t>sofort oder später</a:t>
                </a:r>
                <a:r>
                  <a:rPr lang="de-DE" dirty="0"/>
                  <a:t> in den Plattenblock</a:t>
                </a:r>
              </a:p>
            </p:txBody>
          </p:sp>
        </mc:Choice>
        <mc:Fallback xmlns="">
          <p:sp>
            <p:nvSpPr>
              <p:cNvPr id="150323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6DD4F-DA17-7C07-7D98-4EAF59E0C8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710CE-41F4-777D-8287-916C26BC3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0622677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TRANSAKTIONSFEHLER (3/3)</a:t>
            </a:r>
          </a:p>
        </p:txBody>
      </p:sp>
      <p:sp>
        <p:nvSpPr>
          <p:cNvPr id="1521670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de-DE" dirty="0">
                <a:solidFill>
                  <a:srgbClr val="FFC000"/>
                </a:solidFill>
              </a:rPr>
              <a:t>Transaktionsannullierung</a:t>
            </a:r>
            <a:r>
              <a:rPr lang="de-DE" dirty="0"/>
              <a:t>:  [kein klassischer Fehlerfall]</a:t>
            </a:r>
          </a:p>
          <a:p>
            <a:pPr lvl="1"/>
            <a:r>
              <a:rPr lang="de-DE" dirty="0"/>
              <a:t>Ein bestimmter DB-Zustand kann dazu führen, dass eine Transaktion „aus inhaltlichen Gründen“ nicht weiter ausgeführt wird, falls z.B. kein genügend hohes Guthaben für eine Abbuchung vorliegt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e-DE" dirty="0">
                <a:solidFill>
                  <a:srgbClr val="FFC000"/>
                </a:solidFill>
              </a:rPr>
              <a:t>Nebenläufigkeitskontrolle</a:t>
            </a:r>
            <a:r>
              <a:rPr lang="de-DE" dirty="0"/>
              <a:t>:  [kein klassischer Fehlerfall]</a:t>
            </a:r>
          </a:p>
          <a:p>
            <a:pPr lvl="1"/>
            <a:r>
              <a:rPr lang="de-DE" dirty="0"/>
              <a:t>Komponente zur Überwachung der nebenläufigen Transaktionsausführung veranlasst Unterbrechung (nicht Abbruch) einer Transaktion, um Interferenzen mit anderen Transaktionen zu vermeiden</a:t>
            </a:r>
          </a:p>
          <a:p>
            <a:pPr lvl="2"/>
            <a:r>
              <a:rPr lang="de-DE" dirty="0"/>
              <a:t>Gestoppte Transaktion wird später wieder gestartet</a:t>
            </a:r>
          </a:p>
          <a:p>
            <a:pPr lvl="1"/>
            <a:endParaRPr lang="de-DE" dirty="0"/>
          </a:p>
          <a:p>
            <a:r>
              <a:rPr lang="de-DE" dirty="0"/>
              <a:t>Die aufgezählten und weitere Fehlerfälle kann man durch nachfolgend beschriebene, einfache Basis-Mechanismen zu „reparieren“ versuchen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100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AFA3E-A83A-E1CA-F5AC-EDEE6AB45E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8DC26-B5DE-3FBA-7118-337986A1F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212933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System- oder Medienfehler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de-DE" dirty="0"/>
                  <a:t> wurden vor dem Ausfall erfolgreich beendet </a:t>
                </a:r>
                <a:br>
                  <a:rPr lang="de-DE" dirty="0"/>
                </a:br>
                <a:r>
                  <a:rPr lang="de-DE" dirty="0">
                    <a:sym typeface="Wingdings"/>
                  </a:rPr>
                  <a:t>➝ </a:t>
                </a:r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Dauerhaftigkeit</a:t>
                </a:r>
                <a:r>
                  <a:rPr lang="de-DE" dirty="0">
                    <a:sym typeface="Wingdings"/>
                  </a:rPr>
                  <a:t>: Es muss sicher-gestellt werden, dass die Effekte beibehalten werden oder wiederhergestellt werden können (</a:t>
                </a:r>
                <a:r>
                  <a:rPr lang="de-DE" i="1" dirty="0" err="1">
                    <a:sym typeface="Wingdings"/>
                  </a:rPr>
                  <a:t>redo</a:t>
                </a:r>
                <a:r>
                  <a:rPr lang="de-DE" dirty="0">
                    <a:sym typeface="Wingdings"/>
                  </a:rPr>
                  <a:t>)</a:t>
                </a:r>
              </a:p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de-DE" dirty="0"/>
                  <a:t> wurden noch nicht beendet </a:t>
                </a:r>
                <a:br>
                  <a:rPr lang="de-DE" dirty="0"/>
                </a:br>
                <a:r>
                  <a:rPr lang="de-DE" dirty="0">
                    <a:sym typeface="Wingdings"/>
                  </a:rPr>
                  <a:t>➝ </a:t>
                </a:r>
                <a:r>
                  <a:rPr lang="de-DE" dirty="0" err="1">
                    <a:solidFill>
                      <a:schemeClr val="accent1"/>
                    </a:solidFill>
                    <a:sym typeface="Wingdings"/>
                  </a:rPr>
                  <a:t>Atomarität</a:t>
                </a:r>
                <a:r>
                  <a:rPr lang="de-DE" dirty="0">
                    <a:sym typeface="Wingdings"/>
                  </a:rPr>
                  <a:t>: Alle Effekte müssen rückgängig gemacht werden (</a:t>
                </a:r>
                <a:r>
                  <a:rPr lang="de-DE" i="1" dirty="0" err="1">
                    <a:sym typeface="Wingdings"/>
                  </a:rPr>
                  <a:t>undo</a:t>
                </a:r>
                <a:r>
                  <a:rPr lang="de-DE" dirty="0">
                    <a:sym typeface="Wingdings"/>
                  </a:rPr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B60C81-016D-069D-C520-0BA83F47AB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B0BAAA-DC09-3957-A75E-A314A75E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1A0B60-7DED-DBF4-4D18-9018E210ED7B}"/>
              </a:ext>
            </a:extLst>
          </p:cNvPr>
          <p:cNvGrpSpPr/>
          <p:nvPr/>
        </p:nvGrpSpPr>
        <p:grpSpPr>
          <a:xfrm>
            <a:off x="7797871" y="3691949"/>
            <a:ext cx="4033804" cy="2213965"/>
            <a:chOff x="7114874" y="3690257"/>
            <a:chExt cx="4033804" cy="221396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12650D-34D9-BB8F-FF01-CF3B896F6761}"/>
                </a:ext>
              </a:extLst>
            </p:cNvPr>
            <p:cNvCxnSpPr>
              <a:cxnSpLocks/>
            </p:cNvCxnSpPr>
            <p:nvPr/>
          </p:nvCxnSpPr>
          <p:spPr>
            <a:xfrm>
              <a:off x="7388154" y="5410200"/>
              <a:ext cx="37605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547FDB-C4B9-44E5-839F-434A2A13ABB9}"/>
                </a:ext>
              </a:extLst>
            </p:cNvPr>
            <p:cNvCxnSpPr/>
            <p:nvPr/>
          </p:nvCxnSpPr>
          <p:spPr>
            <a:xfrm flipV="1">
              <a:off x="7391400" y="3690257"/>
              <a:ext cx="0" cy="173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003EF9-3947-5963-C36C-37CA2BBB7112}"/>
                    </a:ext>
                  </a:extLst>
                </p:cNvPr>
                <p:cNvSpPr txBox="1"/>
                <p:nvPr/>
              </p:nvSpPr>
              <p:spPr>
                <a:xfrm>
                  <a:off x="7114874" y="3857731"/>
                  <a:ext cx="273280" cy="1384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de-DE" b="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003EF9-3947-5963-C36C-37CA2BBB71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4874" y="3857731"/>
                  <a:ext cx="273280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13043" r="-4348" b="-1818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2A6027-7FFC-E515-FE5B-26023DC3318D}"/>
                </a:ext>
              </a:extLst>
            </p:cNvPr>
            <p:cNvSpPr txBox="1"/>
            <p:nvPr/>
          </p:nvSpPr>
          <p:spPr>
            <a:xfrm>
              <a:off x="10534407" y="5044147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38AE1A-904E-BADC-06AB-B7BDABE269C1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4" y="4003008"/>
              <a:ext cx="2002530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BE8DC2-16C9-A22C-5C99-25E674F2D2CA}"/>
                </a:ext>
              </a:extLst>
            </p:cNvPr>
            <p:cNvCxnSpPr>
              <a:cxnSpLocks/>
            </p:cNvCxnSpPr>
            <p:nvPr/>
          </p:nvCxnSpPr>
          <p:spPr>
            <a:xfrm>
              <a:off x="7882267" y="4290580"/>
              <a:ext cx="760801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49FB4D-18A7-9D54-1AB6-474BC864D9E3}"/>
                </a:ext>
              </a:extLst>
            </p:cNvPr>
            <p:cNvCxnSpPr>
              <a:cxnSpLocks/>
            </p:cNvCxnSpPr>
            <p:nvPr/>
          </p:nvCxnSpPr>
          <p:spPr>
            <a:xfrm>
              <a:off x="9493862" y="5094986"/>
              <a:ext cx="491718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9720492-1E8D-FE08-B590-BC5D57A2ABB6}"/>
                </a:ext>
              </a:extLst>
            </p:cNvPr>
            <p:cNvCxnSpPr>
              <a:cxnSpLocks/>
            </p:cNvCxnSpPr>
            <p:nvPr/>
          </p:nvCxnSpPr>
          <p:spPr>
            <a:xfrm>
              <a:off x="8151555" y="4539153"/>
              <a:ext cx="2113579" cy="11075"/>
            </a:xfrm>
            <a:prstGeom prst="line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FCC045-2885-A41C-83A0-C1C4D347D677}"/>
                </a:ext>
              </a:extLst>
            </p:cNvPr>
            <p:cNvCxnSpPr>
              <a:cxnSpLocks/>
            </p:cNvCxnSpPr>
            <p:nvPr/>
          </p:nvCxnSpPr>
          <p:spPr>
            <a:xfrm>
              <a:off x="9104245" y="4794918"/>
              <a:ext cx="1160889" cy="0"/>
            </a:xfrm>
            <a:prstGeom prst="line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298A690-C8F3-007B-9E49-54C102B770BE}"/>
                </a:ext>
              </a:extLst>
            </p:cNvPr>
            <p:cNvSpPr/>
            <p:nvPr/>
          </p:nvSpPr>
          <p:spPr>
            <a:xfrm>
              <a:off x="10172244" y="3690257"/>
              <a:ext cx="175499" cy="1803052"/>
            </a:xfrm>
            <a:custGeom>
              <a:avLst/>
              <a:gdLst>
                <a:gd name="connsiteX0" fmla="*/ 55904 w 175499"/>
                <a:gd name="connsiteY0" fmla="*/ 0 h 1803052"/>
                <a:gd name="connsiteX1" fmla="*/ 63855 w 175499"/>
                <a:gd name="connsiteY1" fmla="*/ 105177 h 1803052"/>
                <a:gd name="connsiteX2" fmla="*/ 87709 w 175499"/>
                <a:gd name="connsiteY2" fmla="*/ 187818 h 1803052"/>
                <a:gd name="connsiteX3" fmla="*/ 245 w 175499"/>
                <a:gd name="connsiteY3" fmla="*/ 262945 h 1803052"/>
                <a:gd name="connsiteX4" fmla="*/ 119514 w 175499"/>
                <a:gd name="connsiteY4" fmla="*/ 315534 h 1803052"/>
                <a:gd name="connsiteX5" fmla="*/ 16147 w 175499"/>
                <a:gd name="connsiteY5" fmla="*/ 405687 h 1803052"/>
                <a:gd name="connsiteX6" fmla="*/ 103612 w 175499"/>
                <a:gd name="connsiteY6" fmla="*/ 443250 h 1803052"/>
                <a:gd name="connsiteX7" fmla="*/ 40001 w 175499"/>
                <a:gd name="connsiteY7" fmla="*/ 533403 h 1803052"/>
                <a:gd name="connsiteX8" fmla="*/ 111563 w 175499"/>
                <a:gd name="connsiteY8" fmla="*/ 601017 h 1803052"/>
                <a:gd name="connsiteX9" fmla="*/ 63855 w 175499"/>
                <a:gd name="connsiteY9" fmla="*/ 728733 h 1803052"/>
                <a:gd name="connsiteX10" fmla="*/ 127466 w 175499"/>
                <a:gd name="connsiteY10" fmla="*/ 818885 h 1803052"/>
                <a:gd name="connsiteX11" fmla="*/ 71806 w 175499"/>
                <a:gd name="connsiteY11" fmla="*/ 894013 h 1803052"/>
                <a:gd name="connsiteX12" fmla="*/ 159271 w 175499"/>
                <a:gd name="connsiteY12" fmla="*/ 1036754 h 1803052"/>
                <a:gd name="connsiteX13" fmla="*/ 79758 w 175499"/>
                <a:gd name="connsiteY13" fmla="*/ 1171984 h 1803052"/>
                <a:gd name="connsiteX14" fmla="*/ 159271 w 175499"/>
                <a:gd name="connsiteY14" fmla="*/ 1292186 h 1803052"/>
                <a:gd name="connsiteX15" fmla="*/ 79758 w 175499"/>
                <a:gd name="connsiteY15" fmla="*/ 1367315 h 1803052"/>
                <a:gd name="connsiteX16" fmla="*/ 175173 w 175499"/>
                <a:gd name="connsiteY16" fmla="*/ 1487517 h 1803052"/>
                <a:gd name="connsiteX17" fmla="*/ 87709 w 175499"/>
                <a:gd name="connsiteY17" fmla="*/ 1577670 h 1803052"/>
                <a:gd name="connsiteX18" fmla="*/ 175173 w 175499"/>
                <a:gd name="connsiteY18" fmla="*/ 1667823 h 1803052"/>
                <a:gd name="connsiteX19" fmla="*/ 119514 w 175499"/>
                <a:gd name="connsiteY19" fmla="*/ 1757975 h 1803052"/>
                <a:gd name="connsiteX20" fmla="*/ 143368 w 175499"/>
                <a:gd name="connsiteY20" fmla="*/ 1803052 h 180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499" h="1803052" extrusionOk="0">
                  <a:moveTo>
                    <a:pt x="55904" y="0"/>
                  </a:moveTo>
                  <a:cubicBezTo>
                    <a:pt x="51155" y="33189"/>
                    <a:pt x="52374" y="76193"/>
                    <a:pt x="63855" y="105177"/>
                  </a:cubicBezTo>
                  <a:cubicBezTo>
                    <a:pt x="69808" y="136618"/>
                    <a:pt x="91454" y="161741"/>
                    <a:pt x="87709" y="187818"/>
                  </a:cubicBezTo>
                  <a:cubicBezTo>
                    <a:pt x="76439" y="214765"/>
                    <a:pt x="-5281" y="242903"/>
                    <a:pt x="245" y="262945"/>
                  </a:cubicBezTo>
                  <a:cubicBezTo>
                    <a:pt x="4050" y="283413"/>
                    <a:pt x="120032" y="293258"/>
                    <a:pt x="119514" y="315534"/>
                  </a:cubicBezTo>
                  <a:cubicBezTo>
                    <a:pt x="123977" y="339539"/>
                    <a:pt x="20086" y="381748"/>
                    <a:pt x="16147" y="405687"/>
                  </a:cubicBezTo>
                  <a:cubicBezTo>
                    <a:pt x="7355" y="426032"/>
                    <a:pt x="97654" y="423830"/>
                    <a:pt x="103612" y="443250"/>
                  </a:cubicBezTo>
                  <a:cubicBezTo>
                    <a:pt x="107205" y="460885"/>
                    <a:pt x="35338" y="511748"/>
                    <a:pt x="40001" y="533403"/>
                  </a:cubicBezTo>
                  <a:cubicBezTo>
                    <a:pt x="49696" y="564383"/>
                    <a:pt x="114170" y="570044"/>
                    <a:pt x="111563" y="601017"/>
                  </a:cubicBezTo>
                  <a:cubicBezTo>
                    <a:pt x="110796" y="632805"/>
                    <a:pt x="66064" y="696396"/>
                    <a:pt x="63855" y="728733"/>
                  </a:cubicBezTo>
                  <a:cubicBezTo>
                    <a:pt x="68394" y="767857"/>
                    <a:pt x="126411" y="794137"/>
                    <a:pt x="127466" y="818885"/>
                  </a:cubicBezTo>
                  <a:cubicBezTo>
                    <a:pt x="131409" y="850465"/>
                    <a:pt x="67584" y="859022"/>
                    <a:pt x="71806" y="894013"/>
                  </a:cubicBezTo>
                  <a:cubicBezTo>
                    <a:pt x="83468" y="924754"/>
                    <a:pt x="159588" y="982702"/>
                    <a:pt x="159271" y="1036754"/>
                  </a:cubicBezTo>
                  <a:cubicBezTo>
                    <a:pt x="150759" y="1084698"/>
                    <a:pt x="75291" y="1126330"/>
                    <a:pt x="79758" y="1171984"/>
                  </a:cubicBezTo>
                  <a:cubicBezTo>
                    <a:pt x="78227" y="1214447"/>
                    <a:pt x="154972" y="1250869"/>
                    <a:pt x="159271" y="1292186"/>
                  </a:cubicBezTo>
                  <a:cubicBezTo>
                    <a:pt x="159324" y="1324029"/>
                    <a:pt x="69358" y="1339285"/>
                    <a:pt x="79758" y="1367315"/>
                  </a:cubicBezTo>
                  <a:cubicBezTo>
                    <a:pt x="79439" y="1405178"/>
                    <a:pt x="180242" y="1457209"/>
                    <a:pt x="175173" y="1487517"/>
                  </a:cubicBezTo>
                  <a:cubicBezTo>
                    <a:pt x="176464" y="1523374"/>
                    <a:pt x="88446" y="1547182"/>
                    <a:pt x="87709" y="1577670"/>
                  </a:cubicBezTo>
                  <a:cubicBezTo>
                    <a:pt x="86165" y="1610172"/>
                    <a:pt x="163965" y="1638087"/>
                    <a:pt x="175173" y="1667823"/>
                  </a:cubicBezTo>
                  <a:cubicBezTo>
                    <a:pt x="180474" y="1697875"/>
                    <a:pt x="119514" y="1757975"/>
                    <a:pt x="119514" y="1757975"/>
                  </a:cubicBezTo>
                  <a:cubicBezTo>
                    <a:pt x="114454" y="1779135"/>
                    <a:pt x="124232" y="1791524"/>
                    <a:pt x="143368" y="1803052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5904 w 175499"/>
                        <a:gd name="connsiteY0" fmla="*/ 0 h 1908313"/>
                        <a:gd name="connsiteX1" fmla="*/ 63855 w 175499"/>
                        <a:gd name="connsiteY1" fmla="*/ 111318 h 1908313"/>
                        <a:gd name="connsiteX2" fmla="*/ 87709 w 175499"/>
                        <a:gd name="connsiteY2" fmla="*/ 198783 h 1908313"/>
                        <a:gd name="connsiteX3" fmla="*/ 245 w 175499"/>
                        <a:gd name="connsiteY3" fmla="*/ 278296 h 1908313"/>
                        <a:gd name="connsiteX4" fmla="*/ 119514 w 175499"/>
                        <a:gd name="connsiteY4" fmla="*/ 333955 h 1908313"/>
                        <a:gd name="connsiteX5" fmla="*/ 16147 w 175499"/>
                        <a:gd name="connsiteY5" fmla="*/ 429371 h 1908313"/>
                        <a:gd name="connsiteX6" fmla="*/ 103612 w 175499"/>
                        <a:gd name="connsiteY6" fmla="*/ 469127 h 1908313"/>
                        <a:gd name="connsiteX7" fmla="*/ 40001 w 175499"/>
                        <a:gd name="connsiteY7" fmla="*/ 564543 h 1908313"/>
                        <a:gd name="connsiteX8" fmla="*/ 111563 w 175499"/>
                        <a:gd name="connsiteY8" fmla="*/ 636104 h 1908313"/>
                        <a:gd name="connsiteX9" fmla="*/ 63855 w 175499"/>
                        <a:gd name="connsiteY9" fmla="*/ 771277 h 1908313"/>
                        <a:gd name="connsiteX10" fmla="*/ 127466 w 175499"/>
                        <a:gd name="connsiteY10" fmla="*/ 866692 h 1908313"/>
                        <a:gd name="connsiteX11" fmla="*/ 71806 w 175499"/>
                        <a:gd name="connsiteY11" fmla="*/ 946205 h 1908313"/>
                        <a:gd name="connsiteX12" fmla="*/ 159271 w 175499"/>
                        <a:gd name="connsiteY12" fmla="*/ 1097280 h 1908313"/>
                        <a:gd name="connsiteX13" fmla="*/ 79758 w 175499"/>
                        <a:gd name="connsiteY13" fmla="*/ 1240404 h 1908313"/>
                        <a:gd name="connsiteX14" fmla="*/ 159271 w 175499"/>
                        <a:gd name="connsiteY14" fmla="*/ 1367624 h 1908313"/>
                        <a:gd name="connsiteX15" fmla="*/ 79758 w 175499"/>
                        <a:gd name="connsiteY15" fmla="*/ 1447138 h 1908313"/>
                        <a:gd name="connsiteX16" fmla="*/ 175173 w 175499"/>
                        <a:gd name="connsiteY16" fmla="*/ 1574358 h 1908313"/>
                        <a:gd name="connsiteX17" fmla="*/ 87709 w 175499"/>
                        <a:gd name="connsiteY17" fmla="*/ 1669774 h 1908313"/>
                        <a:gd name="connsiteX18" fmla="*/ 175173 w 175499"/>
                        <a:gd name="connsiteY18" fmla="*/ 1765190 h 1908313"/>
                        <a:gd name="connsiteX19" fmla="*/ 119514 w 175499"/>
                        <a:gd name="connsiteY19" fmla="*/ 1860605 h 1908313"/>
                        <a:gd name="connsiteX20" fmla="*/ 143368 w 175499"/>
                        <a:gd name="connsiteY20" fmla="*/ 1908313 h 1908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75499" h="1908313">
                          <a:moveTo>
                            <a:pt x="55904" y="0"/>
                          </a:moveTo>
                          <a:cubicBezTo>
                            <a:pt x="57229" y="39093"/>
                            <a:pt x="58554" y="78187"/>
                            <a:pt x="63855" y="111318"/>
                          </a:cubicBezTo>
                          <a:cubicBezTo>
                            <a:pt x="69156" y="144449"/>
                            <a:pt x="98311" y="170953"/>
                            <a:pt x="87709" y="198783"/>
                          </a:cubicBezTo>
                          <a:cubicBezTo>
                            <a:pt x="77107" y="226613"/>
                            <a:pt x="-5056" y="255767"/>
                            <a:pt x="245" y="278296"/>
                          </a:cubicBezTo>
                          <a:cubicBezTo>
                            <a:pt x="5546" y="300825"/>
                            <a:pt x="116864" y="308776"/>
                            <a:pt x="119514" y="333955"/>
                          </a:cubicBezTo>
                          <a:cubicBezTo>
                            <a:pt x="122164" y="359134"/>
                            <a:pt x="18797" y="406842"/>
                            <a:pt x="16147" y="429371"/>
                          </a:cubicBezTo>
                          <a:cubicBezTo>
                            <a:pt x="13497" y="451900"/>
                            <a:pt x="99636" y="446599"/>
                            <a:pt x="103612" y="469127"/>
                          </a:cubicBezTo>
                          <a:cubicBezTo>
                            <a:pt x="107588" y="491655"/>
                            <a:pt x="38676" y="536714"/>
                            <a:pt x="40001" y="564543"/>
                          </a:cubicBezTo>
                          <a:cubicBezTo>
                            <a:pt x="41326" y="592372"/>
                            <a:pt x="107587" y="601648"/>
                            <a:pt x="111563" y="636104"/>
                          </a:cubicBezTo>
                          <a:cubicBezTo>
                            <a:pt x="115539" y="670560"/>
                            <a:pt x="61205" y="732846"/>
                            <a:pt x="63855" y="771277"/>
                          </a:cubicBezTo>
                          <a:cubicBezTo>
                            <a:pt x="66505" y="809708"/>
                            <a:pt x="126141" y="837537"/>
                            <a:pt x="127466" y="866692"/>
                          </a:cubicBezTo>
                          <a:cubicBezTo>
                            <a:pt x="128791" y="895847"/>
                            <a:pt x="66505" y="907774"/>
                            <a:pt x="71806" y="946205"/>
                          </a:cubicBezTo>
                          <a:cubicBezTo>
                            <a:pt x="77107" y="984636"/>
                            <a:pt x="157946" y="1048247"/>
                            <a:pt x="159271" y="1097280"/>
                          </a:cubicBezTo>
                          <a:cubicBezTo>
                            <a:pt x="160596" y="1146313"/>
                            <a:pt x="79758" y="1195347"/>
                            <a:pt x="79758" y="1240404"/>
                          </a:cubicBezTo>
                          <a:cubicBezTo>
                            <a:pt x="79758" y="1285461"/>
                            <a:pt x="159271" y="1333168"/>
                            <a:pt x="159271" y="1367624"/>
                          </a:cubicBezTo>
                          <a:cubicBezTo>
                            <a:pt x="159271" y="1402080"/>
                            <a:pt x="77108" y="1412682"/>
                            <a:pt x="79758" y="1447138"/>
                          </a:cubicBezTo>
                          <a:cubicBezTo>
                            <a:pt x="82408" y="1481594"/>
                            <a:pt x="173848" y="1537252"/>
                            <a:pt x="175173" y="1574358"/>
                          </a:cubicBezTo>
                          <a:cubicBezTo>
                            <a:pt x="176498" y="1611464"/>
                            <a:pt x="87709" y="1637969"/>
                            <a:pt x="87709" y="1669774"/>
                          </a:cubicBezTo>
                          <a:cubicBezTo>
                            <a:pt x="87709" y="1701579"/>
                            <a:pt x="169872" y="1733385"/>
                            <a:pt x="175173" y="1765190"/>
                          </a:cubicBezTo>
                          <a:cubicBezTo>
                            <a:pt x="180474" y="1796995"/>
                            <a:pt x="119514" y="1860605"/>
                            <a:pt x="119514" y="1860605"/>
                          </a:cubicBezTo>
                          <a:cubicBezTo>
                            <a:pt x="114213" y="1884459"/>
                            <a:pt x="128790" y="1896386"/>
                            <a:pt x="143368" y="1908313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A6A2F7-0F91-CF8D-46B9-EBB8CFBF7F32}"/>
                </a:ext>
              </a:extLst>
            </p:cNvPr>
            <p:cNvSpPr txBox="1"/>
            <p:nvPr/>
          </p:nvSpPr>
          <p:spPr>
            <a:xfrm>
              <a:off x="9919964" y="5534890"/>
              <a:ext cx="680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FFC000"/>
                  </a:solidFill>
                </a:rPr>
                <a:t>crash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92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Wiederherstellungsverwaltung: Aufgabe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Zentrale Komponente der Transaktionsverarbeitung </a:t>
            </a:r>
          </a:p>
          <a:p>
            <a:r>
              <a:rPr lang="de-DE" dirty="0"/>
              <a:t>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  <a:r>
              <a:rPr lang="de-DE" dirty="0"/>
              <a:t> </a:t>
            </a:r>
          </a:p>
          <a:p>
            <a:r>
              <a:rPr lang="de-DE" dirty="0"/>
              <a:t>Koordiniert transaktionsübergreifend die Abarbeitung der DB-Operationen:</a:t>
            </a:r>
          </a:p>
          <a:p>
            <a:pPr lvl="1"/>
            <a:r>
              <a:rPr lang="de-DE" dirty="0"/>
              <a:t>BEGIN_TRANSACTION und END_TRANSACTION</a:t>
            </a:r>
          </a:p>
          <a:p>
            <a:pPr lvl="1"/>
            <a:r>
              <a:rPr lang="de-DE" dirty="0"/>
              <a:t>COMMIT und ABORT</a:t>
            </a:r>
          </a:p>
          <a:p>
            <a:r>
              <a:rPr lang="de-DE" dirty="0"/>
              <a:t>Bietet eigene Primitive für </a:t>
            </a:r>
            <a:r>
              <a:rPr lang="de-DE" dirty="0" err="1"/>
              <a:t>Recovery</a:t>
            </a:r>
            <a:r>
              <a:rPr lang="de-DE" dirty="0"/>
              <a:t> nach Fehlersituationen: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Warm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endParaRPr lang="de-DE" dirty="0"/>
          </a:p>
          <a:p>
            <a:pPr lvl="1"/>
            <a:r>
              <a:rPr lang="de-DE" dirty="0">
                <a:solidFill>
                  <a:schemeClr val="accent1"/>
                </a:solidFill>
              </a:rPr>
              <a:t>Cold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dirty="0"/>
              <a:t>Grundlage zur praktischen Umsetzung dieser Funktionalität sind Aufbau und Verwaltung eines </a:t>
            </a:r>
            <a:r>
              <a:rPr lang="de-DE" dirty="0">
                <a:solidFill>
                  <a:schemeClr val="accent1"/>
                </a:solidFill>
              </a:rPr>
              <a:t>Log-File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01736-56B6-415F-D19F-846C22E2CD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18AD0-F2FF-8AE7-3E82-52F383E7D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825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A060-1C2D-0545-9DE0-34F4D1FF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7C1B5-7D00-D44F-AC40-932203EC7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Wiederherstellungsverwaltung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B4DB-B24C-9E5F-9A50-41822C18B3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3321-7ECB-8C96-A63E-0C6D44F4E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68717-3005-AB4C-80AF-95ED009EF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103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A923C-1D73-5579-C877-E4D207CF96AC}"/>
              </a:ext>
            </a:extLst>
          </p:cNvPr>
          <p:cNvGrpSpPr/>
          <p:nvPr/>
        </p:nvGrpSpPr>
        <p:grpSpPr>
          <a:xfrm>
            <a:off x="7513745" y="2013873"/>
            <a:ext cx="4205369" cy="1770608"/>
            <a:chOff x="1947333" y="3553464"/>
            <a:chExt cx="5416510" cy="228054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E4E2F2-EA47-D36B-15F0-6AB65B503533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2709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A4E32C-103A-D78A-4711-E8FFE60C7A10}"/>
                </a:ext>
              </a:extLst>
            </p:cNvPr>
            <p:cNvSpPr txBox="1"/>
            <p:nvPr/>
          </p:nvSpPr>
          <p:spPr>
            <a:xfrm>
              <a:off x="6756418" y="4019201"/>
              <a:ext cx="607425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time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8B3B23-49C1-ED14-196E-EE78BF93D668}"/>
                </a:ext>
              </a:extLst>
            </p:cNvPr>
            <p:cNvSpPr txBox="1"/>
            <p:nvPr/>
          </p:nvSpPr>
          <p:spPr>
            <a:xfrm>
              <a:off x="6198734" y="5015565"/>
              <a:ext cx="795310" cy="5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Top of</a:t>
              </a:r>
              <a:br>
                <a:rPr lang="en-DE" sz="1200" dirty="0"/>
              </a:br>
              <a:r>
                <a:rPr lang="en-DE" sz="1200" dirty="0"/>
                <a:t>the log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34E7C6-F6C4-1C63-CB63-5BF6B5EAE4ED}"/>
                </a:ext>
              </a:extLst>
            </p:cNvPr>
            <p:cNvSpPr txBox="1"/>
            <p:nvPr/>
          </p:nvSpPr>
          <p:spPr>
            <a:xfrm>
              <a:off x="1963625" y="3553464"/>
              <a:ext cx="725111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Dump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2D1ED-A273-DA5F-DCD7-84B1F3492214}"/>
                </a:ext>
              </a:extLst>
            </p:cNvPr>
            <p:cNvSpPr txBox="1"/>
            <p:nvPr/>
          </p:nvSpPr>
          <p:spPr>
            <a:xfrm>
              <a:off x="3075553" y="3765205"/>
              <a:ext cx="1142421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EA8F87-FC7D-83CE-A6CC-3AEA1A3CD73A}"/>
                    </a:ext>
                  </a:extLst>
                </p:cNvPr>
                <p:cNvSpPr txBox="1"/>
                <p:nvPr/>
              </p:nvSpPr>
              <p:spPr>
                <a:xfrm>
                  <a:off x="4319400" y="5477231"/>
                  <a:ext cx="1915763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sz="1200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EA8F87-FC7D-83CE-A6CC-3AEA1A3CD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400" y="5477231"/>
                  <a:ext cx="1915763" cy="356774"/>
                </a:xfrm>
                <a:prstGeom prst="rect">
                  <a:avLst/>
                </a:prstGeom>
                <a:blipFill>
                  <a:blip r:embed="rId2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E79C76C-B8A2-81DA-AC4B-0B0EEAB07AF7}"/>
                    </a:ext>
                  </a:extLst>
                </p:cNvPr>
                <p:cNvSpPr txBox="1"/>
                <p:nvPr/>
              </p:nvSpPr>
              <p:spPr>
                <a:xfrm>
                  <a:off x="3912784" y="4552268"/>
                  <a:ext cx="41863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E79C76C-B8A2-81DA-AC4B-0B0EEAB07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4" y="4552268"/>
                  <a:ext cx="418632" cy="3567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1F5F38-9F7A-2FE5-809C-5E8C3EEAA1F2}"/>
                    </a:ext>
                  </a:extLst>
                </p:cNvPr>
                <p:cNvSpPr txBox="1"/>
                <p:nvPr/>
              </p:nvSpPr>
              <p:spPr>
                <a:xfrm>
                  <a:off x="4671313" y="4552268"/>
                  <a:ext cx="42342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1F5F38-9F7A-2FE5-809C-5E8C3EEAA1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3" y="4552268"/>
                  <a:ext cx="423422" cy="3567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1102AF-D099-9DB1-4FB3-BA1BF7D7E4E7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2342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1102AF-D099-9DB1-4FB3-BA1BF7D7E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23422" cy="3567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5548E6-F050-0128-CF7D-D40D4A787823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CBDD22-3AC2-F675-2023-FBE9A3D5E727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DD123A-9963-B042-E56B-7DBEBF03F7AA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9CAF1-32CB-D679-98B8-AA54F11D002A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B737C6-6ADC-E5B2-61E3-66DE97216B90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075F89-6EEF-38A4-1659-E078A934156F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C50340-0953-414E-52CE-6C0C8FD3A501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74F1E2-C1B9-A86F-C673-C8E7BF413714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591DD-D280-3960-AEEF-66F1F313689E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85F02-6506-D6E4-52D8-E0775B0C8DAC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24466-DDD7-33A9-2597-EFD5395CC62B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D44A3D-151A-C29F-D98F-7859EEA19AE7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C5DD3F-5478-069D-38CF-CC80E3E6A672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E9AEFA-1AE1-6BF4-9AE9-C2283D8FC50C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B85C72-D5F3-BBFB-2CF4-860CEF653FFE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660ED9-95CD-A825-D75F-F9F2A8C2E1FF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2AB7A-9861-E67A-C11E-4E1EB78EA7EB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ABC6D8-C2F8-F1BA-E823-C321852D246D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9FBBC1A-13BE-229C-9B7E-07BAEB26E920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334304-1B13-AE0D-F660-F469F493F679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31E768-C6F4-D979-4C32-38D68D18440F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8103E3-1DEC-04AD-4294-5D97AAEE0690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6844332-D2F6-B38E-DB75-44D3C351B265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AA2037-01E9-9E23-0FB1-1BDA486FDC41}"/>
                </a:ext>
              </a:extLst>
            </p:cNvPr>
            <p:cNvCxnSpPr>
              <a:cxnSpLocks/>
              <a:stCxn id="10" idx="0"/>
              <a:endCxn id="39" idx="2"/>
            </p:cNvCxnSpPr>
            <p:nvPr/>
          </p:nvCxnSpPr>
          <p:spPr>
            <a:xfrm flipV="1">
              <a:off x="6596389" y="4591059"/>
              <a:ext cx="21940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97EF22E-6A73-B147-23A1-4A3862B97D9E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 flipV="1">
              <a:off x="4122101" y="4909043"/>
              <a:ext cx="519246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6269432-BF8B-EB0B-FD63-AF1C6C2C793A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H="1" flipV="1">
              <a:off x="4883023" y="4909043"/>
              <a:ext cx="176066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4380644-5796-BAAD-A4C5-C728BDB17163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5681137" y="4909043"/>
              <a:ext cx="211711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165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Organisation des Log-File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Sequentielle Struktur, die DB-Änderungen chronologisch speichert</a:t>
            </a:r>
          </a:p>
          <a:p>
            <a:pPr lvl="1"/>
            <a:r>
              <a:rPr lang="de-DE" dirty="0"/>
              <a:t>Liegt auf persistentem Speicher</a:t>
            </a:r>
          </a:p>
          <a:p>
            <a:pPr lvl="1"/>
            <a:r>
              <a:rPr lang="de-DE" dirty="0"/>
              <a:t>Verwaltung: Wiederherstellungsverwalter</a:t>
            </a:r>
          </a:p>
          <a:p>
            <a:r>
              <a:rPr lang="en-DE" dirty="0"/>
              <a:t>EOT und Commit fallen zusammen</a:t>
            </a:r>
          </a:p>
          <a:p>
            <a:pPr marL="550597" lvl="1" indent="-285750"/>
            <a:r>
              <a:rPr lang="en-DE" dirty="0"/>
              <a:t>Commit heißt jetzt erstmal nur logisches Ende (vorher EOT), aber nicht zwangsweise persistente Speicherung </a:t>
            </a:r>
          </a:p>
          <a:p>
            <a:pPr marL="813859" lvl="2" indent="-285750"/>
            <a:r>
              <a:rPr lang="en-DE" dirty="0"/>
              <a:t>Der Dateiverwaltung soll überlassen werden, wann was geschrieben wird</a:t>
            </a:r>
          </a:p>
          <a:p>
            <a:pPr marL="813859" lvl="2" indent="-285750"/>
            <a:r>
              <a:rPr lang="en-DE" dirty="0"/>
              <a:t>Transaktionen, die einen Commit Eintrag haben, sollen bei der Wiederherstellung wiederholt werden, wenn nicht im Speicher</a:t>
            </a:r>
            <a:endParaRPr lang="de-DE" dirty="0"/>
          </a:p>
          <a:p>
            <a:pPr lvl="1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E360A52-85BC-E7AB-0A17-547C6F6D0B7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Zwei Typen von Log-Einträgen: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Transaktionsbezogene Einträge:</a:t>
                </a:r>
              </a:p>
              <a:p>
                <a:pPr lvl="3">
                  <a:tabLst>
                    <a:tab pos="350838" algn="l"/>
                    <a:tab pos="565150" algn="l"/>
                  </a:tabLst>
                </a:pP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/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 Wert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vor /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(</a:t>
                </a:r>
                <a:r>
                  <a:rPr lang="de-DE" i="1" dirty="0" err="1"/>
                  <a:t>before</a:t>
                </a:r>
                <a:r>
                  <a:rPr lang="de-DE" i="1" dirty="0"/>
                  <a:t> / after </a:t>
                </a:r>
                <a:r>
                  <a:rPr lang="de-DE" i="1" dirty="0" err="1"/>
                  <a:t>state</a:t>
                </a:r>
                <a:r>
                  <a:rPr lang="de-DE" dirty="0"/>
                  <a:t>)</a:t>
                </a:r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BEGIN_TRANSACTION	: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INSERT_ITEM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𝐴𝑆</m:t>
                        </m:r>
                      </m:e>
                    </m:d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DELETE_ITEM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UPDATE_ITEM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COMMIT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ABORT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000" dirty="0"/>
              </a:p>
              <a:p>
                <a:pPr marL="727338" lvl="1" indent="-457200">
                  <a:buFont typeface="+mj-lt"/>
                  <a:buAutoNum type="arabicPeriod"/>
                  <a:tabLst>
                    <a:tab pos="3192463" algn="l"/>
                    <a:tab pos="3368675" algn="l"/>
                  </a:tabLst>
                </a:pPr>
                <a:r>
                  <a:rPr lang="de-DE" sz="2200" dirty="0"/>
                  <a:t>Systembezogene Einträge:</a:t>
                </a:r>
              </a:p>
              <a:p>
                <a:pPr marL="717286" lvl="3" indent="-290513">
                  <a:tabLst>
                    <a:tab pos="3594100" algn="l"/>
                    <a:tab pos="4303713" algn="l"/>
                  </a:tabLst>
                </a:pPr>
                <a:r>
                  <a:rPr lang="de-DE" sz="2000" dirty="0"/>
                  <a:t>DUMP (vollständige DB-Kopie; eher selten)</a:t>
                </a:r>
              </a:p>
              <a:p>
                <a:pPr marL="717286" lvl="3" indent="-290513">
                  <a:tabLst>
                    <a:tab pos="3594100" algn="l"/>
                    <a:tab pos="4303713" algn="l"/>
                  </a:tabLst>
                </a:pPr>
                <a:r>
                  <a:rPr lang="de-DE" sz="2000" dirty="0"/>
                  <a:t>CHECKPOINT (partielle Aktualisierung; häufig)</a:t>
                </a: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E360A52-85BC-E7AB-0A17-547C6F6D0B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r="-227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5C34E-BBBE-F35C-0F06-DCD1748E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F4C-E49E-E42F-1287-0F287F3E1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Organisation des Log-File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Transaction </a:t>
            </a:r>
            <a:r>
              <a:rPr lang="de-DE" dirty="0" err="1"/>
              <a:t>Record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Zusammenfassung der INSERT_ITEM-, UPDATE_ITEM- und DELETE_ITEM-Operationen einer einzelnen Transaktion </a:t>
            </a:r>
          </a:p>
          <a:p>
            <a:pPr lvl="1"/>
            <a:r>
              <a:rPr lang="de-DE" dirty="0"/>
              <a:t>Beginnt mit (B)</a:t>
            </a:r>
            <a:r>
              <a:rPr lang="de-DE" dirty="0" err="1"/>
              <a:t>egin</a:t>
            </a:r>
            <a:r>
              <a:rPr lang="de-DE" dirty="0"/>
              <a:t>, endet mit (C)</a:t>
            </a:r>
            <a:r>
              <a:rPr lang="de-DE" dirty="0" err="1"/>
              <a:t>ommit</a:t>
            </a:r>
            <a:r>
              <a:rPr lang="de-DE" dirty="0"/>
              <a:t> oder (A)</a:t>
            </a:r>
            <a:r>
              <a:rPr lang="de-DE" dirty="0" err="1"/>
              <a:t>bort</a:t>
            </a:r>
            <a:endParaRPr lang="de-DE" dirty="0"/>
          </a:p>
          <a:p>
            <a:pPr lvl="1"/>
            <a:r>
              <a:rPr lang="de-DE" dirty="0"/>
              <a:t>Beispiel: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3C037-5B62-81A9-0AD2-1AC46027D1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41682-0DE6-D95A-4B30-DBC25CD3D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FD5E1A-BC86-0CD2-5D90-95166004CA04}"/>
              </a:ext>
            </a:extLst>
          </p:cNvPr>
          <p:cNvGrpSpPr/>
          <p:nvPr/>
        </p:nvGrpSpPr>
        <p:grpSpPr>
          <a:xfrm>
            <a:off x="3416781" y="3612815"/>
            <a:ext cx="8414894" cy="2293099"/>
            <a:chOff x="1947333" y="3553464"/>
            <a:chExt cx="8414894" cy="229309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92C1217-E4FE-5CD7-0EBA-76F098FF0F8B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82691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49F0BE-2957-8E1D-6413-D666942F27EB}"/>
                </a:ext>
              </a:extLst>
            </p:cNvPr>
            <p:cNvSpPr txBox="1"/>
            <p:nvPr/>
          </p:nvSpPr>
          <p:spPr>
            <a:xfrm>
              <a:off x="9747956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B7DA6C-3FE9-6C5D-2CDE-D0EA43B08291}"/>
                </a:ext>
              </a:extLst>
            </p:cNvPr>
            <p:cNvSpPr txBox="1"/>
            <p:nvPr/>
          </p:nvSpPr>
          <p:spPr>
            <a:xfrm>
              <a:off x="9342667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E8D048-271D-FFD9-9CAB-24A755A14948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ED638A-281F-6DC9-4CD2-21D814F772E8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74A2C1-417F-D6B7-4AEE-168024501157}"/>
                </a:ext>
              </a:extLst>
            </p:cNvPr>
            <p:cNvSpPr txBox="1"/>
            <p:nvPr/>
          </p:nvSpPr>
          <p:spPr>
            <a:xfrm>
              <a:off x="684577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C5C5FF-80B3-F627-CFB8-BEDBA49300E1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C5C5FF-80B3-F627-CFB8-BEDBA4930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2959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C3C9A1-0FE4-CD74-04E9-061093502541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C3C9A1-0FE4-CD74-04E9-061093502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06DA4E-EE12-B88B-50CB-7C99B2E4129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06DA4E-EE12-B88B-50CB-7C99B2E41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023656-D3CF-6DD2-DE62-80A56F7F5F04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023656-D3CF-6DD2-DE62-80A56F7F5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5ED82FA-8F23-21ED-6169-C94EE4ADABFE}"/>
                    </a:ext>
                  </a:extLst>
                </p:cNvPr>
                <p:cNvSpPr txBox="1"/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5ED82FA-8F23-21ED-6169-C94EE4ADAB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588ADF-41E7-CDDC-750E-A637E38FC2FA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E0076E-AB7D-F5E8-A3FE-35A2F45295B8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31C09C-C5FE-6E34-0BFA-9414A29D46C6}"/>
                </a:ext>
              </a:extLst>
            </p:cNvPr>
            <p:cNvSpPr/>
            <p:nvPr/>
          </p:nvSpPr>
          <p:spPr>
            <a:xfrm>
              <a:off x="7403039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107597-73DC-AE57-1E53-84732FF814F6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A7F4B2-3EB7-B4F8-ADEE-1938A72BA9CB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F2A261-2A27-07BC-AA69-1C79F5569478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98C876-8154-41D1-73CA-16853A3F98E1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16B361-1E70-C5EA-8CCF-8AC2CC78CF8A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C55E0D-89D1-24F4-9A93-33619A2E2F44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340E89-0F58-930D-2D56-74B278A47F3D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A249E6-B8DE-9206-A435-E3EF076E1DEA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E5D69D-3A73-1BEF-BDEC-B9D122D4A08E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BB4DA9-285D-7381-FC42-C625DA6C6D2C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BECB88-ACB0-A567-EF0A-EB2C9AF3E33A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B00EFF-B3AF-C0C6-6B91-D6F25C59CAB0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EFA589-4B22-22F1-70D4-4E1B38B779EF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047B91-EBF6-878D-DFC4-CAB5762086C6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DDFBF7-0F4E-C1D3-1895-7EDC9DFE5E43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57EB97-C2DD-96CA-3E0B-300D38C69D3E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C240B34-9966-BAFA-0832-BF583A5527F1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44A60D5-B119-45DA-E0BF-0D4D4BB60CBC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EC8D3FB-231A-A679-906C-4D8696CBDD10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4CBE13-D480-35EA-B56A-7A5DFDEFED1F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923063-4BB4-184E-A609-AF3D046327CA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03599A0-BA83-1371-81E0-B63813205B3E}"/>
                </a:ext>
              </a:extLst>
            </p:cNvPr>
            <p:cNvSpPr/>
            <p:nvPr/>
          </p:nvSpPr>
          <p:spPr>
            <a:xfrm>
              <a:off x="6767107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51125C3-E01F-F044-C480-C9A30A4FB340}"/>
                </a:ext>
              </a:extLst>
            </p:cNvPr>
            <p:cNvSpPr/>
            <p:nvPr/>
          </p:nvSpPr>
          <p:spPr>
            <a:xfrm>
              <a:off x="69531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0C0D72-87DC-57AE-C9C9-8701BEA549F7}"/>
                </a:ext>
              </a:extLst>
            </p:cNvPr>
            <p:cNvSpPr/>
            <p:nvPr/>
          </p:nvSpPr>
          <p:spPr>
            <a:xfrm>
              <a:off x="714556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ABABF8-A229-238F-CB12-D08F1254B442}"/>
                </a:ext>
              </a:extLst>
            </p:cNvPr>
            <p:cNvSpPr/>
            <p:nvPr/>
          </p:nvSpPr>
          <p:spPr>
            <a:xfrm>
              <a:off x="76428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364A5A-BAD6-37B2-1E2B-582AEA15B91D}"/>
                </a:ext>
              </a:extLst>
            </p:cNvPr>
            <p:cNvSpPr/>
            <p:nvPr/>
          </p:nvSpPr>
          <p:spPr>
            <a:xfrm>
              <a:off x="78327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0A76061-6231-78BF-EAFC-08EEC00DC233}"/>
                </a:ext>
              </a:extLst>
            </p:cNvPr>
            <p:cNvSpPr/>
            <p:nvPr/>
          </p:nvSpPr>
          <p:spPr>
            <a:xfrm>
              <a:off x="80280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FB2178-51C6-E608-2984-DB650D5F0EEC}"/>
                </a:ext>
              </a:extLst>
            </p:cNvPr>
            <p:cNvSpPr/>
            <p:nvPr/>
          </p:nvSpPr>
          <p:spPr>
            <a:xfrm>
              <a:off x="82022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FF7958-8804-BC43-40EA-E7882E54515C}"/>
                </a:ext>
              </a:extLst>
            </p:cNvPr>
            <p:cNvSpPr/>
            <p:nvPr/>
          </p:nvSpPr>
          <p:spPr>
            <a:xfrm>
              <a:off x="840031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A93ADE-6739-CCB0-EBA0-9D400887908C}"/>
                </a:ext>
              </a:extLst>
            </p:cNvPr>
            <p:cNvSpPr/>
            <p:nvPr/>
          </p:nvSpPr>
          <p:spPr>
            <a:xfrm>
              <a:off x="858509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644779-A1FD-926E-5592-44AFFDE19157}"/>
                </a:ext>
              </a:extLst>
            </p:cNvPr>
            <p:cNvSpPr/>
            <p:nvPr/>
          </p:nvSpPr>
          <p:spPr>
            <a:xfrm>
              <a:off x="878215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7259F7-09BB-B7FA-5A60-86B34080EF51}"/>
                </a:ext>
              </a:extLst>
            </p:cNvPr>
            <p:cNvSpPr/>
            <p:nvPr/>
          </p:nvSpPr>
          <p:spPr>
            <a:xfrm>
              <a:off x="89721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017F6FB-E046-C432-4E1B-389BA8AB5403}"/>
                </a:ext>
              </a:extLst>
            </p:cNvPr>
            <p:cNvSpPr/>
            <p:nvPr/>
          </p:nvSpPr>
          <p:spPr>
            <a:xfrm>
              <a:off x="916735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7CF6563-EBD2-1DB8-A063-A862C4E83093}"/>
                </a:ext>
              </a:extLst>
            </p:cNvPr>
            <p:cNvSpPr/>
            <p:nvPr/>
          </p:nvSpPr>
          <p:spPr>
            <a:xfrm>
              <a:off x="93415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228D274-19B9-B683-C463-E29A447E8970}"/>
                </a:ext>
              </a:extLst>
            </p:cNvPr>
            <p:cNvSpPr/>
            <p:nvPr/>
          </p:nvSpPr>
          <p:spPr>
            <a:xfrm>
              <a:off x="953963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FA22A6-35ED-E4D5-4E28-9C46F8A2B7FD}"/>
                </a:ext>
              </a:extLst>
            </p:cNvPr>
            <p:cNvSpPr/>
            <p:nvPr/>
          </p:nvSpPr>
          <p:spPr>
            <a:xfrm>
              <a:off x="972440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91D4D60-4DC0-1918-CBF1-0A0287F3120A}"/>
                </a:ext>
              </a:extLst>
            </p:cNvPr>
            <p:cNvCxnSpPr>
              <a:stCxn id="11" idx="0"/>
              <a:endCxn id="58" idx="2"/>
            </p:cNvCxnSpPr>
            <p:nvPr/>
          </p:nvCxnSpPr>
          <p:spPr>
            <a:xfrm flipH="1" flipV="1">
              <a:off x="9760409" y="4591060"/>
              <a:ext cx="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DC4F78E-3453-1EC6-A34C-83C82271C150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9AEBD33-197E-E9AB-38E1-E4E093F7ED35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40FB439-0471-8F88-C689-8D6281120E18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16B439A-81E6-EDA2-71FD-A34334382D08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6081888" y="4921600"/>
              <a:ext cx="716970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67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Log-Information COMMIT und Fehler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1908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COMMIT-Point einer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bezeichnet den Zeitpunkt, an dem alle DB-Zugriffsoperationen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erfolgreich ausgeführt und im Log erfasst wurden</a:t>
                </a:r>
              </a:p>
              <a:p>
                <a:pPr lvl="1"/>
                <a:r>
                  <a:rPr lang="de-DE" dirty="0"/>
                  <a:t>Zu diesem Zeitpunkt gilt Transaktion als bestätigt, ihre Wirkung soll persistent in der DB gespeichert werden</a:t>
                </a:r>
              </a:p>
              <a:p>
                <a:pPr marL="635000" lvl="1" indent="-292100">
                  <a:buFont typeface="Zapf Dingbats"/>
                  <a:buChar char="➝"/>
                </a:pPr>
                <a:r>
                  <a:rPr lang="de-DE" dirty="0">
                    <a:solidFill>
                      <a:schemeClr val="accent1"/>
                    </a:solidFill>
                  </a:rPr>
                  <a:t>[COMMIT,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]</a:t>
                </a:r>
                <a:r>
                  <a:rPr lang="de-DE" dirty="0"/>
                  <a:t>-Eintrag im Log wird generiert, als Zeichen der logischen, aber noch nicht physischen Beendigung der Transaktion</a:t>
                </a:r>
              </a:p>
              <a:p>
                <a:r>
                  <a:rPr lang="de-DE" dirty="0"/>
                  <a:t>Im Fehlerfall</a:t>
                </a:r>
              </a:p>
              <a:p>
                <a:pPr lvl="1"/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mit BEGIN_TRANSACTION und </a:t>
                </a:r>
                <a:r>
                  <a:rPr lang="de-DE" dirty="0">
                    <a:solidFill>
                      <a:srgbClr val="FFC000"/>
                    </a:solidFill>
                  </a:rPr>
                  <a:t>ohne</a:t>
                </a:r>
                <a:r>
                  <a:rPr lang="de-DE" dirty="0"/>
                  <a:t> COMMIT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werden – soweit nötig – rückgängig gemacht ➝ </a:t>
                </a:r>
                <a:r>
                  <a:rPr lang="de-DE" dirty="0">
                    <a:solidFill>
                      <a:schemeClr val="accent1"/>
                    </a:solidFill>
                  </a:rPr>
                  <a:t>UNDO</a:t>
                </a:r>
              </a:p>
              <a:p>
                <a:pPr lvl="1"/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mit BEGIN_TRANSACTION und </a:t>
                </a:r>
                <a:r>
                  <a:rPr lang="de-DE" dirty="0">
                    <a:solidFill>
                      <a:srgbClr val="FFC000"/>
                    </a:solidFill>
                  </a:rPr>
                  <a:t>mit</a:t>
                </a:r>
                <a:r>
                  <a:rPr lang="de-DE" dirty="0"/>
                  <a:t> COMMIT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können bzgl. ihrer Änderungsoperationen vollständig wiederholt werden, falls der DB-Zustand noch nicht persistent auf Platte gesichert wurde ➝ </a:t>
                </a:r>
                <a:r>
                  <a:rPr lang="de-DE" dirty="0">
                    <a:solidFill>
                      <a:schemeClr val="accent1"/>
                    </a:solidFill>
                  </a:rPr>
                  <a:t>REDO</a:t>
                </a:r>
              </a:p>
            </p:txBody>
          </p:sp>
        </mc:Choice>
        <mc:Fallback xmlns="">
          <p:sp>
            <p:nvSpPr>
              <p:cNvPr id="1531908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106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F592-56A1-4316-648B-2CC5949EF7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CFC43-614E-EFB3-7E0B-AE784A79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415123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Abbruch einer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DB muss in Zustand vor Transaktionsausführung gebracht werden</a:t>
                </a:r>
              </a:p>
              <a:p>
                <a:r>
                  <a:rPr lang="de-DE" dirty="0"/>
                  <a:t>Log rückwärts bis zum Beginn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durchsuchen, um Operationen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zu identifizieren und betroffene Datenobjekte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zurückzusetzen</a:t>
                </a:r>
              </a:p>
              <a:p>
                <a:r>
                  <a:rPr lang="de-DE" dirty="0"/>
                  <a:t>Beispiel: UNDO für ein Datenobjekt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UPDATE, DELETE: kopiere den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𝐵𝑆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INSERT: lösche das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2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107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51851-13B5-874D-E6C7-DF430EA6C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2974E-45A2-263F-2044-29D1732C3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36775F-0EED-D166-519C-C069D7E96225}"/>
              </a:ext>
            </a:extLst>
          </p:cNvPr>
          <p:cNvGrpSpPr/>
          <p:nvPr/>
        </p:nvGrpSpPr>
        <p:grpSpPr>
          <a:xfrm>
            <a:off x="6408318" y="3612815"/>
            <a:ext cx="5423357" cy="2293099"/>
            <a:chOff x="1947333" y="3553464"/>
            <a:chExt cx="5423357" cy="22930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28FC13-F4A8-206E-F0DF-A4A7DD0B2CA5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2709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686621-7E77-D92C-BD37-7CFB95579C54}"/>
                </a:ext>
              </a:extLst>
            </p:cNvPr>
            <p:cNvSpPr txBox="1"/>
            <p:nvPr/>
          </p:nvSpPr>
          <p:spPr>
            <a:xfrm>
              <a:off x="6756419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DC3A6-FE06-174F-DB11-3F26A72D8409}"/>
                </a:ext>
              </a:extLst>
            </p:cNvPr>
            <p:cNvSpPr txBox="1"/>
            <p:nvPr/>
          </p:nvSpPr>
          <p:spPr>
            <a:xfrm>
              <a:off x="6198734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05622-BF05-CAD5-3D56-78B5078D1A1C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98F43B-0E56-2913-96DE-340F2A698D20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1D66F7-B2B5-EF2B-41A3-3A8E53225AC6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1D66F7-B2B5-EF2B-41A3-3A8E53225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367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D67D1A9-9C66-469E-2CC1-988F2EF02D2B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D67D1A9-9C66-469E-2CC1-988F2EF02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56376EB-F2AE-B80C-F773-FF8ABE3E792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56376EB-F2AE-B80C-F773-FF8ABE3E79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84B887-A83C-9ED0-8FE6-6CC8D15FA926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84B887-A83C-9ED0-8FE6-6CC8D15FA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5069A8-3DB4-1551-6BA3-C0F3EDEF920C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EF4993-8C19-B7FB-178E-76EB6E9FC72A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E4336D-E246-BF35-BD1A-95DFBF57F5D0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62197A-402E-B872-1A43-E9ABB8AB947B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EB7328-8BCE-5219-B81D-99BE188B9C3A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D31146-994C-9560-3CDA-5E2820F7392D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2E9635-6A13-387A-F29C-53C5B4942291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A3C07C-70BF-EC4F-C3A3-9BE52B3FDAE9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218E80-4BFD-D7D1-022F-74AED7713CAA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57D442-A3B1-CF90-C9AC-5D26F44B6B8A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0AE2BF-191E-935F-480F-0F6795FF29D2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DCED95-4AC0-9D49-03A0-EBF3E6DC532F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F5C3AB0-8550-6AE6-67EE-0789F55020C6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0EFE457-32FD-E89C-5E21-CB007A1B7CD8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595AA9-8DE5-28BC-305C-E2FC6C79C6AE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9B2A58-84A7-8564-995B-48D5A96C996A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D73B4C9-87DC-3124-3CDB-07FEBE3A7DE0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125509-3E0A-333A-5AC1-587A6A516623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6DB673-4096-5617-14C9-CCE7BAC567E8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A39255-1BB0-1BD8-D9F5-833CCA005AB8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53C8FD-0559-1777-08CD-240C75A95FFA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F2A46C-3965-E5E2-8166-FAAE3FF1C294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1666EDD-94CE-A6C9-9B76-932090ED28E6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4B82BF6-85C9-8147-AE17-51BC200993FC}"/>
                </a:ext>
              </a:extLst>
            </p:cNvPr>
            <p:cNvCxnSpPr>
              <a:cxnSpLocks/>
              <a:stCxn id="12" idx="0"/>
              <a:endCxn id="44" idx="2"/>
            </p:cNvCxnSpPr>
            <p:nvPr/>
          </p:nvCxnSpPr>
          <p:spPr>
            <a:xfrm flipV="1">
              <a:off x="6616477" y="4591060"/>
              <a:ext cx="185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E546A07-0C78-6879-3C81-65BABBE24302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AB3EAC8-1208-AEDD-B80F-A60939169F6B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E0B205-0704-6CCF-25BC-D1BE200FA777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73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Systemfehler in der DB</a:t>
                </a:r>
              </a:p>
              <a:p>
                <a:r>
                  <a:rPr lang="de-DE" dirty="0"/>
                  <a:t>Alle bestätigten Transaktionen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noch nicht im Hintergrundspeicher sind, müssen wiederholt werden</a:t>
                </a:r>
              </a:p>
              <a:p>
                <a:r>
                  <a:rPr lang="de-DE" dirty="0"/>
                  <a:t>Log vom Beginn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vorwärts durchsucht und alle auftretenden Operationen erneut realisiert</a:t>
                </a:r>
              </a:p>
              <a:p>
                <a:r>
                  <a:rPr lang="de-DE" dirty="0"/>
                  <a:t>Beispiel: REDO für ein Datenobjekt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INSERT, UPDATE:</a:t>
                </a:r>
              </a:p>
              <a:p>
                <a:pPr lvl="2"/>
                <a:r>
                  <a:rPr lang="de-DE" dirty="0"/>
                  <a:t>Kopiere den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𝐴𝑆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DELETE: </a:t>
                </a:r>
              </a:p>
              <a:p>
                <a:pPr lvl="2"/>
                <a:r>
                  <a:rPr lang="de-DE" dirty="0"/>
                  <a:t>Lösche das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71B84-70EC-F029-239D-6DDD1C9960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18563-2EE9-43C6-6F09-8B373BF06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9B7FEE-AC97-B4CD-8225-8D1B94104B4A}"/>
              </a:ext>
            </a:extLst>
          </p:cNvPr>
          <p:cNvGrpSpPr/>
          <p:nvPr/>
        </p:nvGrpSpPr>
        <p:grpSpPr>
          <a:xfrm>
            <a:off x="5642303" y="3612815"/>
            <a:ext cx="5829746" cy="2293099"/>
            <a:chOff x="1947333" y="3553464"/>
            <a:chExt cx="5829746" cy="22930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A8CD055-17B6-6CBC-D546-CA81D31F0D8C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6513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7B27B7-C19E-3CC6-99DA-26653549D6E1}"/>
                </a:ext>
              </a:extLst>
            </p:cNvPr>
            <p:cNvSpPr txBox="1"/>
            <p:nvPr/>
          </p:nvSpPr>
          <p:spPr>
            <a:xfrm>
              <a:off x="7162808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54AD0D-9408-9925-D063-6914D524FAE4}"/>
                </a:ext>
              </a:extLst>
            </p:cNvPr>
            <p:cNvSpPr txBox="1"/>
            <p:nvPr/>
          </p:nvSpPr>
          <p:spPr>
            <a:xfrm>
              <a:off x="6763163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14AB49-DADF-8E3B-E01C-0BB74D57C57D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25E496-393A-65CD-9F75-09B7CD74B9EC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F7A078-4842-68F4-113F-E34C1CF2F062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F7A078-4842-68F4-113F-E34C1CF2F0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959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183AC80-39FB-B6C5-94AB-588F655ADE2E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183AC80-39FB-B6C5-94AB-588F655AD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D564F-BDAC-EDF8-A8CD-8793BEFE377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D564F-BDAC-EDF8-A8CD-8793BEFE3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CAE69E-968C-8D9D-1D73-FB7F1ACB4CA7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CAE69E-968C-8D9D-1D73-FB7F1ACB4C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E3DB389-8BC3-7173-387F-6EC89FB12FF7}"/>
                    </a:ext>
                  </a:extLst>
                </p:cNvPr>
                <p:cNvSpPr txBox="1"/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E3DB389-8BC3-7173-387F-6EC89FB12F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66D080-90F7-F4AC-F71D-E9B3166ADB3D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051C67-B437-DF67-E32D-0DBB6FE65908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E451E0-7C0D-7002-DEFD-2C9D012E9E78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B44203-4A21-4584-A3D9-A5CC67966885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C90E4C-907D-91A3-8A83-F315FD7A29C1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F9BD79-B018-E55E-7B93-5A277B85D432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A543C3-795C-1D1E-0A7A-0A40B6BAF144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ED8EA3-2ACA-2077-ECAF-4B916C61C138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67E21B-E68F-EFEF-C4A1-88BF4141C9CA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F0C342-7066-08D8-33A1-66165A4086E4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988F5A-2510-6B64-C94F-13475F4771F2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405752-EB25-40E4-1978-382DE451203E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FDD589-D85E-FBD6-C65E-6A4F3EACD373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62E235-7A2D-5481-3D93-9011D8870B75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CBE914-DDE4-A0AE-6ECF-EE17F71337B1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5B20EC-6861-A200-2074-AEBCED130E7D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D9E0A7-F407-D7B0-1807-CCD2755ECAA5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49D7A5-5C1B-BA34-5CCC-1BB4744A399A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47A6E83-43BD-4A8A-2308-CEA2E80FF955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1BEF15-CEFE-553E-8EE7-10398A7D0FE5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3DABF06-49CF-8CB6-BF4F-B5ABD50A8F27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35DDAA-41D7-7860-A3DF-4926710921E3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2A2E8B-2550-D2B4-ECA9-E2E0159315E9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0D7F58-ACFE-ECD5-F89E-0104F467A6A0}"/>
                </a:ext>
              </a:extLst>
            </p:cNvPr>
            <p:cNvSpPr/>
            <p:nvPr/>
          </p:nvSpPr>
          <p:spPr>
            <a:xfrm>
              <a:off x="6767107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9C2368-7C1F-A945-E849-EAAA08EDA17A}"/>
                </a:ext>
              </a:extLst>
            </p:cNvPr>
            <p:cNvSpPr/>
            <p:nvPr/>
          </p:nvSpPr>
          <p:spPr>
            <a:xfrm>
              <a:off x="69531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BF21CE-2FC5-273B-8910-E20C0FE67F53}"/>
                </a:ext>
              </a:extLst>
            </p:cNvPr>
            <p:cNvSpPr/>
            <p:nvPr/>
          </p:nvSpPr>
          <p:spPr>
            <a:xfrm>
              <a:off x="714490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93676AC-7C2F-B8AA-BB4D-7A54934BBEBF}"/>
                </a:ext>
              </a:extLst>
            </p:cNvPr>
            <p:cNvCxnSpPr>
              <a:cxnSpLocks/>
              <a:stCxn id="12" idx="0"/>
              <a:endCxn id="47" idx="2"/>
            </p:cNvCxnSpPr>
            <p:nvPr/>
          </p:nvCxnSpPr>
          <p:spPr>
            <a:xfrm flipH="1" flipV="1">
              <a:off x="7180905" y="4591060"/>
              <a:ext cx="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305FA94-BDB7-5284-5092-75BD392349D2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402991B-DA6C-234E-ECF5-C5CCD5F9F36D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4C5DCB2-C581-E6A8-722A-AF78A1BFBF19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8961090-977F-1CC8-5206-2C2DB80582AA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V="1">
              <a:off x="6081888" y="4921600"/>
              <a:ext cx="716970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4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Log-Information: Sicherer Speicher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395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Um während des DBMS-Betriebs eine verlässliche Grundlage für UNDO/REDO im Fehlerfall zu liefern, muss das Log – neben der Protokollierung im Hauptspeicher (intern) – auch verlässlich auf Platte (extern) gespeichert werden</a:t>
                </a:r>
              </a:p>
              <a:p>
                <a:pPr lvl="1"/>
                <a:r>
                  <a:rPr lang="de-DE" dirty="0"/>
                  <a:t>Nach Systemabsturz können nur solche Log-Einträge bei der Fehlerbehandlung berücksichtigt werden, die bereits auf Platte gespeichert sind – Hauptspeicherinhalte stehen u.U. nicht mehr zur Verfügung</a:t>
                </a:r>
              </a:p>
              <a:p>
                <a:pPr lvl="1"/>
                <a:r>
                  <a:rPr lang="de-DE" dirty="0"/>
                  <a:t>Nicht jeder Log-Eintrag wird direkt auch auf Platte gespeichert, um hohe Verzögerungszeiten beim Log-Zugriff zu vermeiden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Forcewriting</a:t>
                </a:r>
                <a:endParaRPr lang="de-DE" dirty="0"/>
              </a:p>
              <a:p>
                <a:pPr lvl="1"/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kann erst dann ihren COMMIT-Point erreichen, wenn der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zugehörige Log-Inhalt verlässlich auf Platte gespeichert ist</a:t>
                </a:r>
              </a:p>
            </p:txBody>
          </p:sp>
        </mc:Choice>
        <mc:Fallback xmlns="">
          <p:sp>
            <p:nvSpPr>
              <p:cNvPr id="153395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9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29F38-4924-F7D1-9B86-0EEB761598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FC244-8607-B972-D8F4-3C44FF010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1619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READ- und WRITE-Set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5285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Eine Transaktion umfasst im Allgemeinen eine Menge unterschiedlicher READ_ITEM- und WRITE_ITEM-Anweisungen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Read-Set</a:t>
                </a:r>
                <a:r>
                  <a:rPr lang="de-DE" dirty="0"/>
                  <a:t> einer Transaktion:  </a:t>
                </a:r>
                <a:br>
                  <a:rPr lang="de-DE" dirty="0"/>
                </a:br>
                <a:r>
                  <a:rPr lang="de-DE" dirty="0"/>
                  <a:t>Menge der von einer Transaktion gelesenen Datenobjekte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Write-Set</a:t>
                </a:r>
                <a:r>
                  <a:rPr lang="de-DE" dirty="0"/>
                  <a:t> einer Transaktion: </a:t>
                </a:r>
                <a:br>
                  <a:rPr lang="de-DE" dirty="0"/>
                </a:br>
                <a:r>
                  <a:rPr lang="de-DE" dirty="0"/>
                  <a:t>Menge der von einer Transaktion geschriebenen Datenobjekte </a:t>
                </a:r>
              </a:p>
              <a:p>
                <a:r>
                  <a:rPr lang="de-DE" dirty="0"/>
                  <a:t>Beispiel: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Read-Set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/>
                  <a:t>, Write-Set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Read-Set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Write-Set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0528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33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D9C6B-954B-26D0-DE35-201D8B8F0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78051-7D4A-A9FA-B166-8E2805B63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FB90132-FDF3-AEE4-BA45-FD87E2B9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478608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FB90132-FDF3-AEE4-BA45-FD87E2B9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478608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r="-781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781" t="-96667" r="-781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03448"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93333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06897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90000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t="-610345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5EA6-A5B3-1F24-A8C4-9C54B5267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012579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5EA6-A5B3-1F24-A8C4-9C54B5267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012579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96667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980885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Checkpoints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Zeichnet alle aktiven Transaktionen auf</a:t>
                </a:r>
              </a:p>
              <a:p>
                <a:r>
                  <a:rPr lang="de-DE" dirty="0"/>
                  <a:t>Aktualisiert Hintergrundspeicher partiell aufgrund abgeschlossener Transaktionen </a:t>
                </a:r>
              </a:p>
              <a:p>
                <a:r>
                  <a:rPr lang="de-DE" dirty="0"/>
                  <a:t>Wird periodisch angestoßen</a:t>
                </a:r>
              </a:p>
              <a:p>
                <a:pPr lvl="1"/>
                <a:r>
                  <a:rPr lang="de-DE" dirty="0"/>
                  <a:t>Währenddessen keine COMMIT-Anweisungen für aktive Transaktionen</a:t>
                </a:r>
              </a:p>
              <a:p>
                <a:r>
                  <a:rPr lang="de-DE" dirty="0"/>
                  <a:t>Dienst-Ende: es wird synchron (</a:t>
                </a:r>
                <a:r>
                  <a:rPr lang="de-DE" i="1" dirty="0" err="1"/>
                  <a:t>force</a:t>
                </a:r>
                <a:r>
                  <a:rPr lang="de-DE" dirty="0"/>
                  <a:t>) ein CHECKPOINT-Eintrag im Log-File generiert wird </a:t>
                </a:r>
              </a:p>
              <a:p>
                <a:pPr lvl="1"/>
                <a:r>
                  <a:rPr lang="de-DE" dirty="0"/>
                  <a:t>DB-Veränderungen abgeschlossener Transaktionen dauerhaft in die DB einfügen</a:t>
                </a:r>
              </a:p>
              <a:p>
                <a:r>
                  <a:rPr lang="de-DE" dirty="0"/>
                  <a:t>Checkpoint-Eintrag: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𝐶𝐾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enthält die Identifier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der aktiven Transaktionen</a:t>
                </a:r>
              </a:p>
              <a:p>
                <a:r>
                  <a:rPr lang="de-DE" dirty="0"/>
                  <a:t>Bei einem </a:t>
                </a:r>
                <a:r>
                  <a:rPr lang="de-DE" dirty="0" err="1"/>
                  <a:t>Recovery</a:t>
                </a:r>
                <a:r>
                  <a:rPr lang="de-DE" dirty="0"/>
                  <a:t>-Vorgang muss dann nur bis zum letzten Checkpoint-Eintrag zurückgegangen werden und von dort an die aktiven Transaktionen abhandeln (UNDO/REDO)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E3CE0-E97C-0F3C-384B-BD8DFD79D6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B1CB1-8127-52DB-38B0-7BA02CFE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37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DUMP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Vollständige Kopie der DB</a:t>
            </a:r>
          </a:p>
          <a:p>
            <a:pPr lvl="1"/>
            <a:r>
              <a:rPr lang="de-DE" sz="2100" dirty="0"/>
              <a:t>Backup</a:t>
            </a:r>
          </a:p>
          <a:p>
            <a:r>
              <a:rPr lang="de-DE" sz="2400" dirty="0"/>
              <a:t>Wird in der Regel erzeugt, wenn DB nicht operativ ist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(z.B. einmal pro Nacht)</a:t>
            </a:r>
          </a:p>
          <a:p>
            <a:r>
              <a:rPr lang="de-DE" dirty="0"/>
              <a:t>Wird im Allgemeinen im persistenten Speicher abgelegt</a:t>
            </a:r>
          </a:p>
          <a:p>
            <a:r>
              <a:rPr lang="de-DE" dirty="0"/>
              <a:t>Nach Erzeugung des DUMP entsprechender Eintrag im Log-File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11A44-8B4F-ABA9-2A23-0A21E4B3E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257A4-592F-8C41-683A-110A2B3C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834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Grundregeln für Log-Einträge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Zwei Grundregeln: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Write-</a:t>
            </a:r>
            <a:r>
              <a:rPr lang="de-DE" dirty="0" err="1">
                <a:solidFill>
                  <a:schemeClr val="accent1"/>
                </a:solidFill>
              </a:rPr>
              <a:t>Ahead</a:t>
            </a:r>
            <a:r>
              <a:rPr lang="de-DE" dirty="0">
                <a:solidFill>
                  <a:schemeClr val="accent1"/>
                </a:solidFill>
              </a:rPr>
              <a:t> Log (WAL)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BS-Teile der Log-Einträge müssen im Log-File gespeichert sein, bevor die entsprechende Operation auf der DB ausgeführt wird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Commit-</a:t>
            </a:r>
            <a:r>
              <a:rPr lang="de-DE" dirty="0" err="1">
                <a:solidFill>
                  <a:schemeClr val="accent1"/>
                </a:solidFill>
              </a:rPr>
              <a:t>Precedence</a:t>
            </a:r>
            <a:r>
              <a:rPr lang="de-DE" dirty="0">
                <a:solidFill>
                  <a:schemeClr val="accent1"/>
                </a:solidFill>
              </a:rPr>
              <a:t> (CP)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AS-Teile der Log-Einträge müssen im Log-File gespeichert sein, bevor die Transaktion abgeschlossen wird</a:t>
            </a:r>
          </a:p>
          <a:p>
            <a:r>
              <a:rPr lang="de-DE" dirty="0"/>
              <a:t>Damit führt Verlust des Hauptspeichers nicht zu Datenverlust</a:t>
            </a:r>
          </a:p>
          <a:p>
            <a:r>
              <a:rPr lang="de-DE" dirty="0"/>
              <a:t>Mögliche Situationen</a:t>
            </a:r>
          </a:p>
          <a:p>
            <a:pPr lvl="1"/>
            <a:r>
              <a:rPr lang="de-DE" dirty="0"/>
              <a:t>Aktualisierung auf Hintergrundspeicher vor dem COMMIT ➝ </a:t>
            </a:r>
            <a:r>
              <a:rPr lang="de-DE" dirty="0">
                <a:sym typeface="Wingdings" pitchFamily="2" charset="2"/>
              </a:rPr>
              <a:t>Kein REDO bei Recovery nötig</a:t>
            </a:r>
          </a:p>
          <a:p>
            <a:pPr lvl="1"/>
            <a:r>
              <a:rPr lang="de-DE" dirty="0">
                <a:sym typeface="Wingdings" pitchFamily="2" charset="2"/>
              </a:rPr>
              <a:t>COMMIT vor Aktualisierung auf Hintergrundspeicher ➝ Kein UNDO bei Recovery nötig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68073-BE41-EA65-2648-93C94D052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7E4F0-2F7B-4D98-929F-AFA953FC8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800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F3944-3950-D554-314B-AA0A1A7CD9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A795E302-54F1-ED9F-77BE-2385EAD8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ED778F-2348-A609-EFC4-7FDF346F2FA3}"/>
              </a:ext>
            </a:extLst>
          </p:cNvPr>
          <p:cNvGrpSpPr/>
          <p:nvPr/>
        </p:nvGrpSpPr>
        <p:grpSpPr>
          <a:xfrm>
            <a:off x="1308798" y="1667347"/>
            <a:ext cx="8982566" cy="1107809"/>
            <a:chOff x="791584" y="1365208"/>
            <a:chExt cx="8982566" cy="1107809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BCBC422-EAF8-2101-8D6E-4C6C19A2D6C7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4C1B1D-7280-8B10-2DD8-25B560077E99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87298-C5EF-0384-4BE5-EAB1812969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198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8E5B1DD-55BA-7616-6F86-AF2AB2742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340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FFBAE8E-CB8E-1DBF-E8F5-6DCA2CB09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0791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7D53C71-90EB-2031-A0D5-91F91D1FF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842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C5C135F-9BF4-B21C-25AE-138D200E7673}"/>
                </a:ext>
              </a:extLst>
            </p:cNvPr>
            <p:cNvCxnSpPr>
              <a:cxnSpLocks/>
            </p:cNvCxnSpPr>
            <p:nvPr/>
          </p:nvCxnSpPr>
          <p:spPr>
            <a:xfrm>
              <a:off x="522783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A854F0-9CA9-73EE-9667-77E322C7DACD}"/>
                </a:ext>
              </a:extLst>
            </p:cNvPr>
            <p:cNvCxnSpPr>
              <a:cxnSpLocks/>
            </p:cNvCxnSpPr>
            <p:nvPr/>
          </p:nvCxnSpPr>
          <p:spPr>
            <a:xfrm>
              <a:off x="6681496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BC0936-8F98-C4DA-FB43-8FEDB2F98D45}"/>
                    </a:ext>
                  </a:extLst>
                </p:cNvPr>
                <p:cNvSpPr txBox="1"/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BC0936-8F98-C4DA-FB43-8FEDB2F98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9AEFBF9-FD2D-F0B8-ED8B-25B03D4277ED}"/>
                    </a:ext>
                  </a:extLst>
                </p:cNvPr>
                <p:cNvSpPr txBox="1"/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9AEFBF9-FD2D-F0B8-ED8B-25B03D4277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DA6D161-9919-908C-B569-210B7BDBAE62}"/>
                    </a:ext>
                  </a:extLst>
                </p:cNvPr>
                <p:cNvSpPr txBox="1"/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DA6D161-9919-908C-B569-210B7BDBAE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F22E40C-1D83-ED06-314A-E136ED85E54A}"/>
                    </a:ext>
                  </a:extLst>
                </p:cNvPr>
                <p:cNvSpPr txBox="1"/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F22E40C-1D83-ED06-314A-E136ED85E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93BBBF7-60D7-ED6B-673C-1308123B9EC7}"/>
                    </a:ext>
                  </a:extLst>
                </p:cNvPr>
                <p:cNvSpPr txBox="1"/>
                <p:nvPr/>
              </p:nvSpPr>
              <p:spPr>
                <a:xfrm>
                  <a:off x="5227765" y="2103685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93BBBF7-60D7-ED6B-673C-1308123B9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65" y="2103685"/>
                  <a:ext cx="81253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9BD5ED6-BAB3-A18E-5A73-44619CE298F5}"/>
                    </a:ext>
                  </a:extLst>
                </p:cNvPr>
                <p:cNvSpPr txBox="1"/>
                <p:nvPr/>
              </p:nvSpPr>
              <p:spPr>
                <a:xfrm>
                  <a:off x="6681496" y="2101176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9BD5ED6-BAB3-A18E-5A73-44619CE298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1496" y="2101176"/>
                  <a:ext cx="81253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D80E74-73B6-C9FC-5221-209EF0E99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072" y="1738712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69D45BD-F5A1-71F5-6878-932D59301BD9}"/>
                </a:ext>
              </a:extLst>
            </p:cNvPr>
            <p:cNvCxnSpPr>
              <a:cxnSpLocks/>
            </p:cNvCxnSpPr>
            <p:nvPr/>
          </p:nvCxnSpPr>
          <p:spPr>
            <a:xfrm>
              <a:off x="3301072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DAEF7DD9-01A9-DFEE-07CE-4085222A2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584" y="1734540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5D53B4E0-9FBF-B756-DFFA-C3E161842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103" y="2099232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C5CB17-2771-546A-78B8-9A52A808E096}"/>
              </a:ext>
            </a:extLst>
          </p:cNvPr>
          <p:cNvGrpSpPr/>
          <p:nvPr/>
        </p:nvGrpSpPr>
        <p:grpSpPr>
          <a:xfrm>
            <a:off x="1308798" y="3227516"/>
            <a:ext cx="8984875" cy="1112975"/>
            <a:chOff x="789275" y="1365208"/>
            <a:chExt cx="8984875" cy="1112975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9420E93-8E15-32AC-B1F9-A08B11E5891F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D32056-48A2-64F9-BD34-59F67F37C191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91B4D4-4530-E379-C7D8-1C785C7822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198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059F0CD-A25B-08C9-24A6-7E2220E3A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340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76B3813-1EC3-FD83-E4A7-D714495A7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0791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4438553-81D7-6592-112D-B3336375F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842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EB8DDA4-02E5-9814-675B-0ED0902B226D}"/>
                </a:ext>
              </a:extLst>
            </p:cNvPr>
            <p:cNvCxnSpPr>
              <a:cxnSpLocks/>
            </p:cNvCxnSpPr>
            <p:nvPr/>
          </p:nvCxnSpPr>
          <p:spPr>
            <a:xfrm>
              <a:off x="7941719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47B5090-AAB9-E204-A8BE-0EEF44AD6708}"/>
                </a:ext>
              </a:extLst>
            </p:cNvPr>
            <p:cNvCxnSpPr>
              <a:cxnSpLocks/>
            </p:cNvCxnSpPr>
            <p:nvPr/>
          </p:nvCxnSpPr>
          <p:spPr>
            <a:xfrm>
              <a:off x="8820943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20B2AC5-1DFD-57F8-7559-B6001A1EAFB1}"/>
                    </a:ext>
                  </a:extLst>
                </p:cNvPr>
                <p:cNvSpPr txBox="1"/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20B2AC5-1DFD-57F8-7559-B6001A1EAF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7DF6DE4-291A-C714-37BF-0818EC82C57A}"/>
                    </a:ext>
                  </a:extLst>
                </p:cNvPr>
                <p:cNvSpPr txBox="1"/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7DF6DE4-291A-C714-37BF-0818EC82C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83F6FE7-BA62-F99A-C07E-F5CB60E322F0}"/>
                    </a:ext>
                  </a:extLst>
                </p:cNvPr>
                <p:cNvSpPr txBox="1"/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83F6FE7-BA62-F99A-C07E-F5CB60E322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2E09BD7-BDAC-C1F6-739E-BEFF1A1CB298}"/>
                    </a:ext>
                  </a:extLst>
                </p:cNvPr>
                <p:cNvSpPr txBox="1"/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2E09BD7-BDAC-C1F6-739E-BEFF1A1CB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1211396-C71F-5E04-D458-ADAB8C8AF58A}"/>
                    </a:ext>
                  </a:extLst>
                </p:cNvPr>
                <p:cNvSpPr txBox="1"/>
                <p:nvPr/>
              </p:nvSpPr>
              <p:spPr>
                <a:xfrm>
                  <a:off x="7941652" y="2108851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1211396-C71F-5E04-D458-ADAB8C8AF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1652" y="2108851"/>
                  <a:ext cx="81253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29E99F6-FCD7-B5EA-E852-9C0857785A0D}"/>
                    </a:ext>
                  </a:extLst>
                </p:cNvPr>
                <p:cNvSpPr txBox="1"/>
                <p:nvPr/>
              </p:nvSpPr>
              <p:spPr>
                <a:xfrm>
                  <a:off x="8820943" y="2106342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29E99F6-FCD7-B5EA-E852-9C0857785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0943" y="2106342"/>
                  <a:ext cx="81253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D9BAE4-B7A1-3A92-A01A-2ADD049BC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072" y="1738712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447F1D8-2BCD-7392-95B9-92E1E757BF84}"/>
                </a:ext>
              </a:extLst>
            </p:cNvPr>
            <p:cNvCxnSpPr>
              <a:cxnSpLocks/>
            </p:cNvCxnSpPr>
            <p:nvPr/>
          </p:nvCxnSpPr>
          <p:spPr>
            <a:xfrm>
              <a:off x="3301072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 Box 11">
              <a:extLst>
                <a:ext uri="{FF2B5EF4-FFF2-40B4-BE49-F238E27FC236}">
                  <a16:creationId xmlns:a16="http://schemas.microsoft.com/office/drawing/2014/main" id="{663D0302-A939-6306-E9A1-B6D62D71A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275" y="1730673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72" name="Text Box 12">
              <a:extLst>
                <a:ext uri="{FF2B5EF4-FFF2-40B4-BE49-F238E27FC236}">
                  <a16:creationId xmlns:a16="http://schemas.microsoft.com/office/drawing/2014/main" id="{E726FDFB-01BA-A7F7-3D07-1DDDB32D1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065" y="2101101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2E1B5-F7F1-54AB-2539-E7EEC70660F0}"/>
              </a:ext>
            </a:extLst>
          </p:cNvPr>
          <p:cNvGrpSpPr/>
          <p:nvPr/>
        </p:nvGrpSpPr>
        <p:grpSpPr>
          <a:xfrm>
            <a:off x="1311472" y="4792851"/>
            <a:ext cx="8982201" cy="1113063"/>
            <a:chOff x="791949" y="1363624"/>
            <a:chExt cx="8982201" cy="111306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10EF046-4416-DE35-0E16-F1A80C055FC2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848092F-0592-EBF0-5A14-04A8CFEBC248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54831E7-E122-ACAC-969C-D6C391481F27}"/>
                </a:ext>
              </a:extLst>
            </p:cNvPr>
            <p:cNvCxnSpPr/>
            <p:nvPr/>
          </p:nvCxnSpPr>
          <p:spPr>
            <a:xfrm flipV="1">
              <a:off x="3815198" y="1739159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6C01D46-E6BB-EE01-A00D-2A631CBF71EA}"/>
                </a:ext>
              </a:extLst>
            </p:cNvPr>
            <p:cNvCxnSpPr/>
            <p:nvPr/>
          </p:nvCxnSpPr>
          <p:spPr>
            <a:xfrm flipV="1">
              <a:off x="4952340" y="1737128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5F0366F-12CF-0CC0-D3F6-C17C32273580}"/>
                </a:ext>
              </a:extLst>
            </p:cNvPr>
            <p:cNvCxnSpPr/>
            <p:nvPr/>
          </p:nvCxnSpPr>
          <p:spPr>
            <a:xfrm flipV="1">
              <a:off x="6470791" y="173785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C96290E-9CDE-16CD-4B0D-6095AF02768A}"/>
                </a:ext>
              </a:extLst>
            </p:cNvPr>
            <p:cNvCxnSpPr/>
            <p:nvPr/>
          </p:nvCxnSpPr>
          <p:spPr>
            <a:xfrm flipV="1">
              <a:off x="7513842" y="1737128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9A608F0-9A23-7F22-B7D2-DD8D1135CDD7}"/>
                </a:ext>
              </a:extLst>
            </p:cNvPr>
            <p:cNvCxnSpPr>
              <a:cxnSpLocks/>
            </p:cNvCxnSpPr>
            <p:nvPr/>
          </p:nvCxnSpPr>
          <p:spPr>
            <a:xfrm>
              <a:off x="573779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A4A1975-1FDE-255B-6EC8-7FDFC88908D2}"/>
                </a:ext>
              </a:extLst>
            </p:cNvPr>
            <p:cNvCxnSpPr>
              <a:cxnSpLocks/>
            </p:cNvCxnSpPr>
            <p:nvPr/>
          </p:nvCxnSpPr>
          <p:spPr>
            <a:xfrm>
              <a:off x="883853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DA730C5-3B42-2CCB-5854-100303560989}"/>
                    </a:ext>
                  </a:extLst>
                </p:cNvPr>
                <p:cNvSpPr txBox="1"/>
                <p:nvPr/>
              </p:nvSpPr>
              <p:spPr>
                <a:xfrm>
                  <a:off x="3449905" y="1363624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DA730C5-3B42-2CCB-5854-100303560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3624"/>
                  <a:ext cx="73058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B9A0B60-15B3-7EA1-2545-E6961DB795D0}"/>
                    </a:ext>
                  </a:extLst>
                </p:cNvPr>
                <p:cNvSpPr txBox="1"/>
                <p:nvPr/>
              </p:nvSpPr>
              <p:spPr>
                <a:xfrm>
                  <a:off x="4102107" y="1364187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B9A0B60-15B3-7EA1-2545-E6961DB79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4187"/>
                  <a:ext cx="1700466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ACD459-42F7-4FBB-C673-6268D49D871B}"/>
                    </a:ext>
                  </a:extLst>
                </p:cNvPr>
                <p:cNvSpPr txBox="1"/>
                <p:nvPr/>
              </p:nvSpPr>
              <p:spPr>
                <a:xfrm>
                  <a:off x="5620558" y="1363624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ACD459-42F7-4FBB-C673-6268D49D8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3624"/>
                  <a:ext cx="1700466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655B3DC-490B-C4AA-7DAD-DD85F0159271}"/>
                    </a:ext>
                  </a:extLst>
                </p:cNvPr>
                <p:cNvSpPr txBox="1"/>
                <p:nvPr/>
              </p:nvSpPr>
              <p:spPr>
                <a:xfrm>
                  <a:off x="7155385" y="1363973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655B3DC-490B-C4AA-7DAD-DD85F01592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3973"/>
                  <a:ext cx="72006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500061B-FD03-35BD-7277-5D6A2E419192}"/>
                    </a:ext>
                  </a:extLst>
                </p:cNvPr>
                <p:cNvSpPr txBox="1"/>
                <p:nvPr/>
              </p:nvSpPr>
              <p:spPr>
                <a:xfrm>
                  <a:off x="5737725" y="2107355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500061B-FD03-35BD-7277-5D6A2E4191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7725" y="2107355"/>
                  <a:ext cx="81253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C2388E3-0E0E-3550-7A6D-44624B66EC57}"/>
                    </a:ext>
                  </a:extLst>
                </p:cNvPr>
                <p:cNvSpPr txBox="1"/>
                <p:nvPr/>
              </p:nvSpPr>
              <p:spPr>
                <a:xfrm>
                  <a:off x="8838532" y="2104846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C2388E3-0E0E-3550-7A6D-44624B66E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8532" y="2104846"/>
                  <a:ext cx="812530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45768B9-B224-45FA-D2BD-048B91C11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673" y="1739306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E563C02-75AE-CEC6-6971-00E4C868872B}"/>
                </a:ext>
              </a:extLst>
            </p:cNvPr>
            <p:cNvCxnSpPr>
              <a:cxnSpLocks/>
            </p:cNvCxnSpPr>
            <p:nvPr/>
          </p:nvCxnSpPr>
          <p:spPr>
            <a:xfrm>
              <a:off x="3301673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 Box 11">
              <a:extLst>
                <a:ext uri="{FF2B5EF4-FFF2-40B4-BE49-F238E27FC236}">
                  <a16:creationId xmlns:a16="http://schemas.microsoft.com/office/drawing/2014/main" id="{B54291C5-5283-A11A-CCF5-EC0DE134E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9" y="1736957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91" name="Text Box 12">
              <a:extLst>
                <a:ext uri="{FF2B5EF4-FFF2-40B4-BE49-F238E27FC236}">
                  <a16:creationId xmlns:a16="http://schemas.microsoft.com/office/drawing/2014/main" id="{89451B6A-322B-EEF7-65B6-3B52D8375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501" y="2095858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78B676-AC5C-682B-509B-895B0CF24354}"/>
              </a:ext>
            </a:extLst>
          </p:cNvPr>
          <p:cNvGrpSpPr/>
          <p:nvPr/>
        </p:nvGrpSpPr>
        <p:grpSpPr>
          <a:xfrm>
            <a:off x="8867440" y="828685"/>
            <a:ext cx="2095673" cy="792550"/>
            <a:chOff x="6491167" y="1320676"/>
            <a:chExt cx="2095673" cy="792550"/>
          </a:xfrm>
        </p:grpSpPr>
        <p:sp>
          <p:nvSpPr>
            <p:cNvPr id="95" name="Cloud Callout 94">
              <a:extLst>
                <a:ext uri="{FF2B5EF4-FFF2-40B4-BE49-F238E27FC236}">
                  <a16:creationId xmlns:a16="http://schemas.microsoft.com/office/drawing/2014/main" id="{819ACD07-B2A5-F94A-8343-1DD9E0FF7816}"/>
                </a:ext>
              </a:extLst>
            </p:cNvPr>
            <p:cNvSpPr/>
            <p:nvPr/>
          </p:nvSpPr>
          <p:spPr>
            <a:xfrm rot="182851">
              <a:off x="6491167" y="1320676"/>
              <a:ext cx="2095673" cy="792550"/>
            </a:xfrm>
            <a:prstGeom prst="cloudCallout">
              <a:avLst>
                <a:gd name="adj1" fmla="val 17291"/>
                <a:gd name="adj2" fmla="val 8047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E18753D-8B0F-E015-D9CC-66DB468ADC9D}"/>
                </a:ext>
              </a:extLst>
            </p:cNvPr>
            <p:cNvSpPr/>
            <p:nvPr/>
          </p:nvSpPr>
          <p:spPr>
            <a:xfrm>
              <a:off x="6713638" y="1383512"/>
              <a:ext cx="16706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geschieht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bei Abbrüchen?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2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C942-37E1-C540-85AC-F6639727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Recovery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43084-9975-A848-9DED-1B9BA64FD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Wiederherstellungsverwaltung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CA8EB-3FF3-FF3D-7606-DE79693464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E23A0-82C2-871C-7526-0B383149D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D50F8-7F8B-9144-B538-0BB9C4F5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114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9E3D9E-25E8-E851-AA1C-AE4AAD55433F}"/>
              </a:ext>
            </a:extLst>
          </p:cNvPr>
          <p:cNvGrpSpPr/>
          <p:nvPr/>
        </p:nvGrpSpPr>
        <p:grpSpPr>
          <a:xfrm>
            <a:off x="7511134" y="1682753"/>
            <a:ext cx="3836317" cy="2601566"/>
            <a:chOff x="3248360" y="2233167"/>
            <a:chExt cx="5301423" cy="35951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E4A75B-CDEB-6556-EF8B-282974DA2D1A}"/>
                </a:ext>
              </a:extLst>
            </p:cNvPr>
            <p:cNvSpPr txBox="1"/>
            <p:nvPr/>
          </p:nvSpPr>
          <p:spPr>
            <a:xfrm>
              <a:off x="3248360" y="2799675"/>
              <a:ext cx="1754361" cy="8373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normal</a:t>
              </a:r>
            </a:p>
            <a:p>
              <a:pPr algn="ctr"/>
              <a:r>
                <a:rPr lang="en-DE" sz="1100" dirty="0"/>
                <a:t>functionality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3C5AD2-A88B-78E4-9B65-4BD4BC2B94ED}"/>
                </a:ext>
              </a:extLst>
            </p:cNvPr>
            <p:cNvSpPr txBox="1"/>
            <p:nvPr/>
          </p:nvSpPr>
          <p:spPr>
            <a:xfrm>
              <a:off x="7708115" y="2994431"/>
              <a:ext cx="841668" cy="5083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stop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E80076-002D-4AC9-BFFE-2B4A470A3EA6}"/>
                </a:ext>
              </a:extLst>
            </p:cNvPr>
            <p:cNvSpPr txBox="1"/>
            <p:nvPr/>
          </p:nvSpPr>
          <p:spPr>
            <a:xfrm>
              <a:off x="5428730" y="5319917"/>
              <a:ext cx="1333838" cy="5083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recovery</a:t>
              </a:r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7FA171D0-640A-68DE-0746-E25C533DE5A8}"/>
                </a:ext>
              </a:extLst>
            </p:cNvPr>
            <p:cNvCxnSpPr>
              <a:stCxn id="8" idx="7"/>
              <a:endCxn id="9" idx="1"/>
            </p:cNvCxnSpPr>
            <p:nvPr/>
          </p:nvCxnSpPr>
          <p:spPr>
            <a:xfrm rot="16200000" flipH="1">
              <a:off x="6215295" y="1452802"/>
              <a:ext cx="146584" cy="3085573"/>
            </a:xfrm>
            <a:prstGeom prst="curvedConnector3">
              <a:avLst>
                <a:gd name="adj1" fmla="val -29916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18CDD39D-59BC-C134-FEE9-C0490EC0E14F}"/>
                </a:ext>
              </a:extLst>
            </p:cNvPr>
            <p:cNvCxnSpPr>
              <a:cxnSpLocks/>
              <a:stCxn id="10" idx="2"/>
              <a:endCxn id="8" idx="4"/>
            </p:cNvCxnSpPr>
            <p:nvPr/>
          </p:nvCxnSpPr>
          <p:spPr>
            <a:xfrm rot="10800000">
              <a:off x="4125542" y="3636983"/>
              <a:ext cx="1303190" cy="1937117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B9B29E78-820C-4226-489B-6555D07379C3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rot="5400000" flipH="1" flipV="1">
              <a:off x="5866230" y="3478033"/>
              <a:ext cx="2071303" cy="1612465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8D621B72-AEA6-021F-2585-4489840B4598}"/>
                </a:ext>
              </a:extLst>
            </p:cNvPr>
            <p:cNvCxnSpPr>
              <a:cxnSpLocks/>
              <a:stCxn id="9" idx="4"/>
              <a:endCxn id="10" idx="6"/>
            </p:cNvCxnSpPr>
            <p:nvPr/>
          </p:nvCxnSpPr>
          <p:spPr>
            <a:xfrm rot="5400000">
              <a:off x="6410107" y="3855257"/>
              <a:ext cx="2071304" cy="136638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65F0F7-FDEF-0AD6-9641-1630502ED519}"/>
                </a:ext>
              </a:extLst>
            </p:cNvPr>
            <p:cNvSpPr txBox="1"/>
            <p:nvPr/>
          </p:nvSpPr>
          <p:spPr>
            <a:xfrm>
              <a:off x="5921458" y="2233167"/>
              <a:ext cx="496647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fail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851B05-04EE-13F6-6357-E510B42A19C3}"/>
                </a:ext>
              </a:extLst>
            </p:cNvPr>
            <p:cNvSpPr txBox="1"/>
            <p:nvPr/>
          </p:nvSpPr>
          <p:spPr>
            <a:xfrm>
              <a:off x="5921458" y="3899032"/>
              <a:ext cx="496647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fail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AE98CA-FB16-E91D-DE65-F5F9940049EB}"/>
                </a:ext>
              </a:extLst>
            </p:cNvPr>
            <p:cNvSpPr txBox="1"/>
            <p:nvPr/>
          </p:nvSpPr>
          <p:spPr>
            <a:xfrm>
              <a:off x="7749794" y="4780356"/>
              <a:ext cx="625128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boot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275E5-B84A-F5D5-187C-21BCCEB09CE1}"/>
                </a:ext>
              </a:extLst>
            </p:cNvPr>
            <p:cNvSpPr txBox="1"/>
            <p:nvPr/>
          </p:nvSpPr>
          <p:spPr>
            <a:xfrm>
              <a:off x="3580814" y="4703299"/>
              <a:ext cx="948547" cy="59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</a:t>
              </a:r>
              <a:r>
                <a:rPr lang="en-DE" sz="1100" dirty="0"/>
                <a:t>nd of </a:t>
              </a:r>
            </a:p>
            <a:p>
              <a:pPr algn="ctr"/>
              <a:r>
                <a:rPr lang="en-DE" sz="1100" dirty="0"/>
                <a:t>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269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(Ideales) Fail-</a:t>
            </a:r>
            <a:r>
              <a:rPr lang="de-DE" dirty="0" err="1"/>
              <a:t>Stop</a:t>
            </a:r>
            <a:r>
              <a:rPr lang="de-DE" dirty="0"/>
              <a:t>-Model eines DBMS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CDCA7-6EAE-A54C-0FD5-FC86DFD84E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009307-B9F8-375B-5627-0394B4762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115</a:t>
            </a:fld>
            <a:endParaRPr lang="de-D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017CC-6622-68A4-3374-F1595FAF3D49}"/>
              </a:ext>
            </a:extLst>
          </p:cNvPr>
          <p:cNvGrpSpPr/>
          <p:nvPr/>
        </p:nvGrpSpPr>
        <p:grpSpPr>
          <a:xfrm>
            <a:off x="3163931" y="2233167"/>
            <a:ext cx="5380003" cy="3606101"/>
            <a:chOff x="3163931" y="2233167"/>
            <a:chExt cx="5380003" cy="36061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951927-EDF2-101D-129C-9F5AE833200D}"/>
                </a:ext>
              </a:extLst>
            </p:cNvPr>
            <p:cNvSpPr txBox="1"/>
            <p:nvPr/>
          </p:nvSpPr>
          <p:spPr>
            <a:xfrm>
              <a:off x="3163931" y="2799675"/>
              <a:ext cx="1923220" cy="9088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normal</a:t>
              </a:r>
            </a:p>
            <a:p>
              <a:pPr algn="ctr"/>
              <a:r>
                <a:rPr lang="en-DE" dirty="0"/>
                <a:t>functionality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A9AE2E-47DD-A4CD-1BF2-E5BAA9E2C012}"/>
                </a:ext>
              </a:extLst>
            </p:cNvPr>
            <p:cNvSpPr txBox="1"/>
            <p:nvPr/>
          </p:nvSpPr>
          <p:spPr>
            <a:xfrm>
              <a:off x="7713964" y="2994431"/>
              <a:ext cx="829970" cy="5193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stop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9C8576-B133-56AA-E8A7-53DAB2640F06}"/>
                </a:ext>
              </a:extLst>
            </p:cNvPr>
            <p:cNvSpPr txBox="1"/>
            <p:nvPr/>
          </p:nvSpPr>
          <p:spPr>
            <a:xfrm>
              <a:off x="5394842" y="5319917"/>
              <a:ext cx="1401616" cy="5193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recovery</a:t>
              </a: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2A0FE35E-E2A5-0B82-6C80-A98D1187C955}"/>
                </a:ext>
              </a:extLst>
            </p:cNvPr>
            <p:cNvCxnSpPr>
              <a:stCxn id="8" idx="7"/>
              <a:endCxn id="9" idx="1"/>
            </p:cNvCxnSpPr>
            <p:nvPr/>
          </p:nvCxnSpPr>
          <p:spPr>
            <a:xfrm rot="16200000" flipH="1">
              <a:off x="6251649" y="1486627"/>
              <a:ext cx="137713" cy="3030008"/>
            </a:xfrm>
            <a:prstGeom prst="curvedConnector3">
              <a:avLst>
                <a:gd name="adj1" fmla="val -26264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D892713D-99CF-1178-1CE0-4B48D78CB2F7}"/>
                </a:ext>
              </a:extLst>
            </p:cNvPr>
            <p:cNvCxnSpPr>
              <a:cxnSpLocks/>
              <a:stCxn id="10" idx="2"/>
              <a:endCxn id="8" idx="4"/>
            </p:cNvCxnSpPr>
            <p:nvPr/>
          </p:nvCxnSpPr>
          <p:spPr>
            <a:xfrm rot="10800000">
              <a:off x="4125542" y="3708539"/>
              <a:ext cx="1269301" cy="1871054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09D74758-F0E7-B713-1AEB-DCC3B208ECF4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rot="5400000" flipH="1" flipV="1">
              <a:off x="5871902" y="3477855"/>
              <a:ext cx="2065810" cy="1618314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970D1990-F607-3BEF-9520-4C7FC33E3DA3}"/>
                </a:ext>
              </a:extLst>
            </p:cNvPr>
            <p:cNvCxnSpPr>
              <a:cxnSpLocks/>
              <a:stCxn id="9" idx="4"/>
              <a:endCxn id="10" idx="6"/>
            </p:cNvCxnSpPr>
            <p:nvPr/>
          </p:nvCxnSpPr>
          <p:spPr>
            <a:xfrm rot="5400000">
              <a:off x="6429799" y="3880442"/>
              <a:ext cx="2065811" cy="133249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9B0E20-799A-B519-9291-03BBDE201609}"/>
                </a:ext>
              </a:extLst>
            </p:cNvPr>
            <p:cNvSpPr txBox="1"/>
            <p:nvPr/>
          </p:nvSpPr>
          <p:spPr>
            <a:xfrm>
              <a:off x="5936226" y="2233167"/>
              <a:ext cx="467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fail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4AA3BF-4D0A-09F8-C6EC-1111000A1DF0}"/>
                </a:ext>
              </a:extLst>
            </p:cNvPr>
            <p:cNvSpPr txBox="1"/>
            <p:nvPr/>
          </p:nvSpPr>
          <p:spPr>
            <a:xfrm>
              <a:off x="5936226" y="3899032"/>
              <a:ext cx="467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fail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96B33D-99A2-D05E-5A20-86BED7F62517}"/>
                </a:ext>
              </a:extLst>
            </p:cNvPr>
            <p:cNvSpPr txBox="1"/>
            <p:nvPr/>
          </p:nvSpPr>
          <p:spPr>
            <a:xfrm>
              <a:off x="7748813" y="4780356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boot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2F555B-6295-1B98-EE5D-625A330DD147}"/>
                </a:ext>
              </a:extLst>
            </p:cNvPr>
            <p:cNvSpPr txBox="1"/>
            <p:nvPr/>
          </p:nvSpPr>
          <p:spPr>
            <a:xfrm>
              <a:off x="3556716" y="4703299"/>
              <a:ext cx="996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e</a:t>
              </a:r>
              <a:r>
                <a:rPr lang="en-DE" dirty="0"/>
                <a:t>nd of </a:t>
              </a:r>
            </a:p>
            <a:p>
              <a:pPr algn="ctr"/>
              <a:r>
                <a:rPr lang="en-DE" dirty="0"/>
                <a:t>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4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Boot: Warm / Cold Restart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Fehlersituationen beim Datenmanagement …</a:t>
            </a:r>
          </a:p>
          <a:p>
            <a:pPr lvl="1"/>
            <a:r>
              <a:rPr lang="de-DE" dirty="0"/>
              <a:t>Systemfehler</a:t>
            </a:r>
          </a:p>
          <a:p>
            <a:pPr lvl="2"/>
            <a:r>
              <a:rPr lang="de-DE" dirty="0"/>
              <a:t>Softwarefehler (z.B. Betriebssystemfehler) oder</a:t>
            </a:r>
          </a:p>
          <a:p>
            <a:pPr lvl="2"/>
            <a:r>
              <a:rPr lang="de-DE" dirty="0"/>
              <a:t>Fehler von Geräten (z.B. aufgrund von Fehlern in der Stromversorgung).</a:t>
            </a:r>
          </a:p>
          <a:p>
            <a:pPr lvl="2"/>
            <a:r>
              <a:rPr lang="de-DE" dirty="0"/>
              <a:t>Hauptspeicher geht verloren, Hintergrundspeicher bleibt erhalten</a:t>
            </a:r>
          </a:p>
          <a:p>
            <a:pPr lvl="1"/>
            <a:r>
              <a:rPr lang="de-DE" dirty="0"/>
              <a:t>Gerätefehler</a:t>
            </a:r>
          </a:p>
          <a:p>
            <a:pPr lvl="2"/>
            <a:r>
              <a:rPr lang="de-DE" dirty="0"/>
              <a:t>Fehler des Hintergrundspeichers (z.B. aufgrund eines „Platten-</a:t>
            </a:r>
            <a:r>
              <a:rPr lang="de-DE" dirty="0" err="1"/>
              <a:t>Crashes</a:t>
            </a:r>
            <a:r>
              <a:rPr lang="de-DE" dirty="0"/>
              <a:t>“)</a:t>
            </a:r>
          </a:p>
          <a:p>
            <a:pPr lvl="2"/>
            <a:r>
              <a:rPr lang="de-DE" dirty="0"/>
              <a:t>Hauptspeicher und Hintergrundspeicher gehen verloren</a:t>
            </a:r>
          </a:p>
          <a:p>
            <a:pPr lvl="2"/>
            <a:r>
              <a:rPr lang="de-DE" dirty="0"/>
              <a:t>Stabiler Speicher bleibt erhalten (Band, RAID-System)</a:t>
            </a:r>
          </a:p>
          <a:p>
            <a:r>
              <a:rPr lang="de-DE" dirty="0"/>
              <a:t>Protokolle zum </a:t>
            </a:r>
            <a:r>
              <a:rPr lang="de-DE" dirty="0" err="1"/>
              <a:t>Restart</a:t>
            </a:r>
            <a:r>
              <a:rPr lang="de-DE" dirty="0"/>
              <a:t> des DBMS bzw. der DB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Warm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/>
              <a:t>ist im Fall von Systemfehlern geeignet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Cold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r>
              <a:rPr lang="de-DE" dirty="0"/>
              <a:t> ist im Fall von Gerätefehlern geeignet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A498-7432-0987-B2A2-7219DD830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0BA6-901F-A64E-39F1-BFC6B68D4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322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Restart (Boot)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Zustand von Transaktionen vor </a:t>
            </a:r>
            <a:r>
              <a:rPr lang="de-DE" dirty="0" err="1"/>
              <a:t>Stop</a:t>
            </a:r>
            <a:endParaRPr lang="de-DE" dirty="0"/>
          </a:p>
          <a:p>
            <a:pPr lvl="1"/>
            <a:r>
              <a:rPr lang="de-DE" dirty="0"/>
              <a:t>Abgeschlossen</a:t>
            </a:r>
          </a:p>
          <a:p>
            <a:pPr lvl="2"/>
            <a:r>
              <a:rPr lang="de-DE" dirty="0"/>
              <a:t>Resultat abgeschlossener Transaktionen ist im stabilen Speicher gespeichert</a:t>
            </a:r>
          </a:p>
          <a:p>
            <a:pPr lvl="1"/>
            <a:r>
              <a:rPr lang="de-DE" dirty="0"/>
              <a:t>COMMIT vorhanden, aber u.U. nicht abgeschlossen: </a:t>
            </a:r>
          </a:p>
          <a:p>
            <a:pPr lvl="2"/>
            <a:r>
              <a:rPr lang="de-DE" dirty="0"/>
              <a:t>DB-Veränderungen der Transaktion müssen wiederholt werden</a:t>
            </a:r>
          </a:p>
          <a:p>
            <a:pPr lvl="1"/>
            <a:r>
              <a:rPr lang="de-DE" dirty="0"/>
              <a:t>Kein COMMIT vorhanden</a:t>
            </a:r>
          </a:p>
          <a:p>
            <a:pPr lvl="2"/>
            <a:r>
              <a:rPr lang="de-DE" dirty="0"/>
              <a:t>DB-Veränderungen der Transaktion müssen verworfen werden</a:t>
            </a:r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86A28-AAE2-80E8-113E-2616BB3F47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5F35B-DD9A-D12F-BBFC-BF2E4B7D5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0731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Warm Restart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u="sng" dirty="0"/>
              <a:t>Phase 1</a:t>
            </a:r>
            <a:r>
              <a:rPr lang="de-DE" dirty="0"/>
              <a:t>: Suche im Log-File die Position des jüngsten CHECKPOINT-Eintrags</a:t>
            </a:r>
          </a:p>
          <a:p>
            <a:r>
              <a:rPr lang="de-DE" u="sng" dirty="0"/>
              <a:t>Phase 2</a:t>
            </a:r>
            <a:r>
              <a:rPr lang="de-DE" dirty="0"/>
              <a:t>: Bilde UNDO- und REDO-Menge</a:t>
            </a:r>
          </a:p>
          <a:p>
            <a:pPr lvl="1"/>
            <a:r>
              <a:rPr lang="de-DE" dirty="0"/>
              <a:t>UNDO-Menge: Transaktionen, die verworfen werden müssen</a:t>
            </a:r>
          </a:p>
          <a:p>
            <a:pPr lvl="1"/>
            <a:r>
              <a:rPr lang="de-DE" dirty="0"/>
              <a:t>REDO-Menge: Transaktionen, die reproduziert werden können</a:t>
            </a:r>
          </a:p>
          <a:p>
            <a:r>
              <a:rPr lang="de-DE" u="sng" dirty="0"/>
              <a:t>Phase 3</a:t>
            </a:r>
            <a:r>
              <a:rPr lang="de-DE" dirty="0"/>
              <a:t>: Behandle Transaktionen der UNDO-Menge</a:t>
            </a:r>
          </a:p>
          <a:p>
            <a:pPr lvl="1"/>
            <a:r>
              <a:rPr lang="de-DE" dirty="0"/>
              <a:t>Durchlaufe das Log-File zurück zur Position der ersten Operation der ältesten Transaktion aus der UNDO- </a:t>
            </a:r>
            <a:r>
              <a:rPr lang="de-DE" i="1" dirty="0"/>
              <a:t>und</a:t>
            </a:r>
            <a:r>
              <a:rPr lang="de-DE" dirty="0"/>
              <a:t> der REDO-Menge</a:t>
            </a:r>
          </a:p>
          <a:p>
            <a:pPr lvl="1"/>
            <a:r>
              <a:rPr lang="de-DE" dirty="0"/>
              <a:t>Führe UNDO für alle Operationen der Transaktionen der UNDO-Menge aus</a:t>
            </a:r>
          </a:p>
          <a:p>
            <a:r>
              <a:rPr lang="de-DE" u="sng" dirty="0"/>
              <a:t>Phase 4</a:t>
            </a:r>
            <a:r>
              <a:rPr lang="de-DE" dirty="0"/>
              <a:t>: Behandle Transaktionen der REDO Menge</a:t>
            </a:r>
          </a:p>
          <a:p>
            <a:pPr lvl="1"/>
            <a:r>
              <a:rPr lang="de-DE" dirty="0"/>
              <a:t>Durchlaufe das Log-File vorwärts und führe REDO für alle Operationen der Transaktionen in der REDO-Menge aus</a:t>
            </a:r>
          </a:p>
          <a:p>
            <a:r>
              <a:rPr lang="de-DE" dirty="0"/>
              <a:t>Vorgehen 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93F3B-8995-B140-7EC9-BB99DEC84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D8BA2-9DF3-3F96-F20D-B013DAE1D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5912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Cold Restart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/>
              <a:t>Phase 1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Der aktuellste DUMP wird genutzt, um die verlorenen bzw. zerstörten Teile der DB wieder neu im Hintergrundspeicher anzulegen</a:t>
            </a:r>
          </a:p>
          <a:p>
            <a:r>
              <a:rPr lang="de-DE" u="sng" dirty="0"/>
              <a:t>Phase 2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Das Log-File wird vorwärts durchlaufen und die dort vermerkten Operationen werden auf der Rekonstruktion der DB neu ausgeführt</a:t>
            </a:r>
          </a:p>
          <a:p>
            <a:r>
              <a:rPr lang="de-DE" u="sng" dirty="0"/>
              <a:t>Phase 3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Ein Warm Restart wird initiiert</a:t>
            </a:r>
          </a:p>
          <a:p>
            <a:r>
              <a:rPr lang="de-DE" dirty="0"/>
              <a:t>Auch dieses Vorgehen 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E27F5-A9AB-6D6A-C598-9800153410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6A886-C3A4-E2EF-16AA-EB0FCB1CC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930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A8AA-B7E0-934B-99DD-FB5CC831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Fehlersituationen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97C2C-6562-2049-A9E4-9FD7F6BC1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Transaktionsverarbeitung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DFA0F-9161-48EE-9C1F-EC3837E24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0E54-337D-5AF2-EA51-F9F15C864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E02C5-6585-6E47-B376-D9DD5A17E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A67FB-9B1E-A54C-890D-A5E98D71F5D5}"/>
              </a:ext>
            </a:extLst>
          </p:cNvPr>
          <p:cNvSpPr/>
          <p:nvPr/>
        </p:nvSpPr>
        <p:spPr>
          <a:xfrm>
            <a:off x="8595357" y="1992768"/>
            <a:ext cx="206819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🕳 📜</a:t>
            </a:r>
          </a:p>
          <a:p>
            <a:r>
              <a:rPr lang="de-DE" sz="6600" dirty="0"/>
              <a:t>👻 🌬</a:t>
            </a:r>
          </a:p>
        </p:txBody>
      </p:sp>
    </p:spTree>
    <p:extLst>
      <p:ext uri="{BB962C8B-B14F-4D97-AF65-F5344CB8AC3E}">
        <p14:creationId xmlns:p14="http://schemas.microsoft.com/office/powerpoint/2010/main" val="12455410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Fehlersituationen</a:t>
            </a:r>
          </a:p>
          <a:p>
            <a:pPr lvl="1"/>
            <a:r>
              <a:rPr lang="de-DE" dirty="0"/>
              <a:t>System-, Medien-, Transaktionsfehler</a:t>
            </a:r>
          </a:p>
          <a:p>
            <a:pPr lvl="1"/>
            <a:r>
              <a:rPr lang="de-DE" dirty="0"/>
              <a:t>Dauerhaftigkeit, </a:t>
            </a:r>
            <a:r>
              <a:rPr lang="de-DE" dirty="0" err="1"/>
              <a:t>Atomarität</a:t>
            </a:r>
            <a:r>
              <a:rPr lang="de-DE" dirty="0"/>
              <a:t> möglicherweise verletzt</a:t>
            </a:r>
          </a:p>
          <a:p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Log-Information</a:t>
            </a:r>
          </a:p>
          <a:p>
            <a:pPr lvl="1"/>
            <a:r>
              <a:rPr lang="de-DE" dirty="0"/>
              <a:t>Konzept und Organisation von Log-Files</a:t>
            </a:r>
          </a:p>
          <a:p>
            <a:pPr lvl="1"/>
            <a:r>
              <a:rPr lang="de-DE" dirty="0"/>
              <a:t>Inhalt und Nutzung bei Fehlern</a:t>
            </a:r>
          </a:p>
          <a:p>
            <a:r>
              <a:rPr lang="de-DE" dirty="0"/>
              <a:t>Recovery</a:t>
            </a:r>
          </a:p>
          <a:p>
            <a:pPr lvl="1"/>
            <a:r>
              <a:rPr lang="de-DE" dirty="0"/>
              <a:t>Wiederherstellung eines DBMS</a:t>
            </a:r>
          </a:p>
          <a:p>
            <a:pPr lvl="2"/>
            <a:r>
              <a:rPr lang="de-DE" dirty="0"/>
              <a:t>Warm </a:t>
            </a:r>
            <a:r>
              <a:rPr lang="de-DE" dirty="0" err="1"/>
              <a:t>restart</a:t>
            </a:r>
            <a:r>
              <a:rPr lang="de-DE" dirty="0"/>
              <a:t> (Systemfehler) unter Nutzung des letzten Checkpoints</a:t>
            </a:r>
          </a:p>
          <a:p>
            <a:pPr lvl="2"/>
            <a:r>
              <a:rPr lang="de-DE" dirty="0"/>
              <a:t>Cold </a:t>
            </a:r>
            <a:r>
              <a:rPr lang="de-DE" dirty="0" err="1"/>
              <a:t>restart</a:t>
            </a:r>
            <a:r>
              <a:rPr lang="de-DE" dirty="0"/>
              <a:t> (Gerätefehler) unter Nutzung des letzten Dumps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29734-783B-A59D-566A-1298960121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2D398-0E9D-5191-D592-B9641642A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000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>
                <a:solidFill>
                  <a:schemeClr val="accent1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Wiederherstellungsverwaltung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Logging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Undo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Redo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>
                <a:solidFill>
                  <a:schemeClr val="accent1"/>
                </a:solidFill>
              </a:rPr>
              <a:t>Checkpoints, Dump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Recovery: 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Warm / Cold Restart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121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0642042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Verteilte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122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8097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Fehlermöglichkeiten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Eine </a:t>
                </a:r>
                <a:r>
                  <a:rPr lang="de-DE" dirty="0">
                    <a:solidFill>
                      <a:schemeClr val="accent1"/>
                    </a:solidFill>
                  </a:rPr>
                  <a:t>(verschachtelt) nebenläufige Ausführung</a:t>
                </a:r>
                <a:r>
                  <a:rPr lang="de-DE" dirty="0"/>
                  <a:t> der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enthaltenen Anweisungen ohne jegliche Kontrollmechanismen, die die korrekte Ausführung sicherstellen, kann in verschiedene Fehlersituationen münden: 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Lost Update </a:t>
                </a:r>
              </a:p>
              <a:p>
                <a:pPr lvl="1"/>
                <a:r>
                  <a:rPr lang="de-DE" dirty="0" err="1">
                    <a:solidFill>
                      <a:srgbClr val="FFC000"/>
                    </a:solidFill>
                  </a:rPr>
                  <a:t>Dirty</a:t>
                </a:r>
                <a:r>
                  <a:rPr lang="de-DE" dirty="0">
                    <a:solidFill>
                      <a:srgbClr val="FFC000"/>
                    </a:solidFill>
                  </a:rPr>
                  <a:t> Read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Ghost Update</a:t>
                </a:r>
              </a:p>
              <a:p>
                <a:pPr lvl="1"/>
                <a:r>
                  <a:rPr lang="de-DE" dirty="0" err="1">
                    <a:solidFill>
                      <a:srgbClr val="FFC000"/>
                    </a:solidFill>
                  </a:rPr>
                  <a:t>Unrepeatable</a:t>
                </a:r>
                <a:r>
                  <a:rPr lang="de-DE" dirty="0">
                    <a:solidFill>
                      <a:srgbClr val="FFC000"/>
                    </a:solidFill>
                  </a:rPr>
                  <a:t> Read</a:t>
                </a:r>
              </a:p>
              <a:p>
                <a:pPr lvl="1"/>
                <a:endParaRPr lang="de-DE" dirty="0"/>
              </a:p>
              <a:p>
                <a:pPr lvl="2"/>
                <a:r>
                  <a:rPr lang="de-DE" i="1" dirty="0"/>
                  <a:t>Für die vier grundsätzlichen Fehlersituationen folgt je ein Beispiel zur Erläuterung. Die Fehler entstehen je nach konkreter zeitlicher Abfolge der einzelnen Operationen in nebenläufigen Transaktionen.</a:t>
                </a:r>
              </a:p>
              <a:p>
                <a:pPr lvl="2"/>
                <a:r>
                  <a:rPr lang="de-DE" i="1" dirty="0"/>
                  <a:t>Für alle Beispiele in diesem Foliensatz: Annahme, dass die Transaktionen mit ihrer letzten Operation logisch beendet werden (</a:t>
                </a:r>
                <a:r>
                  <a:rPr lang="de-DE" i="1" dirty="0" err="1"/>
                  <a:t>end_transaction</a:t>
                </a:r>
                <a:r>
                  <a:rPr lang="de-DE" i="1" dirty="0"/>
                  <a:t>)</a:t>
                </a:r>
              </a:p>
              <a:p>
                <a:pPr lvl="2"/>
                <a:endParaRPr lang="de-DE" i="1" dirty="0"/>
              </a:p>
            </p:txBody>
          </p:sp>
        </mc:Choice>
        <mc:Fallback xmlns="">
          <p:sp>
            <p:nvSpPr>
              <p:cNvPr id="1331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1369A-D750-FCE2-59CC-D43595D286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DB07F-C4F6-E31A-ACAF-9A761BC55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90744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LOST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7117545" cy="4240848"/>
              </a:xfrm>
            </p:spPr>
            <p:txBody>
              <a:bodyPr/>
              <a:lstStyle/>
              <a:p>
                <a:r>
                  <a:rPr lang="de-DE" dirty="0"/>
                  <a:t>Operationen zweier Transaktionen greifen auf die gleichen Datenobjekte zu</a:t>
                </a:r>
              </a:p>
              <a:p>
                <a:r>
                  <a:rPr lang="de-DE" dirty="0"/>
                  <a:t>Dabei überschneiden sie sich zeitlich derart, dass einzelne durchgeführte Aktualisierungen der Datenobjekte verloren gehen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Aktualisierung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in Zeile 5 geht durch das Schreiben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in Zeile 7 verloren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 einen falschen Wert in Zeile 3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434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117545" cy="4240848"/>
              </a:xfrm>
              <a:blipFill>
                <a:blip r:embed="rId3"/>
                <a:stretch>
                  <a:fillRect l="-249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66966B-A9D1-BE49-A695-26D06F31D869}"/>
              </a:ext>
            </a:extLst>
          </p:cNvPr>
          <p:cNvSpPr/>
          <p:nvPr/>
        </p:nvSpPr>
        <p:spPr>
          <a:xfrm>
            <a:off x="2506629" y="568800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🕳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7359-EAF6-BA11-B603-B7AB2DF34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C0197-C4BD-79F0-35A6-E2F295C60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C3B70F7-7D71-F943-D672-461BC8BDA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66754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C3B70F7-7D71-F943-D672-461BC8BDA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66754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69FEFC-EFB7-CD39-81F7-2E0D55E6E94E}"/>
              </a:ext>
            </a:extLst>
          </p:cNvPr>
          <p:cNvCxnSpPr/>
          <p:nvPr/>
        </p:nvCxnSpPr>
        <p:spPr>
          <a:xfrm>
            <a:off x="8097667" y="3797618"/>
            <a:ext cx="0" cy="1131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69A110-F2AB-8DDF-D8F2-A857621222C6}"/>
              </a:ext>
            </a:extLst>
          </p:cNvPr>
          <p:cNvSpPr txBox="1"/>
          <p:nvPr/>
        </p:nvSpPr>
        <p:spPr>
          <a:xfrm>
            <a:off x="7477181" y="4096068"/>
            <a:ext cx="53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Zeit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8E4DB2-FF78-E2A1-FFE0-E18AE0F6B03F}"/>
              </a:ext>
            </a:extLst>
          </p:cNvPr>
          <p:cNvGrpSpPr/>
          <p:nvPr/>
        </p:nvGrpSpPr>
        <p:grpSpPr>
          <a:xfrm>
            <a:off x="5252291" y="4913652"/>
            <a:ext cx="2044613" cy="810543"/>
            <a:chOff x="6199348" y="787261"/>
            <a:chExt cx="2044613" cy="810543"/>
          </a:xfrm>
        </p:grpSpPr>
        <p:sp>
          <p:nvSpPr>
            <p:cNvPr id="13" name="Cloud Callout 12">
              <a:extLst>
                <a:ext uri="{FF2B5EF4-FFF2-40B4-BE49-F238E27FC236}">
                  <a16:creationId xmlns:a16="http://schemas.microsoft.com/office/drawing/2014/main" id="{9C3F46F6-3FC0-3A54-7DBF-2912332F1728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42130"/>
                <a:gd name="adj2" fmla="val -78516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502A8C-65F2-CE0A-12A5-DCEF841FEC9C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9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DIRTY 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Durch eine Transaktion, die später abgebrochen wird, findet zunächst eine Aktualisierung eines Datenobjekts statt</a:t>
                </a:r>
              </a:p>
              <a:p>
                <a:r>
                  <a:rPr lang="de-DE" dirty="0"/>
                  <a:t>Eine andere Transaktion liest das modifizierte Datenobjekt, bevor die bereits durchgeführte Aktualisierung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verworfen wird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schlägt fehl ➝ Wert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muss auf den alten Wert zurückgesetzt werden</a:t>
                </a:r>
              </a:p>
              <a:p>
                <a:pPr lvl="1"/>
                <a:r>
                  <a:rPr lang="de-DE" dirty="0"/>
                  <a:t>Inzwischen hat aber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den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geschriebenen Wert gelesen und verrechnet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365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  <a:blipFill>
                <a:blip r:embed="rId3"/>
                <a:stretch>
                  <a:fillRect l="-2496" t="-2985" r="-24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220EE6-6021-AB4A-9E98-9F10A31CED48}"/>
              </a:ext>
            </a:extLst>
          </p:cNvPr>
          <p:cNvSpPr/>
          <p:nvPr/>
        </p:nvSpPr>
        <p:spPr>
          <a:xfrm>
            <a:off x="2222576" y="84453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/>
              <a:t>📜</a:t>
            </a:r>
            <a:endParaRPr lang="de-DE" sz="6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87D15-E4A2-91CB-49D7-1B90FCF73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436B9-CF9B-C77F-6064-79FBCA890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E6F5835-F0DE-A618-D7D9-04F9CADCC4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834364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i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E6F5835-F0DE-A618-D7D9-04F9CADCC4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834364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64058F-CF5C-35BB-2E27-9EFE2D52ABCA}"/>
              </a:ext>
            </a:extLst>
          </p:cNvPr>
          <p:cNvCxnSpPr/>
          <p:nvPr/>
        </p:nvCxnSpPr>
        <p:spPr>
          <a:xfrm>
            <a:off x="8097667" y="3797618"/>
            <a:ext cx="0" cy="1131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AA72D20-8FF1-D2AA-177A-9F3BE04D038F}"/>
              </a:ext>
            </a:extLst>
          </p:cNvPr>
          <p:cNvSpPr txBox="1"/>
          <p:nvPr/>
        </p:nvSpPr>
        <p:spPr>
          <a:xfrm>
            <a:off x="7477181" y="4096068"/>
            <a:ext cx="53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Zeit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66C47-0390-F4E8-B587-3316EF3EF3F3}"/>
              </a:ext>
            </a:extLst>
          </p:cNvPr>
          <p:cNvGrpSpPr/>
          <p:nvPr/>
        </p:nvGrpSpPr>
        <p:grpSpPr>
          <a:xfrm>
            <a:off x="5669351" y="5095371"/>
            <a:ext cx="2044613" cy="810543"/>
            <a:chOff x="6199348" y="787261"/>
            <a:chExt cx="2044613" cy="810543"/>
          </a:xfrm>
        </p:grpSpPr>
        <p:sp>
          <p:nvSpPr>
            <p:cNvPr id="20" name="Cloud Callout 19">
              <a:extLst>
                <a:ext uri="{FF2B5EF4-FFF2-40B4-BE49-F238E27FC236}">
                  <a16:creationId xmlns:a16="http://schemas.microsoft.com/office/drawing/2014/main" id="{C1FCDEBD-9B50-3BEB-5938-62777491CD88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78334"/>
                <a:gd name="adj2" fmla="val 30268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049583-4710-8C1A-ECA3-A160203642EA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0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GHOST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5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</p:spPr>
            <p:txBody>
              <a:bodyPr/>
              <a:lstStyle/>
              <a:p>
                <a:r>
                  <a:rPr lang="de-DE" dirty="0"/>
                  <a:t>Zwei nebenläufige Transaktionen</a:t>
                </a:r>
              </a:p>
              <a:p>
                <a:pPr lvl="1"/>
                <a:r>
                  <a:rPr lang="de-DE" dirty="0"/>
                  <a:t>Eine Transaktion berechnet eine Aggregation auf einer Menge von Datenobjekten</a:t>
                </a:r>
              </a:p>
              <a:p>
                <a:pPr lvl="1"/>
                <a:r>
                  <a:rPr lang="de-DE" dirty="0"/>
                  <a:t>Eine andere Transaktion aktualisiert einige dieser Datenobjekte</a:t>
                </a:r>
              </a:p>
              <a:p>
                <a:r>
                  <a:rPr lang="de-DE" dirty="0"/>
                  <a:t>In die Aggregation gehen u.U. Datenobjekte ein, die bereits aktualisiert wurden, und andere mit ihrem Wert vor einer Aktualisierung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liest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nachdem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subtrahiert wurde,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, bevor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addiert wird</a:t>
                </a:r>
              </a:p>
              <a:p>
                <a:pPr lvl="2"/>
                <a:r>
                  <a:rPr lang="de-DE" dirty="0"/>
                  <a:t>Ergibt ein um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falsches Resultat</a:t>
                </a:r>
              </a:p>
            </p:txBody>
          </p:sp>
        </mc:Choice>
        <mc:Fallback xmlns="">
          <p:sp>
            <p:nvSpPr>
              <p:cNvPr id="16389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  <a:blipFill>
                <a:blip r:embed="rId3"/>
                <a:stretch>
                  <a:fillRect l="-2496" t="-2985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1AD53-A939-7848-87A0-09A719617D1F}"/>
              </a:ext>
            </a:extLst>
          </p:cNvPr>
          <p:cNvSpPr/>
          <p:nvPr/>
        </p:nvSpPr>
        <p:spPr>
          <a:xfrm>
            <a:off x="2825004" y="808117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/>
              <a:t>👻</a:t>
            </a:r>
            <a:endParaRPr lang="de-DE" sz="6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07786-B6F1-8945-3780-F40920198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EE1638-CC15-C104-882C-93CF34E34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9767644"/>
                  </p:ext>
                </p:extLst>
              </p:nvPr>
            </p:nvGraphicFramePr>
            <p:xfrm>
              <a:off x="7962521" y="348678"/>
              <a:ext cx="3871088" cy="5562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846580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9217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EE1638-CC15-C104-882C-93CF34E34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9767644"/>
                  </p:ext>
                </p:extLst>
              </p:nvPr>
            </p:nvGraphicFramePr>
            <p:xfrm>
              <a:off x="7962521" y="348678"/>
              <a:ext cx="3871088" cy="5562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846580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0" t="-3448" r="-115625" b="-1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589" t="-3448" r="-1370" b="-14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9589" t="-100000" r="-1370" b="-127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206897" r="-1370" b="-12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306897" r="-1370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406897" r="-1370" b="-10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490000" r="-115625" b="-8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610345" r="-115625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710345" r="-115625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810345" r="-1370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880000" r="-1370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1013793" r="-1370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1113793" r="-1370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17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1213793" r="-11562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1270000" r="-115625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0" t="-1417241" r="-11562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466BD0E-332E-2277-99DB-CAA02FD1EE81}"/>
              </a:ext>
            </a:extLst>
          </p:cNvPr>
          <p:cNvGrpSpPr/>
          <p:nvPr/>
        </p:nvGrpSpPr>
        <p:grpSpPr>
          <a:xfrm>
            <a:off x="5669351" y="5176830"/>
            <a:ext cx="2044613" cy="810543"/>
            <a:chOff x="6199348" y="787261"/>
            <a:chExt cx="2044613" cy="810543"/>
          </a:xfrm>
        </p:grpSpPr>
        <p:sp>
          <p:nvSpPr>
            <p:cNvPr id="26" name="Cloud Callout 25">
              <a:extLst>
                <a:ext uri="{FF2B5EF4-FFF2-40B4-BE49-F238E27FC236}">
                  <a16:creationId xmlns:a16="http://schemas.microsoft.com/office/drawing/2014/main" id="{E234973D-9BE1-9426-5CA3-D7EA7DE49173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78334"/>
                <a:gd name="adj2" fmla="val 30268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A08502-BCCB-0DC1-E4CE-9AA096846ADC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UNREPEATABLE 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2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7582737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Datenobjekt wird innerhalb einer Transaktion mehrfach gelesen, während eine andere Transaktion dieses Datenobjekt modifiziert</a:t>
                </a:r>
              </a:p>
              <a:p>
                <a:r>
                  <a:rPr lang="de-DE" dirty="0"/>
                  <a:t>Je nach zeitlicher Abfolge der Anweisungen in den beiden Transaktionen wird nicht der jeweils gleiche Wert wiederholt gelesen</a:t>
                </a:r>
              </a:p>
              <a:p>
                <a:r>
                  <a:rPr lang="de-DE" dirty="0"/>
                  <a:t>Ähnlicher Fehler: PHANTOM READ </a:t>
                </a:r>
              </a:p>
              <a:p>
                <a:pPr lvl="1"/>
                <a:r>
                  <a:rPr lang="de-DE" dirty="0"/>
                  <a:t>Während eine Transaktion eine Tabelle (wiederholt) liest, fügt eine andere Transaktion neue Tupel ein oder löscht Tupel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In Zeile 9 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einen um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niedrigeren Wert, als wenn der Lesebefehl vor Start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erfolgt wäre</a:t>
                </a:r>
              </a:p>
            </p:txBody>
          </p:sp>
        </mc:Choice>
        <mc:Fallback xmlns="">
          <p:sp>
            <p:nvSpPr>
              <p:cNvPr id="17412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582737" cy="4240848"/>
              </a:xfrm>
              <a:blipFill>
                <a:blip r:embed="rId3"/>
                <a:stretch>
                  <a:fillRect l="-2341" t="-2985" r="-1839" b="-17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D02B0-9C1B-147B-22AC-EE9CA2C40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2C6AF-024E-B000-F553-32044C9A2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925249-8D72-1D43-BE7F-1ADE6BB4900A}"/>
              </a:ext>
            </a:extLst>
          </p:cNvPr>
          <p:cNvSpPr/>
          <p:nvPr/>
        </p:nvSpPr>
        <p:spPr>
          <a:xfrm>
            <a:off x="3697699" y="797004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6CA917A-BF26-28BE-60B2-89E93056B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634121"/>
                  </p:ext>
                </p:extLst>
              </p:nvPr>
            </p:nvGraphicFramePr>
            <p:xfrm>
              <a:off x="7942362" y="1744617"/>
              <a:ext cx="3889313" cy="4079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86480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6CA917A-BF26-28BE-60B2-89E93056B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634121"/>
                  </p:ext>
                </p:extLst>
              </p:nvPr>
            </p:nvGraphicFramePr>
            <p:xfrm>
              <a:off x="7942362" y="1744617"/>
              <a:ext cx="3889313" cy="4079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86480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449" t="-3448" r="-87755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0625" t="-3448" r="-781" b="-10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449" t="-100000" r="-87755" b="-8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206897" r="-87755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306897" r="-87755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406897" r="-87755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490000" r="-87755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610345" r="-87755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7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810345" r="-8775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8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880000" r="-781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449" t="-1013793" r="-8775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141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5"/>
          <p:cNvSpPr>
            <a:spLocks noChangeArrowheads="1"/>
          </p:cNvSpPr>
          <p:nvPr/>
        </p:nvSpPr>
        <p:spPr bwMode="auto">
          <a:xfrm>
            <a:off x="2581276" y="3479801"/>
            <a:ext cx="7546975" cy="449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46090" name="Rectangle 2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Verschiedene Operationen und Zustände während der Transaktionsverarbeitung</a:t>
            </a:r>
          </a:p>
          <a:p>
            <a:pPr lvl="1"/>
            <a:r>
              <a:rPr lang="de-DE" dirty="0"/>
              <a:t>BEGIN_TRANSACTION, END_TRANSACTION, COMMIT, ABORT</a:t>
            </a:r>
          </a:p>
          <a:p>
            <a:pPr lvl="1"/>
            <a:r>
              <a:rPr lang="de-DE" dirty="0"/>
              <a:t>READ_ITEM, WRITE_ITEM</a:t>
            </a:r>
          </a:p>
          <a:p>
            <a:r>
              <a:rPr lang="de-DE" dirty="0"/>
              <a:t>Probleme bei verschränkter Ausführung von Transaktionen</a:t>
            </a:r>
          </a:p>
          <a:p>
            <a:pPr lvl="1"/>
            <a:r>
              <a:rPr lang="de-DE" i="1" dirty="0"/>
              <a:t>Lost Update</a:t>
            </a:r>
            <a:r>
              <a:rPr lang="de-DE" dirty="0"/>
              <a:t>: Überschreiben einer Aktualisierung bzw. Arbeiten mit einem veralteten Wert</a:t>
            </a:r>
          </a:p>
          <a:p>
            <a:pPr lvl="1"/>
            <a:r>
              <a:rPr lang="de-DE" i="1" dirty="0" err="1"/>
              <a:t>Dirty</a:t>
            </a:r>
            <a:r>
              <a:rPr lang="de-DE" i="1" dirty="0"/>
              <a:t> Read</a:t>
            </a:r>
            <a:r>
              <a:rPr lang="de-DE" dirty="0"/>
              <a:t>: Lesen eines Wertes, der durch eine Transaktion geändert wurde, die </a:t>
            </a:r>
            <a:r>
              <a:rPr lang="de-DE" dirty="0" err="1"/>
              <a:t>dannach</a:t>
            </a:r>
            <a:r>
              <a:rPr lang="de-DE" dirty="0"/>
              <a:t> abgebrochen wurde </a:t>
            </a:r>
          </a:p>
          <a:p>
            <a:pPr lvl="1"/>
            <a:r>
              <a:rPr lang="de-DE" i="1" dirty="0"/>
              <a:t>Ghost Update</a:t>
            </a:r>
            <a:r>
              <a:rPr lang="de-DE" dirty="0"/>
              <a:t>: Zusammenhängende aktualisierte und nicht aktualisierte Werte werden verarbeitet</a:t>
            </a:r>
          </a:p>
          <a:p>
            <a:pPr lvl="1"/>
            <a:r>
              <a:rPr lang="de-DE" i="1" dirty="0" err="1"/>
              <a:t>Unrepeatable</a:t>
            </a:r>
            <a:r>
              <a:rPr lang="de-DE" i="1" dirty="0"/>
              <a:t> Read</a:t>
            </a:r>
            <a:r>
              <a:rPr lang="de-DE" dirty="0"/>
              <a:t>: Werte ändern sich beim wiederholten Lesen (andere Reihenfolge führt zu anderem Ergebnis)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B93B-0F8A-E7F2-4103-C796344EC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4ECFE-FD6F-61C7-01A7-17179F15A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6910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256A01-2388-9545-8489-429026C4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043967-955F-FB41-A364-E1DB2F43D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Transaktionsverarbeitung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57928-7F58-F1A6-DB08-CA81B4E2A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CA7F-7E50-7D6C-F732-64AFFBB8B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2C33-867A-2E43-9D05-0BBD742B3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B3B08-6066-E94F-A67A-B341526DD29B}"/>
              </a:ext>
            </a:extLst>
          </p:cNvPr>
          <p:cNvSpPr txBox="1"/>
          <p:nvPr/>
        </p:nvSpPr>
        <p:spPr>
          <a:xfrm>
            <a:off x="9696652" y="2351279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/>
              <a:t>🔜</a:t>
            </a:r>
          </a:p>
        </p:txBody>
      </p:sp>
    </p:spTree>
    <p:extLst>
      <p:ext uri="{BB962C8B-B14F-4D97-AF65-F5344CB8AC3E}">
        <p14:creationId xmlns:p14="http://schemas.microsoft.com/office/powerpoint/2010/main" val="53202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/>
              <a:t>Relationale Entwurfstheorie</a:t>
            </a:r>
            <a:endParaRPr lang="de-DE" b="1" dirty="0"/>
          </a:p>
          <a:p>
            <a:pPr lvl="1"/>
            <a:r>
              <a:rPr lang="de-DE" dirty="0"/>
              <a:t>Funktionale Abhängigkeiten</a:t>
            </a:r>
          </a:p>
          <a:p>
            <a:pPr lvl="1"/>
            <a:r>
              <a:rPr lang="de-DE" dirty="0"/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Anfrageverarbeitung</a:t>
            </a:r>
          </a:p>
          <a:p>
            <a:pPr lvl="1"/>
            <a:r>
              <a:rPr lang="de-DE" dirty="0"/>
              <a:t>Architektur</a:t>
            </a:r>
          </a:p>
          <a:p>
            <a:pPr lvl="1"/>
            <a:r>
              <a:rPr lang="de-DE" dirty="0"/>
              <a:t>Indexierung</a:t>
            </a:r>
          </a:p>
          <a:p>
            <a:pPr lvl="1"/>
            <a:r>
              <a:rPr lang="de-DE" dirty="0"/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Transaktionen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Transaktionsverarbeitung, Schedules, Sperren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Verteilte Datenbanken</a:t>
            </a:r>
          </a:p>
          <a:p>
            <a:pPr lvl="1"/>
            <a:r>
              <a:rPr lang="de-DE" dirty="0"/>
              <a:t>Fragmentierung, Replikation, Allokation; CAP</a:t>
            </a:r>
          </a:p>
          <a:p>
            <a:pPr lvl="1"/>
            <a:r>
              <a:rPr lang="de-DE" dirty="0"/>
              <a:t>Anfragebeantwortung, föderierte Systeme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5D49-C61E-374D-9704-2FBC41AA9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6265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Nebenläufige Ausführung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7809644" cy="4240848"/>
          </a:xfrm>
        </p:spPr>
        <p:txBody>
          <a:bodyPr/>
          <a:lstStyle/>
          <a:p>
            <a:r>
              <a:rPr lang="de-DE" dirty="0"/>
              <a:t>Große Menge von Transaktionen</a:t>
            </a:r>
          </a:p>
          <a:p>
            <a:pPr lvl="1"/>
            <a:r>
              <a:rPr lang="de-DE" dirty="0"/>
              <a:t>Sequentielle Ausführung vermeidet Probleme, aber kostet viel Zeit</a:t>
            </a:r>
          </a:p>
          <a:p>
            <a:pPr lvl="1"/>
            <a:r>
              <a:rPr lang="de-DE" dirty="0"/>
              <a:t>Nebenläufige Ausführung bei entsprechender Hardware-Unterstützung ist schneller, kann aber zu Anomalien führen</a:t>
            </a:r>
          </a:p>
          <a:p>
            <a:r>
              <a:rPr lang="de-DE" dirty="0"/>
              <a:t>Anforderung an DBMS: </a:t>
            </a:r>
            <a:br>
              <a:rPr lang="de-DE" dirty="0"/>
            </a:br>
            <a:r>
              <a:rPr lang="de-DE" dirty="0"/>
              <a:t>Nebenläufige Ausführung und keine Anomalien</a:t>
            </a:r>
          </a:p>
          <a:p>
            <a:endParaRPr lang="de-DE" dirty="0"/>
          </a:p>
          <a:p>
            <a:r>
              <a:rPr lang="de-DE" dirty="0"/>
              <a:t>Steuerprogramm (</a:t>
            </a:r>
            <a:r>
              <a:rPr lang="de-DE" dirty="0">
                <a:solidFill>
                  <a:schemeClr val="accent1"/>
                </a:solidFill>
              </a:rPr>
              <a:t>Scheduler</a:t>
            </a:r>
            <a:r>
              <a:rPr lang="de-DE" dirty="0"/>
              <a:t>) entscheidet über die Ausführungsreihenfolge der nebenläufigen Datenbankzugriffe</a:t>
            </a:r>
          </a:p>
          <a:p>
            <a:pPr lvl="1"/>
            <a:r>
              <a:rPr lang="de-DE" dirty="0"/>
              <a:t>Ziel: Korrekte verschachtelte </a:t>
            </a:r>
            <a:r>
              <a:rPr lang="de-DE" i="1" dirty="0"/>
              <a:t>Schedules</a:t>
            </a:r>
            <a:r>
              <a:rPr lang="de-DE" dirty="0"/>
              <a:t> (Definition folgt)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C8F331-0AB9-765F-41EB-740444AC56A3}"/>
              </a:ext>
            </a:extLst>
          </p:cNvPr>
          <p:cNvGrpSpPr/>
          <p:nvPr/>
        </p:nvGrpSpPr>
        <p:grpSpPr>
          <a:xfrm>
            <a:off x="8248771" y="2887489"/>
            <a:ext cx="3582904" cy="3018425"/>
            <a:chOff x="8248771" y="2887489"/>
            <a:chExt cx="3582904" cy="30184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E46A93-4C40-77EA-B439-FECBFB704F80}"/>
                </a:ext>
              </a:extLst>
            </p:cNvPr>
            <p:cNvSpPr txBox="1"/>
            <p:nvPr/>
          </p:nvSpPr>
          <p:spPr>
            <a:xfrm>
              <a:off x="8248771" y="2887489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E289F8-4FEA-72C5-3E46-7E9F1B64136A}"/>
                </a:ext>
              </a:extLst>
            </p:cNvPr>
            <p:cNvSpPr txBox="1"/>
            <p:nvPr/>
          </p:nvSpPr>
          <p:spPr>
            <a:xfrm>
              <a:off x="9592158" y="2893182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E06BB6-CE97-863B-1B58-94F656817A41}"/>
                </a:ext>
              </a:extLst>
            </p:cNvPr>
            <p:cNvSpPr txBox="1"/>
            <p:nvPr/>
          </p:nvSpPr>
          <p:spPr>
            <a:xfrm>
              <a:off x="10935789" y="2887489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AEF429-B4F2-A710-254A-F7958D2F203E}"/>
                </a:ext>
              </a:extLst>
            </p:cNvPr>
            <p:cNvSpPr txBox="1"/>
            <p:nvPr/>
          </p:nvSpPr>
          <p:spPr>
            <a:xfrm flipV="1">
              <a:off x="9243504" y="4184521"/>
              <a:ext cx="1593194" cy="430054"/>
            </a:xfrm>
            <a:prstGeom prst="trapezoid">
              <a:avLst>
                <a:gd name="adj" fmla="val 81709"/>
              </a:avLst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DE" dirty="0"/>
                <a:t>Scheduler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3ED72C5-B5FB-90CD-4CCD-4952255353F6}"/>
                </a:ext>
              </a:extLst>
            </p:cNvPr>
            <p:cNvCxnSpPr>
              <a:cxnSpLocks/>
              <a:stCxn id="7" idx="2"/>
              <a:endCxn id="9" idx="2"/>
            </p:cNvCxnSpPr>
            <p:nvPr/>
          </p:nvCxnSpPr>
          <p:spPr>
            <a:xfrm>
              <a:off x="10040101" y="3262514"/>
              <a:ext cx="0" cy="9220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C00823-5033-98B7-8473-09D56EC53ABF}"/>
                </a:ext>
              </a:extLst>
            </p:cNvPr>
            <p:cNvCxnSpPr>
              <a:cxnSpLocks/>
              <a:stCxn id="8" idx="2"/>
              <a:endCxn id="9" idx="2"/>
            </p:cNvCxnSpPr>
            <p:nvPr/>
          </p:nvCxnSpPr>
          <p:spPr>
            <a:xfrm flipH="1">
              <a:off x="10040101" y="3256821"/>
              <a:ext cx="1343631" cy="927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111E3A-EA48-F3E1-FA10-35B960903A6D}"/>
                </a:ext>
              </a:extLst>
            </p:cNvPr>
            <p:cNvCxnSpPr>
              <a:cxnSpLocks/>
              <a:stCxn id="6" idx="2"/>
              <a:endCxn id="9" idx="2"/>
            </p:cNvCxnSpPr>
            <p:nvPr/>
          </p:nvCxnSpPr>
          <p:spPr>
            <a:xfrm>
              <a:off x="8696714" y="3256821"/>
              <a:ext cx="1343387" cy="927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F7F296-622F-E0CC-62E7-5D2F51FCC470}"/>
                </a:ext>
              </a:extLst>
            </p:cNvPr>
            <p:cNvSpPr txBox="1"/>
            <p:nvPr/>
          </p:nvSpPr>
          <p:spPr>
            <a:xfrm>
              <a:off x="8773571" y="5536582"/>
              <a:ext cx="253306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Access and Storage Layer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27BCCA0-43D5-16B6-D63E-9DBDD9A20845}"/>
                </a:ext>
              </a:extLst>
            </p:cNvPr>
            <p:cNvCxnSpPr>
              <a:cxnSpLocks/>
              <a:stCxn id="9" idx="0"/>
              <a:endCxn id="19" idx="0"/>
            </p:cNvCxnSpPr>
            <p:nvPr/>
          </p:nvCxnSpPr>
          <p:spPr>
            <a:xfrm>
              <a:off x="10040101" y="4614575"/>
              <a:ext cx="3" cy="9220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D8A5CA-BDE2-5512-3E88-FD8FD4BC836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43504" y="3884358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109848-F760-5F8A-BEE1-E93B93C235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65871" y="3674909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312AE7-C8D3-F09C-0C47-830B9C0B410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693573" y="3468671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F8DC87-4932-B0C5-2B7F-DAD2D10B89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94442" y="3616754"/>
              <a:ext cx="252000" cy="25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5AE163-9FDF-1797-6930-D76D24C30F1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94442" y="3305886"/>
              <a:ext cx="252000" cy="25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21C6E0-74EA-96FD-FC58-0A1CDB48C4A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610266" y="3884358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75E275-AB34-3ACD-9130-2576404711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020" y="3674909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89A9D2-912D-760C-0B15-1DFDD60E452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165774" y="3468671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6D101B-543F-6328-D0DC-AD819626C73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4335" y="5241210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25B44B-C1F5-72EA-FA95-BB7F9CE059F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6623" y="4953185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5B00F8-A453-4DF4-1A78-2264223503B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4335" y="4671093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37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Schedules von Transaktionen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005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Ausführungsplan / </a:t>
                </a:r>
                <a:r>
                  <a:rPr lang="de-DE" dirty="0">
                    <a:solidFill>
                      <a:schemeClr val="accent1"/>
                    </a:solidFill>
                  </a:rPr>
                  <a:t>Schedule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Integrierte Abfolge der Operationen überlappend ausgeführter Transaktionen</a:t>
                </a:r>
              </a:p>
              <a:p>
                <a:pPr lvl="1"/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ist eine Sequenz von Transaktionsoperationen mit der Eigenschaft, dass die Operationen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in der gleichen Reihenfolge wie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erscheinen,</a:t>
                </a:r>
              </a:p>
              <a:p>
                <a:pPr lvl="2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dirty="0"/>
                  <a:t> (Reihenfolge erhaltende Abb.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/>
                  <a:t>Abkürzungen für die folgenden Folien:</a:t>
                </a:r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Operation (</a:t>
                </a:r>
                <a:r>
                  <a:rPr lang="de-DE" dirty="0" err="1"/>
                  <a:t>read</a:t>
                </a:r>
                <a:r>
                  <a:rPr lang="de-DE" dirty="0"/>
                  <a:t> oder </a:t>
                </a:r>
                <a:r>
                  <a:rPr lang="de-DE" dirty="0" err="1"/>
                  <a:t>write</a:t>
                </a:r>
                <a:r>
                  <a:rPr lang="de-DE" dirty="0"/>
                  <a:t>) auf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READ_ITEM auf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WRITE_ITEM von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COMMIT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ABORT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3600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8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35E73-916D-17A6-8344-C345AD637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A54F1-DA2F-4BF6-0F22-19362EE3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169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Beispiele für Schedules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AB98DB-6540-C739-E7F0-A31CCDF62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Transaktionen</a:t>
                </a:r>
              </a:p>
              <a:p>
                <a:pPr lvl="1"/>
                <a:r>
                  <a:rPr lang="en-DE" dirty="0"/>
                  <a:t>Reduziert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2"/>
                <a:r>
                  <a:rPr lang="en-DE" dirty="0"/>
                  <a:t>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r>
                  <a:rPr lang="en-DE" dirty="0"/>
                  <a:t>Schedules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AB98DB-6540-C739-E7F0-A31CCDF62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161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23910-4348-F023-F9A1-47129D70E6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E930-DB9A-4E64-77DC-6E366D8C5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51" name="Rechteck 50"/>
          <p:cNvSpPr>
            <a:spLocks noChangeArrowheads="1"/>
          </p:cNvSpPr>
          <p:nvPr/>
        </p:nvSpPr>
        <p:spPr bwMode="auto">
          <a:xfrm flipV="1">
            <a:off x="9982935" y="1079278"/>
            <a:ext cx="428625" cy="357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813143"/>
                  </p:ext>
                </p:extLst>
              </p:nvPr>
            </p:nvGraphicFramePr>
            <p:xfrm>
              <a:off x="4461296" y="2197512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813143"/>
                  </p:ext>
                </p:extLst>
              </p:nvPr>
            </p:nvGraphicFramePr>
            <p:xfrm>
              <a:off x="4461296" y="2197512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75728"/>
                  </p:ext>
                </p:extLst>
              </p:nvPr>
            </p:nvGraphicFramePr>
            <p:xfrm>
              <a:off x="8238590" y="2202909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75728"/>
                  </p:ext>
                </p:extLst>
              </p:nvPr>
            </p:nvGraphicFramePr>
            <p:xfrm>
              <a:off x="8238590" y="2202909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93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Serielle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4196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</a:t>
                </a:r>
                <a:r>
                  <a:rPr lang="de-DE" dirty="0">
                    <a:solidFill>
                      <a:schemeClr val="accent1"/>
                    </a:solidFill>
                  </a:rPr>
                  <a:t>seriell</a:t>
                </a:r>
                <a:r>
                  <a:rPr lang="de-DE" dirty="0"/>
                  <a:t>, wenn die Operationen jeder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enthaltenen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vollständig hintereinander (streng sequenziell) ausgeführt werden</a:t>
                </a:r>
              </a:p>
              <a:p>
                <a:pPr lvl="1"/>
                <a:r>
                  <a:rPr lang="de-DE" dirty="0"/>
                  <a:t>Für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gilt, dass ihr Schritte direkt aufeinander folgen</a:t>
                </a:r>
              </a:p>
              <a:p>
                <a:pPr lvl="1"/>
                <a:r>
                  <a:rPr lang="de-DE" dirty="0"/>
                  <a:t>Andernfalls ist ein Schedule nicht-seriell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4196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0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Serielle Schedules: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DE" b="0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DE" b="0" dirty="0"/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034518"/>
                  </p:ext>
                </p:extLst>
              </p:nvPr>
            </p:nvGraphicFramePr>
            <p:xfrm>
              <a:off x="4442029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034518"/>
                  </p:ext>
                </p:extLst>
              </p:nvPr>
            </p:nvGraphicFramePr>
            <p:xfrm>
              <a:off x="4442029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21429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1563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156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1563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306897" r="-101563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393333" r="-101563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1563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1563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1563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83333" r="-1563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913793" r="-1563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04702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04702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1875" t="-100000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2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607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Korrekte Schedules</a:t>
            </a:r>
          </a:p>
        </p:txBody>
      </p:sp>
      <p:sp>
        <p:nvSpPr>
          <p:cNvPr id="154419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Anomalien können nur auftreten, wenn die Schritte mehrerer Transaktionen verschränkt ausgeführt werden</a:t>
            </a:r>
          </a:p>
          <a:p>
            <a:pPr lvl="1"/>
            <a:r>
              <a:rPr lang="de-DE" dirty="0"/>
              <a:t>Wenn alle Transaktionen bis zum Ende ausgeführt werden (keine Nebenläufigkeit), treten keine Anomalien auf</a:t>
            </a:r>
          </a:p>
          <a:p>
            <a:r>
              <a:rPr lang="de-DE" dirty="0"/>
              <a:t>Jede serielle Ausführung ist </a:t>
            </a:r>
            <a:r>
              <a:rPr lang="de-DE" dirty="0">
                <a:solidFill>
                  <a:schemeClr val="accent1"/>
                </a:solidFill>
              </a:rPr>
              <a:t>korrekt</a:t>
            </a:r>
          </a:p>
          <a:p>
            <a:r>
              <a:rPr lang="de-DE" dirty="0"/>
              <a:t>Verzicht auf nebenläufige Ausführung nicht praktikabel</a:t>
            </a:r>
          </a:p>
          <a:p>
            <a:pPr lvl="1"/>
            <a:r>
              <a:rPr lang="de-DE" dirty="0"/>
              <a:t>Wartezeiten auf Platten</a:t>
            </a:r>
          </a:p>
          <a:p>
            <a:r>
              <a:rPr lang="de-DE" dirty="0"/>
              <a:t>Jede verschränkte Ausführung, die einen gleichen Zustand, wie eine serielle Ausführung erzeugt, ist </a:t>
            </a:r>
            <a:r>
              <a:rPr lang="de-DE" dirty="0">
                <a:solidFill>
                  <a:schemeClr val="accent1"/>
                </a:solidFill>
              </a:rPr>
              <a:t>korrekt</a:t>
            </a:r>
          </a:p>
          <a:p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582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4196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Manchmal kann man einfach Teilschritte aus verschiedenen Transaktionen in einem Plan umordnen</a:t>
                </a:r>
              </a:p>
              <a:p>
                <a:pPr lvl="1"/>
                <a:r>
                  <a:rPr lang="de-DE" dirty="0"/>
                  <a:t>Nicht jedoch die Teilschritte innerhalb einer einzelnen Transaktion (da sonst eventuell anderes Ergebnis)</a:t>
                </a:r>
              </a:p>
              <a:p>
                <a:r>
                  <a:rPr lang="de-DE" dirty="0"/>
                  <a:t>Jeder Plan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durch legale Umordnung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generiert werden kann, heißt äquivalent zu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Falls Umordnung nicht möglich (weil Ergebnis möglicherweise verfälscht) ➝ Konflikt</a:t>
                </a:r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4196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2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139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Konflikte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0101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Zwei Operationen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in einem Schedule stehen in </a:t>
                </a:r>
                <a:r>
                  <a:rPr lang="de-DE" dirty="0">
                    <a:solidFill>
                      <a:srgbClr val="FFC000"/>
                    </a:solidFill>
                  </a:rPr>
                  <a:t>Konflikt</a:t>
                </a:r>
                <a:r>
                  <a:rPr lang="de-DE" dirty="0"/>
                  <a:t> (sind </a:t>
                </a:r>
                <a:r>
                  <a:rPr lang="de-DE" dirty="0">
                    <a:solidFill>
                      <a:srgbClr val="FFC000"/>
                    </a:solidFill>
                  </a:rPr>
                  <a:t>konfliktär</a:t>
                </a:r>
                <a:r>
                  <a:rPr lang="de-DE" dirty="0"/>
                  <a:t>), wenn alle folgenden Bedingungen erfüllt sind:</a:t>
                </a:r>
              </a:p>
              <a:p>
                <a:pPr lvl="1"/>
                <a:r>
                  <a:rPr lang="de-DE" dirty="0"/>
                  <a:t>Sie gehören zu unterschiedlichen Transaktionen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Sie greifen auf das gleiche Datenobjekt zu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Mindestens eine Operation schreibt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Konfliktmatrix siehe rechts unten</a:t>
                </a:r>
              </a:p>
              <a:p>
                <a:pPr lvl="1">
                  <a:buFont typeface="Zapf Dingbats"/>
                  <a:buChar char="➝"/>
                </a:pPr>
                <a:r>
                  <a:rPr lang="de-DE" dirty="0"/>
                  <a:t> Reihenfolge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ist relevant</a:t>
                </a:r>
              </a:p>
              <a:p>
                <a:pPr lvl="2"/>
                <a:r>
                  <a:rPr lang="de-DE" dirty="0"/>
                  <a:t>Nicht in Konflikt stehende Operationen können auch parallel ausgeführt werden</a:t>
                </a:r>
              </a:p>
              <a:p>
                <a:pPr lvl="3"/>
                <a:r>
                  <a:rPr lang="de-DE" dirty="0"/>
                  <a:t>Solche Schedules heißen </a:t>
                </a:r>
                <a:r>
                  <a:rPr lang="de-DE" dirty="0">
                    <a:solidFill>
                      <a:schemeClr val="accent1"/>
                    </a:solidFill>
                  </a:rPr>
                  <a:t>partiell geordnet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40101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4C2B5-0C91-D05F-1E69-440F45182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0563F-5DDE-46A8-8B4F-71357E66B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6A13C0E9-2206-F699-3F3D-B663FAB451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781924"/>
                  </p:ext>
                </p:extLst>
              </p:nvPr>
            </p:nvGraphicFramePr>
            <p:xfrm>
              <a:off x="9703663" y="4793394"/>
              <a:ext cx="2128012" cy="1129538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732536">
                      <a:extLst>
                        <a:ext uri="{9D8B030D-6E8A-4147-A177-3AD203B41FA5}">
                          <a16:colId xmlns:a16="http://schemas.microsoft.com/office/drawing/2014/main" val="1788287293"/>
                        </a:ext>
                      </a:extLst>
                    </a:gridCol>
                    <a:gridCol w="662940">
                      <a:extLst>
                        <a:ext uri="{9D8B030D-6E8A-4147-A177-3AD203B41FA5}">
                          <a16:colId xmlns:a16="http://schemas.microsoft.com/office/drawing/2014/main" val="419240374"/>
                        </a:ext>
                      </a:extLst>
                    </a:gridCol>
                    <a:gridCol w="732536">
                      <a:extLst>
                        <a:ext uri="{9D8B030D-6E8A-4147-A177-3AD203B41FA5}">
                          <a16:colId xmlns:a16="http://schemas.microsoft.com/office/drawing/2014/main" val="342011786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406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363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0673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6A13C0E9-2206-F699-3F3D-B663FAB451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781924"/>
                  </p:ext>
                </p:extLst>
              </p:nvPr>
            </p:nvGraphicFramePr>
            <p:xfrm>
              <a:off x="9703663" y="4793394"/>
              <a:ext cx="2128012" cy="1133412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732536">
                      <a:extLst>
                        <a:ext uri="{9D8B030D-6E8A-4147-A177-3AD203B41FA5}">
                          <a16:colId xmlns:a16="http://schemas.microsoft.com/office/drawing/2014/main" val="1788287293"/>
                        </a:ext>
                      </a:extLst>
                    </a:gridCol>
                    <a:gridCol w="662940">
                      <a:extLst>
                        <a:ext uri="{9D8B030D-6E8A-4147-A177-3AD203B41FA5}">
                          <a16:colId xmlns:a16="http://schemas.microsoft.com/office/drawing/2014/main" val="419240374"/>
                        </a:ext>
                      </a:extLst>
                    </a:gridCol>
                    <a:gridCol w="732536">
                      <a:extLst>
                        <a:ext uri="{9D8B030D-6E8A-4147-A177-3AD203B41FA5}">
                          <a16:colId xmlns:a16="http://schemas.microsoft.com/office/drawing/2014/main" val="3420117863"/>
                        </a:ext>
                      </a:extLst>
                    </a:gridCol>
                  </a:tblGrid>
                  <a:tr h="391732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462" t="-3226" r="-113462" b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91379" t="-3226" r="-1724" b="-2129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8406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724" t="-106667" r="-19137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363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724" t="-213793" r="-19137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0673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BCF59B1-8C64-3BF5-D8FF-881A27D51034}"/>
              </a:ext>
            </a:extLst>
          </p:cNvPr>
          <p:cNvSpPr txBox="1"/>
          <p:nvPr/>
        </p:nvSpPr>
        <p:spPr>
          <a:xfrm>
            <a:off x="10016886" y="4424062"/>
            <a:ext cx="15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Konfliktmatrix</a:t>
            </a:r>
          </a:p>
        </p:txBody>
      </p:sp>
    </p:spTree>
    <p:extLst>
      <p:ext uri="{BB962C8B-B14F-4D97-AF65-F5344CB8AC3E}">
        <p14:creationId xmlns:p14="http://schemas.microsoft.com/office/powerpoint/2010/main" val="1548975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Serialisierbarkeit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8292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Transaktionen ist </a:t>
                </a:r>
                <a:r>
                  <a:rPr lang="de-DE" dirty="0">
                    <a:solidFill>
                      <a:schemeClr val="accent1"/>
                    </a:solidFill>
                  </a:rPr>
                  <a:t>serialisierbar</a:t>
                </a:r>
                <a:r>
                  <a:rPr lang="de-DE" dirty="0"/>
                  <a:t>, wenn er zu einem seriellen Schedule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äquivalent ist, d.h., den gleichen DB-Zustand erreicht</a:t>
                </a:r>
              </a:p>
              <a:p>
                <a:pPr lvl="1"/>
                <a:r>
                  <a:rPr lang="de-DE" dirty="0"/>
                  <a:t>Reihenfolge der konfliktären Operationen ist gleich</a:t>
                </a:r>
              </a:p>
              <a:p>
                <a:r>
                  <a:rPr lang="de-DE" dirty="0"/>
                  <a:t>Ausführung eines serialisierbaren Schedules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</a:t>
                </a:r>
                <a:r>
                  <a:rPr lang="de-DE" dirty="0">
                    <a:solidFill>
                      <a:schemeClr val="accent1"/>
                    </a:solidFill>
                  </a:rPr>
                  <a:t>korrekt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muss nicht seriell sein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8292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36BDF-15BC-7720-51BE-31662BA5E8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42009-34CD-C9ED-5568-35C6DF434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03777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Konflikte, Äquivalenz, Serialisierbarkeit, Korrektheit: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53">
                <a:extLst>
                  <a:ext uri="{FF2B5EF4-FFF2-40B4-BE49-F238E27FC236}">
                    <a16:creationId xmlns:a16="http://schemas.microsoft.com/office/drawing/2014/main" id="{C15A5EF5-0E54-062D-FB9B-BC9EA2104C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Konflikte: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DE" dirty="0"/>
                  <a:t>,</a:t>
                </a:r>
                <a:br>
                  <a:rPr lang="en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Konflikte: Wie oben</a:t>
                </a:r>
              </a:p>
              <a:p>
                <a:pPr lvl="2"/>
                <a:r>
                  <a:rPr lang="en-DE" dirty="0"/>
                  <a:t>Äquivalent</a:t>
                </a:r>
              </a:p>
              <a:p>
                <a:pPr lvl="2"/>
                <a:r>
                  <a:rPr lang="en-DE" dirty="0"/>
                  <a:t>Serialisierbar</a:t>
                </a:r>
              </a:p>
              <a:p>
                <a:pPr lvl="1"/>
                <a:r>
                  <a:rPr lang="en-DE" dirty="0"/>
                  <a:t>Damit: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DE" dirty="0"/>
                  <a:t> korrekt</a:t>
                </a:r>
              </a:p>
            </p:txBody>
          </p:sp>
        </mc:Choice>
        <mc:Fallback xmlns="">
          <p:sp>
            <p:nvSpPr>
              <p:cNvPr id="54" name="Content Placeholder 53">
                <a:extLst>
                  <a:ext uri="{FF2B5EF4-FFF2-40B4-BE49-F238E27FC236}">
                    <a16:creationId xmlns:a16="http://schemas.microsoft.com/office/drawing/2014/main" id="{C15A5EF5-0E54-062D-FB9B-BC9EA2104C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5373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23910-4348-F023-F9A1-47129D70E6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E930-DB9A-4E64-77DC-6E366D8C5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578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578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3448" r="-102362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835" t="-100000" r="-10236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206897" r="-102362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06897" r="-102362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1563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510345" r="-1563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610345" r="-1563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710345" r="-102362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783333" r="-102362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913793" r="-10236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202911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202911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783333" r="-781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913793" r="-781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B2D7BE0-4C34-483E-0026-D1AE3351725F}"/>
              </a:ext>
            </a:extLst>
          </p:cNvPr>
          <p:cNvSpPr/>
          <p:nvPr/>
        </p:nvSpPr>
        <p:spPr>
          <a:xfrm>
            <a:off x="4818706" y="4828819"/>
            <a:ext cx="1512000" cy="106931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32FB09-6AD5-5169-2218-D1405A456705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>
            <a:off x="6329771" y="2765232"/>
            <a:ext cx="135484" cy="18643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976D49-8294-9071-722E-024889F3D5FA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>
            <a:off x="10139189" y="2764076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ECADC7C-CDC6-A2E8-2E95-E3D5E695373E}"/>
              </a:ext>
            </a:extLst>
          </p:cNvPr>
          <p:cNvSpPr/>
          <p:nvPr/>
        </p:nvSpPr>
        <p:spPr>
          <a:xfrm>
            <a:off x="4817771" y="2621232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7F71FD4-A8A0-F505-524E-13FEA82F652B}"/>
              </a:ext>
            </a:extLst>
          </p:cNvPr>
          <p:cNvSpPr/>
          <p:nvPr/>
        </p:nvSpPr>
        <p:spPr>
          <a:xfrm>
            <a:off x="6465255" y="448554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A81B31-48EB-ACA9-5493-CE8B38F2C1C6}"/>
              </a:ext>
            </a:extLst>
          </p:cNvPr>
          <p:cNvSpPr/>
          <p:nvPr/>
        </p:nvSpPr>
        <p:spPr>
          <a:xfrm>
            <a:off x="8627189" y="26200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F228F0-291B-1D98-262E-9E816023C262}"/>
              </a:ext>
            </a:extLst>
          </p:cNvPr>
          <p:cNvSpPr/>
          <p:nvPr/>
        </p:nvSpPr>
        <p:spPr>
          <a:xfrm>
            <a:off x="10233640" y="5577352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702AFA-0F1D-9032-A006-1B3E08D974A0}"/>
              </a:ext>
            </a:extLst>
          </p:cNvPr>
          <p:cNvSpPr/>
          <p:nvPr/>
        </p:nvSpPr>
        <p:spPr>
          <a:xfrm>
            <a:off x="8627189" y="3732108"/>
            <a:ext cx="1512000" cy="104079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E007A1-115D-6D44-AAFE-4A35C497EE94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6325789" y="3506438"/>
            <a:ext cx="139466" cy="3707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7CC42E-EE0B-31F3-15EC-E9C0EF353F56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6325789" y="3506438"/>
            <a:ext cx="139466" cy="11180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8BE4A-5CF6-8F84-FE5B-E041955ABE39}"/>
              </a:ext>
            </a:extLst>
          </p:cNvPr>
          <p:cNvSpPr/>
          <p:nvPr/>
        </p:nvSpPr>
        <p:spPr>
          <a:xfrm>
            <a:off x="4813789" y="336243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0BDA3C-923D-4464-C42A-735E3FAAC40B}"/>
              </a:ext>
            </a:extLst>
          </p:cNvPr>
          <p:cNvSpPr/>
          <p:nvPr/>
        </p:nvSpPr>
        <p:spPr>
          <a:xfrm>
            <a:off x="6465255" y="373321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F398F-C061-C009-3B5B-7C68DE89CFA9}"/>
              </a:ext>
            </a:extLst>
          </p:cNvPr>
          <p:cNvSpPr/>
          <p:nvPr/>
        </p:nvSpPr>
        <p:spPr>
          <a:xfrm>
            <a:off x="6465255" y="448053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2FCE43-AA35-757B-895B-E60ED9B5CB94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10139189" y="3512267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0E4F5E-0BBD-8E89-C01E-7A0D8436556C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10139189" y="3512267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1157443-1C25-A809-3E92-2D9911CCF489}"/>
              </a:ext>
            </a:extLst>
          </p:cNvPr>
          <p:cNvSpPr/>
          <p:nvPr/>
        </p:nvSpPr>
        <p:spPr>
          <a:xfrm>
            <a:off x="8627189" y="336826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C3A65E-3DF3-34CA-FA25-9D2C22DCE726}"/>
              </a:ext>
            </a:extLst>
          </p:cNvPr>
          <p:cNvSpPr/>
          <p:nvPr/>
        </p:nvSpPr>
        <p:spPr>
          <a:xfrm>
            <a:off x="10233640" y="4836669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EE28E7-F2D4-11B4-7050-7CB96AB1682D}"/>
              </a:ext>
            </a:extLst>
          </p:cNvPr>
          <p:cNvSpPr/>
          <p:nvPr/>
        </p:nvSpPr>
        <p:spPr>
          <a:xfrm>
            <a:off x="10233640" y="557735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72D91-016B-853C-51EF-429AEF0BF7A7}"/>
              </a:ext>
            </a:extLst>
          </p:cNvPr>
          <p:cNvSpPr txBox="1"/>
          <p:nvPr/>
        </p:nvSpPr>
        <p:spPr>
          <a:xfrm>
            <a:off x="8898571" y="5071086"/>
            <a:ext cx="96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1"/>
                </a:solidFill>
              </a:rPr>
              <a:t>nicht </a:t>
            </a:r>
          </a:p>
          <a:p>
            <a:pPr algn="ctr"/>
            <a:r>
              <a:rPr lang="de-DE" sz="1600" dirty="0" err="1">
                <a:solidFill>
                  <a:schemeClr val="accent1"/>
                </a:solidFill>
              </a:rPr>
              <a:t>konfliktär</a:t>
            </a:r>
            <a:endParaRPr lang="de-DE" sz="160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F8F629-79DB-65B6-7081-C900BAB5CA52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flipH="1" flipV="1">
            <a:off x="9383189" y="4772898"/>
            <a:ext cx="1" cy="2981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9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6" grpId="0" animBg="1"/>
      <p:bldP spid="50" grpId="0" animBg="1"/>
      <p:bldP spid="52" grpId="0" animBg="1"/>
      <p:bldP spid="13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>
                <a:solidFill>
                  <a:srgbClr val="FFC000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6998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Konflikte, Äquivalenz, Serialisierbarkeit, Korrektheit: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B049A03-42A0-9256-3B5B-88888A1D94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4101060" cy="4240848"/>
              </a:xfrm>
            </p:spPr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Nicht äquivalent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en-DE" dirty="0"/>
                  <a:t>Konfliktäre Operationen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in anderer Reihenfolge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Auch nicht äquivalent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de-DE" b="0" dirty="0"/>
                  <a:t>Damit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serialisierbar</a:t>
                </a:r>
              </a:p>
              <a:p>
                <a:pPr lvl="1"/>
                <a:r>
                  <a:rPr lang="de-DE" b="0" dirty="0"/>
                  <a:t>Damit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korrekt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B049A03-42A0-9256-3B5B-88888A1D94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4101060" cy="4240848"/>
              </a:xfrm>
              <a:blipFill>
                <a:blip r:embed="rId3"/>
                <a:stretch>
                  <a:fillRect l="-4321" t="-5373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5C7BF-E64C-212A-C219-255578026F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05615-1F76-EA24-CD1E-5466424AA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F392711-565F-B7E6-9E28-F13362780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002995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F392711-565F-B7E6-9E28-F13362780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002995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E8CC155-E817-887E-F624-87EC4465DD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1668404"/>
                  </p:ext>
                </p:extLst>
              </p:nvPr>
            </p:nvGraphicFramePr>
            <p:xfrm>
              <a:off x="8238590" y="2201513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E8CC155-E817-887E-F624-87EC4465DD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1668404"/>
                  </p:ext>
                </p:extLst>
              </p:nvPr>
            </p:nvGraphicFramePr>
            <p:xfrm>
              <a:off x="8238590" y="2201513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3448" r="-100781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196667" r="-100781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406897" r="-100781" b="-5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06897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06897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83333" r="-781" b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810345" r="-781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910345" r="-781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DD55E3-7183-2257-B1F2-72DA3546DAD3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10139189" y="2762678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5D83C-4D35-275A-A27C-F2F4584A9D4A}"/>
              </a:ext>
            </a:extLst>
          </p:cNvPr>
          <p:cNvSpPr/>
          <p:nvPr/>
        </p:nvSpPr>
        <p:spPr>
          <a:xfrm>
            <a:off x="8627189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54666-3496-4B1D-6E5D-97CCD7B1E2A1}"/>
              </a:ext>
            </a:extLst>
          </p:cNvPr>
          <p:cNvSpPr/>
          <p:nvPr/>
        </p:nvSpPr>
        <p:spPr>
          <a:xfrm>
            <a:off x="10233640" y="557595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A5028-3366-0EF8-6C49-61059FC5A902}"/>
              </a:ext>
            </a:extLst>
          </p:cNvPr>
          <p:cNvSpPr/>
          <p:nvPr/>
        </p:nvSpPr>
        <p:spPr>
          <a:xfrm>
            <a:off x="8627189" y="3730710"/>
            <a:ext cx="1512000" cy="104079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0FE7FE-39F4-5A96-4E08-411E7E5C3A24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0139189" y="3510869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2286F7-71EF-E25E-154A-E0C6D714693E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10139189" y="3510869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BEC82E2-F9E4-105F-9374-CD6986A127D3}"/>
              </a:ext>
            </a:extLst>
          </p:cNvPr>
          <p:cNvSpPr/>
          <p:nvPr/>
        </p:nvSpPr>
        <p:spPr>
          <a:xfrm>
            <a:off x="8627189" y="3366869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51AC98-3752-59CC-5A0B-6459970394F4}"/>
              </a:ext>
            </a:extLst>
          </p:cNvPr>
          <p:cNvSpPr/>
          <p:nvPr/>
        </p:nvSpPr>
        <p:spPr>
          <a:xfrm>
            <a:off x="10233640" y="483527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CD606F-8695-ACC5-975D-8167943EDB7C}"/>
              </a:ext>
            </a:extLst>
          </p:cNvPr>
          <p:cNvSpPr/>
          <p:nvPr/>
        </p:nvSpPr>
        <p:spPr>
          <a:xfrm>
            <a:off x="10233640" y="5575954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9C1587-1FA3-407D-BE2E-0D58B8945D24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6390021" y="2762678"/>
            <a:ext cx="94451" cy="222129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ADA10EC-F2EC-51CA-487B-F675A67B59C0}"/>
              </a:ext>
            </a:extLst>
          </p:cNvPr>
          <p:cNvSpPr/>
          <p:nvPr/>
        </p:nvSpPr>
        <p:spPr>
          <a:xfrm>
            <a:off x="4878021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83333B-5E2C-D3A4-3836-B1FB80144701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EFEB68-C6B2-F4F5-F9C5-846B0013BC4D}"/>
              </a:ext>
            </a:extLst>
          </p:cNvPr>
          <p:cNvSpPr/>
          <p:nvPr/>
        </p:nvSpPr>
        <p:spPr>
          <a:xfrm>
            <a:off x="4878021" y="4493940"/>
            <a:ext cx="1512000" cy="137001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8CA29C-980B-4F33-8FCC-D17534355931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 flipV="1">
            <a:off x="6390021" y="3496162"/>
            <a:ext cx="94451" cy="7288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7107F0-CE17-234B-5B7E-525B4CB21D76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6390021" y="4225018"/>
            <a:ext cx="94451" cy="758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34576C3-DDAD-8B24-CBF3-BED736888FA9}"/>
              </a:ext>
            </a:extLst>
          </p:cNvPr>
          <p:cNvSpPr/>
          <p:nvPr/>
        </p:nvSpPr>
        <p:spPr>
          <a:xfrm>
            <a:off x="4878021" y="408101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4B8354-B2C8-CA0E-BE43-337F4C023DA4}"/>
              </a:ext>
            </a:extLst>
          </p:cNvPr>
          <p:cNvSpPr/>
          <p:nvPr/>
        </p:nvSpPr>
        <p:spPr>
          <a:xfrm>
            <a:off x="6484472" y="33521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26CD7F-207C-51A2-DEE3-EC9828940A13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EA71F-AAA2-F6A4-D208-AFFEEB642FB4}"/>
              </a:ext>
            </a:extLst>
          </p:cNvPr>
          <p:cNvSpPr txBox="1"/>
          <p:nvPr/>
        </p:nvSpPr>
        <p:spPr>
          <a:xfrm>
            <a:off x="8898571" y="5071086"/>
            <a:ext cx="96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1"/>
                </a:solidFill>
              </a:rPr>
              <a:t>nicht </a:t>
            </a:r>
          </a:p>
          <a:p>
            <a:pPr algn="ctr"/>
            <a:r>
              <a:rPr lang="de-DE" sz="1600" dirty="0" err="1">
                <a:solidFill>
                  <a:schemeClr val="accent1"/>
                </a:solidFill>
              </a:rPr>
              <a:t>konfliktär</a:t>
            </a:r>
            <a:endParaRPr lang="de-DE" sz="1600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499DFC-38B6-A1F9-59CB-C54602E692DA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9383189" y="4772898"/>
            <a:ext cx="1" cy="2981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Korrektheitsprüfung mittels Serialisierungsgraphen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720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Serialisierungsgraph</a:t>
                </a:r>
                <a:r>
                  <a:rPr lang="de-DE" dirty="0"/>
                  <a:t> (oder Konfliktgraph)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de-DE" dirty="0"/>
                  <a:t> für ein 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ein gerichteter Graph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, wobei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Menge von Knoten, ein Knoten für jede Transaktion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Menge gerichteter Kanten 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Jede Kante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im Graphen hat die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,1≤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,1≤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, wobei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der Start-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der Endknoten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</a:t>
                </a:r>
              </a:p>
              <a:p>
                <a:r>
                  <a:rPr lang="de-DE" dirty="0"/>
                  <a:t>Kante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wird erzeugt, wenn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eine Operation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vor einer mit ihr in Konflikt stehenden Operation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vorkommt</a:t>
                </a:r>
              </a:p>
              <a:p>
                <a:pPr lvl="1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stehen in Konflikt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erscheint vor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8720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6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0B8BE-D83D-3A68-9C6F-74DD073110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61FC7-DE8E-287C-1594-0C566F3D0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9C5110-A190-914E-9B52-8A19565B91C4}"/>
                  </a:ext>
                </a:extLst>
              </p:cNvPr>
              <p:cNvSpPr/>
              <p:nvPr/>
            </p:nvSpPr>
            <p:spPr>
              <a:xfrm>
                <a:off x="3356781" y="4982584"/>
                <a:ext cx="5477738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sym typeface="Symbol" pitchFamily="1" charset="2"/>
                  </a:rPr>
                  <a:t>Serialisierbarkeitstheorem</a:t>
                </a:r>
                <a:br>
                  <a:rPr lang="de-DE" b="1" dirty="0">
                    <a:solidFill>
                      <a:schemeClr val="accent4"/>
                    </a:solidFill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serialisierbar, wenn der zugehörige </a:t>
                </a:r>
                <a:r>
                  <a:rPr lang="de-DE" dirty="0"/>
                  <a:t>Serialisierungsgraph</a:t>
                </a:r>
                <a:r>
                  <a:rPr lang="de-DE" dirty="0">
                    <a:sym typeface="Symbol" pitchFamily="1" charset="2"/>
                  </a:rPr>
                  <a:t> keine Zyklen aufweist.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9C5110-A190-914E-9B52-8A19565B9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781" y="4982584"/>
                <a:ext cx="5477738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Korrektheitsprüfung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9253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Eingabe: Schedule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Ausgabe: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s</a:t>
                </a:r>
                <a:r>
                  <a:rPr lang="de-DE" dirty="0">
                    <a:sym typeface="Symbol" pitchFamily="1" charset="2"/>
                  </a:rPr>
                  <a:t>erialisierbar ja/nein</a:t>
                </a:r>
              </a:p>
              <a:p>
                <a:r>
                  <a:rPr lang="de-DE" dirty="0">
                    <a:sym typeface="Symbol" pitchFamily="1" charset="2"/>
                  </a:rPr>
                  <a:t>Vorgehen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" charset="2"/>
                  </a:rPr>
                  <a:t>Baue einen </a:t>
                </a:r>
                <a:r>
                  <a:rPr lang="de-DE" dirty="0"/>
                  <a:t>Serialisierungsgraph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für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Erzeuge für jede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, die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auftritt, einen Knoten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Für jeden Fall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, bei dem erst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ausführt und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ausführt, wobei mindestens ein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eine Schreiboperation ist, erzeuge eine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Drei Fälle: (i)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(ii)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(iii)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" charset="2"/>
                  </a:rPr>
                  <a:t>Prüfe, ob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keinen Zyklus enthält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Wenn kein Zyklus vorhanden: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serialisierbar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Sonst: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nicht serialisierbar</a:t>
                </a:r>
              </a:p>
              <a:p>
                <a:pPr lvl="1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1589253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A8DD9-A542-0C34-788D-563A1AC7C0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DD25F-4D66-8271-E989-5E8E377FF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737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Serialisierungsgraphen: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/>
                  <a:t>Serieller 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r>
                  <a:rPr lang="en-DE" dirty="0"/>
                  <a:t>S</a:t>
                </a:r>
                <a:r>
                  <a:rPr lang="en-GB" dirty="0"/>
                  <a:t>e</a:t>
                </a:r>
                <a:r>
                  <a:rPr lang="en-DE" dirty="0"/>
                  <a:t>rieller 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2" name="Content Placeholder 29701">
            <a:extLst>
              <a:ext uri="{FF2B5EF4-FFF2-40B4-BE49-F238E27FC236}">
                <a16:creationId xmlns:a16="http://schemas.microsoft.com/office/drawing/2014/main" id="{84A545A1-FA2C-95C7-617B-3722D8976D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DE" dirty="0"/>
              <a:t>Beide Schedules serialisierbar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307540"/>
                  </p:ext>
                </p:extLst>
              </p:nvPr>
            </p:nvGraphicFramePr>
            <p:xfrm>
              <a:off x="4458166" y="2202893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307540"/>
                  </p:ext>
                </p:extLst>
              </p:nvPr>
            </p:nvGraphicFramePr>
            <p:xfrm>
              <a:off x="4458166" y="2202893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3448" r="-102362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835" t="-100000" r="-10236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206897" r="-102362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06897" r="-102362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93333" r="-102362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510345" r="-102362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610345" r="-102362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10345" r="-1563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83333" r="-1563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913793" r="-1563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1875" t="-100000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2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714ACD-5BE1-8D34-722E-508239DF0AC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0139189" y="3504654"/>
            <a:ext cx="94451" cy="360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E815CBB-1960-E4E2-0F8E-3BC401A27CBB}"/>
              </a:ext>
            </a:extLst>
          </p:cNvPr>
          <p:cNvSpPr/>
          <p:nvPr/>
        </p:nvSpPr>
        <p:spPr>
          <a:xfrm>
            <a:off x="8627189" y="372161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69EEB8-E599-8954-EE69-DC05AA9A238D}"/>
              </a:ext>
            </a:extLst>
          </p:cNvPr>
          <p:cNvSpPr/>
          <p:nvPr/>
        </p:nvSpPr>
        <p:spPr>
          <a:xfrm>
            <a:off x="10233640" y="3360654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38AD31-5171-6A36-B9BD-E06C22EA91BA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10139189" y="2763971"/>
            <a:ext cx="94451" cy="18498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11367D-0944-6DD0-F0D5-6FC285CDAEBA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 flipV="1">
            <a:off x="10139189" y="3504654"/>
            <a:ext cx="94451" cy="11091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938C1-D0F8-45C5-1D3E-C9FAA6B59316}"/>
              </a:ext>
            </a:extLst>
          </p:cNvPr>
          <p:cNvSpPr/>
          <p:nvPr/>
        </p:nvSpPr>
        <p:spPr>
          <a:xfrm>
            <a:off x="8627189" y="4469803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7B7B9C-4C68-486B-CF5F-B06C39075915}"/>
              </a:ext>
            </a:extLst>
          </p:cNvPr>
          <p:cNvSpPr/>
          <p:nvPr/>
        </p:nvSpPr>
        <p:spPr>
          <a:xfrm>
            <a:off x="10233640" y="2619971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3B05D-64D8-4D7D-8537-716381CF39D9}"/>
              </a:ext>
            </a:extLst>
          </p:cNvPr>
          <p:cNvSpPr/>
          <p:nvPr/>
        </p:nvSpPr>
        <p:spPr>
          <a:xfrm>
            <a:off x="8627188" y="446980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D8C354-1647-D20A-4B0A-7C1A00847E43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6370083" y="2773884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B09EAA8-F060-A3A4-535B-078F408E2022}"/>
              </a:ext>
            </a:extLst>
          </p:cNvPr>
          <p:cNvSpPr/>
          <p:nvPr/>
        </p:nvSpPr>
        <p:spPr>
          <a:xfrm>
            <a:off x="4858083" y="262988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0A9D9E-7FBE-AA95-4388-A79FD85DF4B6}"/>
              </a:ext>
            </a:extLst>
          </p:cNvPr>
          <p:cNvSpPr/>
          <p:nvPr/>
        </p:nvSpPr>
        <p:spPr>
          <a:xfrm>
            <a:off x="6464534" y="5587160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E7933-3E78-AB84-8C90-2EDEC44B7EDD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370083" y="3522075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5F504A-4098-FDC8-D670-55903E5CE12B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6370083" y="3522075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848BD57-48DA-F979-7456-64E9C95F3B6F}"/>
              </a:ext>
            </a:extLst>
          </p:cNvPr>
          <p:cNvSpPr/>
          <p:nvPr/>
        </p:nvSpPr>
        <p:spPr>
          <a:xfrm>
            <a:off x="4858083" y="337807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0BFECD-8E57-6CD2-DB3C-A1656C803458}"/>
              </a:ext>
            </a:extLst>
          </p:cNvPr>
          <p:cNvSpPr/>
          <p:nvPr/>
        </p:nvSpPr>
        <p:spPr>
          <a:xfrm>
            <a:off x="6464534" y="484647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D6E59B-2006-FBB4-6CDA-9DA57FF2D2BD}"/>
              </a:ext>
            </a:extLst>
          </p:cNvPr>
          <p:cNvSpPr/>
          <p:nvPr/>
        </p:nvSpPr>
        <p:spPr>
          <a:xfrm>
            <a:off x="6464534" y="558716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ECD0A2-1044-EA33-675C-7BF83302F720}"/>
                  </a:ext>
                </a:extLst>
              </p:cNvPr>
              <p:cNvSpPr txBox="1"/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ECD0A2-1044-EA33-675C-7BF83302F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D0FFB87-D7E1-40F9-098D-9B1BCD0FA6BF}"/>
                  </a:ext>
                </a:extLst>
              </p:cNvPr>
              <p:cNvSpPr txBox="1"/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D0FFB87-D7E1-40F9-098D-9B1BCD0FA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5073C467-A5C5-1CA9-6608-C219B2F1F21D}"/>
              </a:ext>
            </a:extLst>
          </p:cNvPr>
          <p:cNvCxnSpPr>
            <a:stCxn id="56" idx="7"/>
            <a:endCxn id="57" idx="1"/>
          </p:cNvCxnSpPr>
          <p:nvPr/>
        </p:nvCxnSpPr>
        <p:spPr>
          <a:xfrm rot="5400000" flipH="1" flipV="1">
            <a:off x="2327635" y="25507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8AAFE99-78EE-4671-0581-8B401DA23AEC}"/>
                  </a:ext>
                </a:extLst>
              </p:cNvPr>
              <p:cNvSpPr txBox="1"/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8AAFE99-78EE-4671-0581-8B401DA23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F314F97-68D0-352D-7A5C-F56E3E77C47B}"/>
                  </a:ext>
                </a:extLst>
              </p:cNvPr>
              <p:cNvSpPr txBox="1"/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F314F97-68D0-352D-7A5C-F56E3E77C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809E776A-E09F-CCF3-6842-E6E05986D3CD}"/>
              </a:ext>
            </a:extLst>
          </p:cNvPr>
          <p:cNvCxnSpPr>
            <a:cxnSpLocks/>
            <a:stCxn id="61" idx="1"/>
            <a:endCxn id="60" idx="7"/>
          </p:cNvCxnSpPr>
          <p:nvPr/>
        </p:nvCxnSpPr>
        <p:spPr>
          <a:xfrm rot="16200000" flipH="1" flipV="1">
            <a:off x="2321955" y="4689808"/>
            <a:ext cx="2731" cy="1075750"/>
          </a:xfrm>
          <a:prstGeom prst="curvedConnector3">
            <a:avLst>
              <a:gd name="adj1" fmla="val -47600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4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3" grpId="0" animBg="1"/>
      <p:bldP spid="24" grpId="0" animBg="1"/>
      <p:bldP spid="2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Serialisierungsgraphen: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19" name="Content Placeholder 29718">
                <a:extLst>
                  <a:ext uri="{FF2B5EF4-FFF2-40B4-BE49-F238E27FC236}">
                    <a16:creationId xmlns:a16="http://schemas.microsoft.com/office/drawing/2014/main" id="{0C83469D-3E87-3B54-BDE3-E03F704DB68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serialisierbar (Zyklus),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DE" dirty="0"/>
                  <a:t> ja</a:t>
                </a:r>
              </a:p>
            </p:txBody>
          </p:sp>
        </mc:Choice>
        <mc:Fallback xmlns="">
          <p:sp>
            <p:nvSpPr>
              <p:cNvPr id="29719" name="Content Placeholder 29718">
                <a:extLst>
                  <a:ext uri="{FF2B5EF4-FFF2-40B4-BE49-F238E27FC236}">
                    <a16:creationId xmlns:a16="http://schemas.microsoft.com/office/drawing/2014/main" id="{0C83469D-3E87-3B54-BDE3-E03F704DB6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5464361-62E3-E783-89EE-BB9E1E7B0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8066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5464361-62E3-E783-89EE-BB9E1E7B0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8066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676443-CEAC-5862-A5A6-F8EA67515093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10110476" y="2759835"/>
            <a:ext cx="135484" cy="18643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93962D-B626-0161-036C-1209CC2096F2}"/>
              </a:ext>
            </a:extLst>
          </p:cNvPr>
          <p:cNvSpPr/>
          <p:nvPr/>
        </p:nvSpPr>
        <p:spPr>
          <a:xfrm>
            <a:off x="8598476" y="2615835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DF3C54-4F3B-12B5-B3E6-CA34DC66E7C9}"/>
              </a:ext>
            </a:extLst>
          </p:cNvPr>
          <p:cNvSpPr/>
          <p:nvPr/>
        </p:nvSpPr>
        <p:spPr>
          <a:xfrm>
            <a:off x="10245960" y="4480147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F8D5BD-B7D9-632E-6667-D80A18FC790B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>
            <a:off x="10106494" y="3501041"/>
            <a:ext cx="139466" cy="3707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12DC1B-E39D-9C79-7667-0A2078C22A83}"/>
              </a:ext>
            </a:extLst>
          </p:cNvPr>
          <p:cNvCxnSpPr>
            <a:cxnSpLocks/>
            <a:stCxn id="47" idx="3"/>
            <a:endCxn id="49" idx="1"/>
          </p:cNvCxnSpPr>
          <p:nvPr/>
        </p:nvCxnSpPr>
        <p:spPr>
          <a:xfrm>
            <a:off x="10106494" y="3501041"/>
            <a:ext cx="139466" cy="11180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BC288E8-ED09-4D62-6C75-666EE20C6488}"/>
              </a:ext>
            </a:extLst>
          </p:cNvPr>
          <p:cNvSpPr/>
          <p:nvPr/>
        </p:nvSpPr>
        <p:spPr>
          <a:xfrm>
            <a:off x="8594494" y="335704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DB31543-DE08-DD55-DA0B-5179CEDBAA4E}"/>
              </a:ext>
            </a:extLst>
          </p:cNvPr>
          <p:cNvSpPr/>
          <p:nvPr/>
        </p:nvSpPr>
        <p:spPr>
          <a:xfrm>
            <a:off x="10245960" y="372781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0A4282-8106-682E-0889-EEFEE38F2D80}"/>
              </a:ext>
            </a:extLst>
          </p:cNvPr>
          <p:cNvSpPr/>
          <p:nvPr/>
        </p:nvSpPr>
        <p:spPr>
          <a:xfrm>
            <a:off x="10245960" y="447513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B30D6E7-9AA2-0764-E5F0-CE58D1D04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598417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B30D6E7-9AA2-0764-E5F0-CE58D1D04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598417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8AEB1D5-D6A8-5F8B-CA1A-73A2F30B8922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6390021" y="2762678"/>
            <a:ext cx="94451" cy="222129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70040AA-E86C-F792-0805-D045A1548D7C}"/>
              </a:ext>
            </a:extLst>
          </p:cNvPr>
          <p:cNvSpPr/>
          <p:nvPr/>
        </p:nvSpPr>
        <p:spPr>
          <a:xfrm>
            <a:off x="4878021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79A329-D5A0-67D5-338B-B8C91146C717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0FB30BE-031A-84EF-E68A-646012592E0B}"/>
              </a:ext>
            </a:extLst>
          </p:cNvPr>
          <p:cNvCxnSpPr>
            <a:cxnSpLocks/>
            <a:stCxn id="57" idx="3"/>
            <a:endCxn id="58" idx="1"/>
          </p:cNvCxnSpPr>
          <p:nvPr/>
        </p:nvCxnSpPr>
        <p:spPr>
          <a:xfrm flipV="1">
            <a:off x="6390021" y="3496162"/>
            <a:ext cx="94451" cy="7288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98198BB-5316-DD52-D37E-2B46BF8166EF}"/>
              </a:ext>
            </a:extLst>
          </p:cNvPr>
          <p:cNvCxnSpPr>
            <a:cxnSpLocks/>
            <a:stCxn id="57" idx="3"/>
            <a:endCxn id="59" idx="1"/>
          </p:cNvCxnSpPr>
          <p:nvPr/>
        </p:nvCxnSpPr>
        <p:spPr>
          <a:xfrm>
            <a:off x="6390021" y="4225018"/>
            <a:ext cx="94451" cy="758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74DDE446-6C87-DE60-2AD3-BD0B8AE390FC}"/>
              </a:ext>
            </a:extLst>
          </p:cNvPr>
          <p:cNvSpPr/>
          <p:nvPr/>
        </p:nvSpPr>
        <p:spPr>
          <a:xfrm>
            <a:off x="4878021" y="408101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6EF4F3-42B4-43C2-7E26-435CE79609ED}"/>
              </a:ext>
            </a:extLst>
          </p:cNvPr>
          <p:cNvSpPr/>
          <p:nvPr/>
        </p:nvSpPr>
        <p:spPr>
          <a:xfrm>
            <a:off x="6484472" y="33521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11F587B-F924-1AA4-7236-FD952CFED9BB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E6D6A55-77B0-00EC-BC81-2CA2296E7812}"/>
                  </a:ext>
                </a:extLst>
              </p:cNvPr>
              <p:cNvSpPr txBox="1"/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E6D6A55-77B0-00EC-BC81-2CA2296E7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E6F294-BE44-8322-D531-1537A7C6D0C8}"/>
                  </a:ext>
                </a:extLst>
              </p:cNvPr>
              <p:cNvSpPr txBox="1"/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E6F294-BE44-8322-D531-1537A7C6D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CCEA964E-18E9-87A3-DC7A-80D9151AD507}"/>
              </a:ext>
            </a:extLst>
          </p:cNvPr>
          <p:cNvCxnSpPr>
            <a:stCxn id="60" idx="7"/>
            <a:endCxn id="61" idx="1"/>
          </p:cNvCxnSpPr>
          <p:nvPr/>
        </p:nvCxnSpPr>
        <p:spPr>
          <a:xfrm rot="5400000" flipH="1" flipV="1">
            <a:off x="2327635" y="25507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696" name="TextBox 29695">
                <a:extLst>
                  <a:ext uri="{FF2B5EF4-FFF2-40B4-BE49-F238E27FC236}">
                    <a16:creationId xmlns:a16="http://schemas.microsoft.com/office/drawing/2014/main" id="{884E0D32-AB03-023B-2137-4D9BCB8C8DBB}"/>
                  </a:ext>
                </a:extLst>
              </p:cNvPr>
              <p:cNvSpPr txBox="1"/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696" name="TextBox 29695">
                <a:extLst>
                  <a:ext uri="{FF2B5EF4-FFF2-40B4-BE49-F238E27FC236}">
                    <a16:creationId xmlns:a16="http://schemas.microsoft.com/office/drawing/2014/main" id="{884E0D32-AB03-023B-2137-4D9BCB8C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697" name="TextBox 29696">
                <a:extLst>
                  <a:ext uri="{FF2B5EF4-FFF2-40B4-BE49-F238E27FC236}">
                    <a16:creationId xmlns:a16="http://schemas.microsoft.com/office/drawing/2014/main" id="{E65927BD-133F-1A5B-ABED-27970AAFA103}"/>
                  </a:ext>
                </a:extLst>
              </p:cNvPr>
              <p:cNvSpPr txBox="1"/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697" name="TextBox 29696">
                <a:extLst>
                  <a:ext uri="{FF2B5EF4-FFF2-40B4-BE49-F238E27FC236}">
                    <a16:creationId xmlns:a16="http://schemas.microsoft.com/office/drawing/2014/main" id="{E65927BD-133F-1A5B-ABED-27970AAFA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698" name="Curved Connector 29697">
            <a:extLst>
              <a:ext uri="{FF2B5EF4-FFF2-40B4-BE49-F238E27FC236}">
                <a16:creationId xmlns:a16="http://schemas.microsoft.com/office/drawing/2014/main" id="{5A111BB0-0E8C-7B06-2EB2-9C373D5407A5}"/>
              </a:ext>
            </a:extLst>
          </p:cNvPr>
          <p:cNvCxnSpPr>
            <a:cxnSpLocks/>
            <a:stCxn id="29696" idx="7"/>
            <a:endCxn id="29697" idx="1"/>
          </p:cNvCxnSpPr>
          <p:nvPr/>
        </p:nvCxnSpPr>
        <p:spPr>
          <a:xfrm rot="5400000" flipH="1" flipV="1">
            <a:off x="2321956" y="4689809"/>
            <a:ext cx="2731" cy="1075750"/>
          </a:xfrm>
          <a:prstGeom prst="curvedConnector3">
            <a:avLst>
              <a:gd name="adj1" fmla="val 44837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00" name="Curved Connector 29699">
            <a:extLst>
              <a:ext uri="{FF2B5EF4-FFF2-40B4-BE49-F238E27FC236}">
                <a16:creationId xmlns:a16="http://schemas.microsoft.com/office/drawing/2014/main" id="{7C6CD7A7-1B6D-CDF1-157D-3EE06C847282}"/>
              </a:ext>
            </a:extLst>
          </p:cNvPr>
          <p:cNvCxnSpPr>
            <a:cxnSpLocks/>
            <a:stCxn id="61" idx="3"/>
            <a:endCxn id="60" idx="5"/>
          </p:cNvCxnSpPr>
          <p:nvPr/>
        </p:nvCxnSpPr>
        <p:spPr>
          <a:xfrm rot="5400000">
            <a:off x="2327635" y="2917992"/>
            <a:ext cx="2731" cy="1075750"/>
          </a:xfrm>
          <a:prstGeom prst="curvedConnector3">
            <a:avLst>
              <a:gd name="adj1" fmla="val 448388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29696" grpId="0" animBg="1"/>
      <p:bldP spid="296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Serialisierungsgraphen: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de-DE" dirty="0"/>
                  <a:t> rechts</a:t>
                </a:r>
              </a:p>
              <a:p>
                <a:pPr lvl="1"/>
                <a:r>
                  <a:rPr lang="de-DE" dirty="0"/>
                  <a:t>Serialisierungsgraph:</a:t>
                </a:r>
              </a:p>
              <a:p>
                <a:pPr lvl="2"/>
                <a:r>
                  <a:rPr lang="de-DE" dirty="0"/>
                  <a:t>Zyklen im Graph</a:t>
                </a:r>
                <a:endParaRPr lang="de-DE" baseline="-25000" dirty="0"/>
              </a:p>
              <a:p>
                <a:pPr lvl="2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 Nicht serialisierbar (kein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äquivalenter serieller Schedule)</a:t>
                </a:r>
              </a:p>
            </p:txBody>
          </p:sp>
        </mc:Choice>
        <mc:Fallback xmlns="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  <a:blipFill>
                <a:blip r:embed="rId3"/>
                <a:stretch>
                  <a:fillRect l="-2923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7432A-A1C8-4D28-9864-1D8038A003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A6A2D-D4FF-93CE-4818-E923CBBA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5FBFDE7-DD0A-D81A-1DC9-F511320E4A1F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F2DACD27-DB7D-B487-B1DF-6C09E09D8ECE}"/>
              </a:ext>
            </a:extLst>
          </p:cNvPr>
          <p:cNvCxnSpPr>
            <a:cxnSpLocks/>
            <a:stCxn id="8" idx="3"/>
            <a:endCxn id="7" idx="5"/>
          </p:cNvCxnSpPr>
          <p:nvPr/>
        </p:nvCxnSpPr>
        <p:spPr>
          <a:xfrm rot="5400000">
            <a:off x="5369122" y="4308792"/>
            <a:ext cx="2731" cy="1075750"/>
          </a:xfrm>
          <a:prstGeom prst="curvedConnector3">
            <a:avLst>
              <a:gd name="adj1" fmla="val 448388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7B86A-D4D5-9B94-AAA1-F25184C14256}"/>
              </a:ext>
            </a:extLst>
          </p:cNvPr>
          <p:cNvCxnSpPr>
            <a:stCxn id="8" idx="4"/>
            <a:endCxn id="13" idx="7"/>
          </p:cNvCxnSpPr>
          <p:nvPr/>
        </p:nvCxnSpPr>
        <p:spPr>
          <a:xfrm flipH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61EB1A-4BEF-6900-AA72-803DE229D06E}"/>
              </a:ext>
            </a:extLst>
          </p:cNvPr>
          <p:cNvCxnSpPr>
            <a:cxnSpLocks/>
            <a:stCxn id="13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091901"/>
                  </p:ext>
                </p:extLst>
              </p:nvPr>
            </p:nvGraphicFramePr>
            <p:xfrm>
              <a:off x="6565237" y="696945"/>
              <a:ext cx="5266438" cy="520896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091901"/>
                  </p:ext>
                </p:extLst>
              </p:nvPr>
            </p:nvGraphicFramePr>
            <p:xfrm>
              <a:off x="6565237" y="696945"/>
              <a:ext cx="5266438" cy="520896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88049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1203125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5000" r="-200781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r="-100781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25000" r="-781" b="-12387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125000" t="-106897" r="-100781" b="-1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206897" r="-100781" b="-1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296667" r="-100781" b="-9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410345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510345" r="-781" b="-8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590000" r="-200781" b="-6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713793" r="-2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813793" r="-781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883333" r="-781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017241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1117241" r="-2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1176667" r="-2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t="-1320690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FD6A86F-D90A-1D42-9B7C-66FCACFBDACB}"/>
              </a:ext>
            </a:extLst>
          </p:cNvPr>
          <p:cNvSpPr/>
          <p:nvPr/>
        </p:nvSpPr>
        <p:spPr>
          <a:xfrm>
            <a:off x="8638611" y="114479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E33169-76C7-3E46-9D31-A53D158349A8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 flipV="1">
            <a:off x="10150611" y="1288790"/>
            <a:ext cx="112820" cy="295827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1EFD593-4C9B-E249-92CA-A3059A3D0D3A}"/>
              </a:ext>
            </a:extLst>
          </p:cNvPr>
          <p:cNvSpPr/>
          <p:nvPr/>
        </p:nvSpPr>
        <p:spPr>
          <a:xfrm>
            <a:off x="10263431" y="410306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AF5A67-8830-2B43-B29B-EC10461F2CC8}"/>
              </a:ext>
            </a:extLst>
          </p:cNvPr>
          <p:cNvSpPr/>
          <p:nvPr/>
        </p:nvSpPr>
        <p:spPr>
          <a:xfrm>
            <a:off x="8638610" y="150034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CF6577-64D3-8647-A489-06979C23B1A1}"/>
              </a:ext>
            </a:extLst>
          </p:cNvPr>
          <p:cNvSpPr/>
          <p:nvPr/>
        </p:nvSpPr>
        <p:spPr>
          <a:xfrm>
            <a:off x="6986763" y="522324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08A30A-F78A-5649-821B-5807F676EC1F}"/>
              </a:ext>
            </a:extLst>
          </p:cNvPr>
          <p:cNvCxnSpPr>
            <a:cxnSpLocks/>
            <a:stCxn id="37" idx="3"/>
            <a:endCxn id="25" idx="1"/>
          </p:cNvCxnSpPr>
          <p:nvPr/>
        </p:nvCxnSpPr>
        <p:spPr>
          <a:xfrm flipV="1">
            <a:off x="8498763" y="1644343"/>
            <a:ext cx="139847" cy="372289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6DC9E6D1-79FA-9544-9D84-5BB3691E3F1D}"/>
              </a:ext>
            </a:extLst>
          </p:cNvPr>
          <p:cNvSpPr/>
          <p:nvPr/>
        </p:nvSpPr>
        <p:spPr>
          <a:xfrm>
            <a:off x="6984509" y="299030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9B728C-06E8-7647-A254-08C8CFEC175F}"/>
              </a:ext>
            </a:extLst>
          </p:cNvPr>
          <p:cNvSpPr/>
          <p:nvPr/>
        </p:nvSpPr>
        <p:spPr>
          <a:xfrm>
            <a:off x="8651883" y="55776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EA101A-BAB7-034A-A82C-EE323D15570E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 flipV="1">
            <a:off x="8496509" y="3134301"/>
            <a:ext cx="155374" cy="258735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9B9F3EA-D480-9C45-B1F4-5C24205A6C9D}"/>
              </a:ext>
            </a:extLst>
          </p:cNvPr>
          <p:cNvSpPr/>
          <p:nvPr/>
        </p:nvSpPr>
        <p:spPr>
          <a:xfrm>
            <a:off x="10265490" y="225361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94B0AFD-9C54-CA4A-9EEC-A8226486D8E1}"/>
              </a:ext>
            </a:extLst>
          </p:cNvPr>
          <p:cNvCxnSpPr>
            <a:cxnSpLocks/>
            <a:stCxn id="37" idx="3"/>
            <a:endCxn id="112" idx="1"/>
          </p:cNvCxnSpPr>
          <p:nvPr/>
        </p:nvCxnSpPr>
        <p:spPr>
          <a:xfrm flipV="1">
            <a:off x="8498763" y="2397613"/>
            <a:ext cx="1766727" cy="296962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048249"/>
                  </p:ext>
                </p:extLst>
              </p:nvPr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048249"/>
                  </p:ext>
                </p:extLst>
              </p:nvPr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r="-775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  <a:stretch>
                            <a:fillRect t="-96667"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93333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4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038141"/>
                  </p:ext>
                </p:extLst>
              </p:nvPr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038141"/>
                  </p:ext>
                </p:extLst>
              </p:nvPr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  <a:stretch>
                            <a:fillRect t="-96667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203448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9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633759"/>
                  </p:ext>
                </p:extLst>
              </p:nvPr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633759"/>
                  </p:ext>
                </p:extLst>
              </p:nvPr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t="-96667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93333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406897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61681DD-912D-6E10-78A6-25D253E2BB3A}"/>
              </a:ext>
            </a:extLst>
          </p:cNvPr>
          <p:cNvSpPr txBox="1"/>
          <p:nvPr/>
        </p:nvSpPr>
        <p:spPr>
          <a:xfrm>
            <a:off x="4137027" y="6207590"/>
            <a:ext cx="391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 Tabelle keine weiteren Konflikte hervorgehoben, die zu einer schon bestehenden Kante gehören.</a:t>
            </a:r>
          </a:p>
        </p:txBody>
      </p:sp>
    </p:spTree>
    <p:extLst>
      <p:ext uri="{BB962C8B-B14F-4D97-AF65-F5344CB8AC3E}">
        <p14:creationId xmlns:p14="http://schemas.microsoft.com/office/powerpoint/2010/main" val="21080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8" grpId="0" animBg="1"/>
      <p:bldP spid="22" grpId="0" animBg="1"/>
      <p:bldP spid="25" grpId="0" animBg="1"/>
      <p:bldP spid="37" grpId="0" animBg="1"/>
      <p:bldP spid="54" grpId="0" animBg="1"/>
      <p:bldP spid="55" grpId="0" animBg="1"/>
      <p:bldP spid="1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Serialisierungsgraphen: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de-DE" dirty="0"/>
                  <a:t> rechts</a:t>
                </a:r>
              </a:p>
              <a:p>
                <a:pPr lvl="1"/>
                <a:r>
                  <a:rPr lang="de-DE" dirty="0"/>
                  <a:t>Serialisierungsgraph:</a:t>
                </a:r>
              </a:p>
              <a:p>
                <a:pPr lvl="2"/>
                <a:r>
                  <a:rPr lang="de-DE" dirty="0"/>
                  <a:t>Graph </a:t>
                </a:r>
                <a:r>
                  <a:rPr lang="de-DE" dirty="0" err="1"/>
                  <a:t>zyklenfrei</a:t>
                </a:r>
                <a:endParaRPr lang="de-DE" baseline="-25000" dirty="0"/>
              </a:p>
              <a:p>
                <a:pPr lvl="2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 Serialisierbar</a:t>
                </a:r>
              </a:p>
            </p:txBody>
          </p:sp>
        </mc:Choice>
        <mc:Fallback xmlns="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  <a:blipFill>
                <a:blip r:embed="rId3"/>
                <a:stretch>
                  <a:fillRect l="-292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7432A-A1C8-4D28-9864-1D8038A003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A6A2D-D4FF-93CE-4818-E923CBBA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5FBFDE7-DD0A-D81A-1DC9-F511320E4A1F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7B86A-D4D5-9B94-AAA1-F25184C14256}"/>
              </a:ext>
            </a:extLst>
          </p:cNvPr>
          <p:cNvCxnSpPr>
            <a:cxnSpLocks/>
            <a:stCxn id="13" idx="7"/>
            <a:endCxn id="8" idx="4"/>
          </p:cNvCxnSpPr>
          <p:nvPr/>
        </p:nvCxnSpPr>
        <p:spPr>
          <a:xfrm flipV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61EB1A-4BEF-6900-AA72-803DE229D06E}"/>
              </a:ext>
            </a:extLst>
          </p:cNvPr>
          <p:cNvCxnSpPr>
            <a:cxnSpLocks/>
            <a:stCxn id="13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27078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27078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1203125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5000" r="-2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r="-1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25000" r="-781" b="-1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25000" t="-96667" r="-781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203448" r="-781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303448" r="-200781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403448" r="-2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486667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6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7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780000" r="-2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910345" r="-2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0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1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170000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t="-13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FD6A86F-D90A-1D42-9B7C-66FCACFBDACB}"/>
              </a:ext>
            </a:extLst>
          </p:cNvPr>
          <p:cNvSpPr/>
          <p:nvPr/>
        </p:nvSpPr>
        <p:spPr>
          <a:xfrm>
            <a:off x="8638611" y="44644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E33169-76C7-3E46-9D31-A53D158349A8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0150611" y="2756195"/>
            <a:ext cx="112820" cy="185226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1EFD593-4C9B-E249-92CA-A3059A3D0D3A}"/>
              </a:ext>
            </a:extLst>
          </p:cNvPr>
          <p:cNvSpPr/>
          <p:nvPr/>
        </p:nvSpPr>
        <p:spPr>
          <a:xfrm>
            <a:off x="10263431" y="261219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CF6577-64D3-8647-A489-06979C23B1A1}"/>
              </a:ext>
            </a:extLst>
          </p:cNvPr>
          <p:cNvSpPr/>
          <p:nvPr/>
        </p:nvSpPr>
        <p:spPr>
          <a:xfrm>
            <a:off x="6986763" y="407030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DC9E6D1-79FA-9544-9D84-5BB3691E3F1D}"/>
              </a:ext>
            </a:extLst>
          </p:cNvPr>
          <p:cNvSpPr/>
          <p:nvPr/>
        </p:nvSpPr>
        <p:spPr>
          <a:xfrm>
            <a:off x="6984509" y="185724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9B728C-06E8-7647-A254-08C8CFEC175F}"/>
              </a:ext>
            </a:extLst>
          </p:cNvPr>
          <p:cNvSpPr/>
          <p:nvPr/>
        </p:nvSpPr>
        <p:spPr>
          <a:xfrm>
            <a:off x="8651883" y="557765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EA101A-BAB7-034A-A82C-EE323D15570E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 flipV="1">
            <a:off x="8496509" y="2001240"/>
            <a:ext cx="155374" cy="37204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9B9F3EA-D480-9C45-B1F4-5C24205A6C9D}"/>
              </a:ext>
            </a:extLst>
          </p:cNvPr>
          <p:cNvSpPr/>
          <p:nvPr/>
        </p:nvSpPr>
        <p:spPr>
          <a:xfrm>
            <a:off x="10265490" y="11205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94B0AFD-9C54-CA4A-9EEC-A8226486D8E1}"/>
              </a:ext>
            </a:extLst>
          </p:cNvPr>
          <p:cNvCxnSpPr>
            <a:cxnSpLocks/>
            <a:stCxn id="37" idx="3"/>
            <a:endCxn id="112" idx="1"/>
          </p:cNvCxnSpPr>
          <p:nvPr/>
        </p:nvCxnSpPr>
        <p:spPr>
          <a:xfrm flipV="1">
            <a:off x="8498763" y="1264553"/>
            <a:ext cx="1766727" cy="29497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r="-775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  <a:stretch>
                            <a:fillRect t="-96667"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93333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4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  <a:stretch>
                            <a:fillRect t="-96667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203448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9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t="-96667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93333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406897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4770565-8346-8179-22A4-F620C53D46D6}"/>
              </a:ext>
            </a:extLst>
          </p:cNvPr>
          <p:cNvSpPr txBox="1"/>
          <p:nvPr/>
        </p:nvSpPr>
        <p:spPr>
          <a:xfrm>
            <a:off x="4137027" y="6207590"/>
            <a:ext cx="391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 Tabelle keine weiteren Konflikte hervorgehoben, die zu einer schon bestehenden Kante gehören.</a:t>
            </a:r>
          </a:p>
        </p:txBody>
      </p:sp>
    </p:spTree>
    <p:extLst>
      <p:ext uri="{BB962C8B-B14F-4D97-AF65-F5344CB8AC3E}">
        <p14:creationId xmlns:p14="http://schemas.microsoft.com/office/powerpoint/2010/main" val="40113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8" grpId="0" animBg="1"/>
      <p:bldP spid="22" grpId="0" animBg="1"/>
      <p:bldP spid="37" grpId="0" animBg="1"/>
      <p:bldP spid="54" grpId="0" animBg="1"/>
      <p:bldP spid="55" grpId="0" animBg="1"/>
      <p:bldP spid="1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D86E-4F33-651C-DAC6-2FC3FF85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Äquivalente serielle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C9210-EA8B-4C50-12BF-B177EA28C8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7" y="1665066"/>
                <a:ext cx="5957198" cy="4240848"/>
              </a:xfrm>
            </p:spPr>
            <p:txBody>
              <a:bodyPr/>
              <a:lstStyle/>
              <a:p>
                <a:r>
                  <a:rPr lang="en-DE" dirty="0"/>
                  <a:t>Gegeben ein zyklenfreier Serialisierungsgraphen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en-DE" dirty="0"/>
                  <a:t> für ein 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r>
                  <a:rPr lang="en-DE" dirty="0"/>
                  <a:t>Äquivalenter serieller Schedule durch topologische Sortierung von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endParaRPr lang="en-DE" dirty="0"/>
              </a:p>
              <a:p>
                <a:pPr lvl="1"/>
                <a:r>
                  <a:rPr lang="en-DE" i="1" dirty="0"/>
                  <a:t>Topologische Sortierung</a:t>
                </a:r>
                <a:r>
                  <a:rPr lang="en-DE" dirty="0"/>
                  <a:t>: Sequenz aller Knoten im Graph, wobei Elternknoten vor Kindknoten in der Sequenz erscheinen müssen</a:t>
                </a:r>
              </a:p>
              <a:p>
                <a:pPr lvl="1"/>
                <a:r>
                  <a:rPr lang="en-DE" dirty="0"/>
                  <a:t>Beispiel vorherige Folie</a:t>
                </a:r>
              </a:p>
              <a:p>
                <a:pPr lvl="2"/>
                <a:r>
                  <a:rPr lang="de-DE" dirty="0"/>
                  <a:t>Serialisierungsgraph:</a:t>
                </a:r>
              </a:p>
              <a:p>
                <a:pPr lvl="3"/>
                <a:r>
                  <a:rPr lang="de-DE" dirty="0"/>
                  <a:t>Graph </a:t>
                </a:r>
                <a:r>
                  <a:rPr lang="de-DE" dirty="0" err="1"/>
                  <a:t>zyklenfrei</a:t>
                </a:r>
                <a:endParaRPr lang="de-DE" baseline="-25000" dirty="0"/>
              </a:p>
              <a:p>
                <a:pPr lvl="3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Serialisierbar</a:t>
                </a:r>
              </a:p>
              <a:p>
                <a:pPr lvl="3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Äquivalenter serieller Schedule: </a:t>
                </a:r>
                <a:br>
                  <a:rPr lang="de-DE" dirty="0">
                    <a:sym typeface="Symbol" pitchFamily="1" charset="2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3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C9210-EA8B-4C50-12BF-B177EA28C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7" y="1665066"/>
                <a:ext cx="5957198" cy="4240848"/>
              </a:xfrm>
              <a:blipFill>
                <a:blip r:embed="rId2"/>
                <a:stretch>
                  <a:fillRect l="-2979" t="-2985" r="-638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B4AC-88EB-05CD-7EEC-05ED4D26B1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8FEE0-9A34-8203-752C-3D4129736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69111-4EAF-7A19-BD83-583A1D9E9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D20EF3-BD89-F08B-BA16-C9879F265DF6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D20EF3-BD89-F08B-BA16-C9879F265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60F691-713A-4AEC-2E19-D45862F5E667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60F691-713A-4AEC-2E19-D45862F5E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A7EF5EFA-D414-DC7E-2235-9E9CFEDA6D9A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4D2C7-2265-6584-BFE4-2A16AFED4A8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4D2C7-2265-6584-BFE4-2A16AFED4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8567EC-717E-B21F-AC69-D01E4A554E8A}"/>
              </a:ext>
            </a:extLst>
          </p:cNvPr>
          <p:cNvCxnSpPr>
            <a:cxnSpLocks/>
            <a:stCxn id="10" idx="7"/>
            <a:endCxn id="8" idx="4"/>
          </p:cNvCxnSpPr>
          <p:nvPr/>
        </p:nvCxnSpPr>
        <p:spPr>
          <a:xfrm flipV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8CFE5-E191-28A2-F8BA-421932FCFFD4}"/>
              </a:ext>
            </a:extLst>
          </p:cNvPr>
          <p:cNvCxnSpPr>
            <a:cxnSpLocks/>
            <a:stCxn id="10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7BD2481-1C47-5768-1C1E-035E76E20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2132235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7BD2481-1C47-5768-1C1E-035E76E20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2132235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r="-1203125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000" r="-2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5000" r="-1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5000" r="-781" b="-1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25000" t="-96667" r="-781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203448" r="-781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303448" r="-200781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403448" r="-2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486667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6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7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780000" r="-2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910345" r="-2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0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1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170000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5000" t="-13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BEF3B72B-03D6-B145-39D4-91C6DCC834C5}"/>
              </a:ext>
            </a:extLst>
          </p:cNvPr>
          <p:cNvSpPr/>
          <p:nvPr/>
        </p:nvSpPr>
        <p:spPr>
          <a:xfrm>
            <a:off x="8638611" y="44644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ACFD11-545E-71F1-E245-DF8937B7F90A}"/>
              </a:ext>
            </a:extLst>
          </p:cNvPr>
          <p:cNvCxnSpPr>
            <a:cxnSpLocks/>
            <a:stCxn id="16" idx="1"/>
            <a:endCxn id="14" idx="3"/>
          </p:cNvCxnSpPr>
          <p:nvPr/>
        </p:nvCxnSpPr>
        <p:spPr>
          <a:xfrm flipH="1">
            <a:off x="10150611" y="2756195"/>
            <a:ext cx="112820" cy="185226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0B929-7887-B1E9-2C98-65F3D27F34F4}"/>
              </a:ext>
            </a:extLst>
          </p:cNvPr>
          <p:cNvSpPr/>
          <p:nvPr/>
        </p:nvSpPr>
        <p:spPr>
          <a:xfrm>
            <a:off x="10263431" y="261219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772200-215A-5437-09FA-4582524CD9F2}"/>
              </a:ext>
            </a:extLst>
          </p:cNvPr>
          <p:cNvSpPr/>
          <p:nvPr/>
        </p:nvSpPr>
        <p:spPr>
          <a:xfrm>
            <a:off x="6986763" y="407030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006992-F2D8-C352-9457-4D2716196DE0}"/>
              </a:ext>
            </a:extLst>
          </p:cNvPr>
          <p:cNvSpPr/>
          <p:nvPr/>
        </p:nvSpPr>
        <p:spPr>
          <a:xfrm>
            <a:off x="6984509" y="185724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59E3A-D881-3CD9-828F-90D05DF1E698}"/>
              </a:ext>
            </a:extLst>
          </p:cNvPr>
          <p:cNvSpPr/>
          <p:nvPr/>
        </p:nvSpPr>
        <p:spPr>
          <a:xfrm>
            <a:off x="8651883" y="557765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0399F8-3659-E387-F5BA-F5188172B03C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>
          <a:xfrm flipH="1" flipV="1">
            <a:off x="8496509" y="2001240"/>
            <a:ext cx="155374" cy="37204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49BD5-2B7F-33A2-949C-1D078BA9FC84}"/>
              </a:ext>
            </a:extLst>
          </p:cNvPr>
          <p:cNvSpPr/>
          <p:nvPr/>
        </p:nvSpPr>
        <p:spPr>
          <a:xfrm>
            <a:off x="10265490" y="11205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79F35F-AA4E-925D-C1B0-9229056D655A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8498763" y="1264553"/>
            <a:ext cx="1766727" cy="29497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1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5"/>
          <p:cNvSpPr>
            <a:spLocks noChangeArrowheads="1"/>
          </p:cNvSpPr>
          <p:nvPr/>
        </p:nvSpPr>
        <p:spPr bwMode="auto">
          <a:xfrm>
            <a:off x="2581276" y="3479801"/>
            <a:ext cx="7546975" cy="449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46090" name="Rectangle 2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Schedules: Sequenz von Operationen aus einer Menge von Transaktionen</a:t>
            </a:r>
          </a:p>
          <a:p>
            <a:pPr lvl="1"/>
            <a:r>
              <a:rPr lang="de-DE" dirty="0"/>
              <a:t>Ursprüngliche Reihenfolge der Operationen aus den Transaktionen beizubehalten</a:t>
            </a:r>
          </a:p>
          <a:p>
            <a:r>
              <a:rPr lang="de-DE" dirty="0"/>
              <a:t>Serielle Schedules: strikt sequentielle Anordnung der Transaktionen</a:t>
            </a:r>
          </a:p>
          <a:p>
            <a:pPr lvl="1"/>
            <a:r>
              <a:rPr lang="de-DE" dirty="0"/>
              <a:t>Serielle Schedules sind korrekt</a:t>
            </a:r>
          </a:p>
          <a:p>
            <a:r>
              <a:rPr lang="de-DE" dirty="0"/>
              <a:t>Konflikte: Wenn Schreiboperationen auf demselben Datenobjekt involviert sind</a:t>
            </a:r>
          </a:p>
          <a:p>
            <a:r>
              <a:rPr lang="de-DE" dirty="0"/>
              <a:t>Serialisierbarkeit</a:t>
            </a:r>
          </a:p>
          <a:p>
            <a:pPr lvl="1"/>
            <a:r>
              <a:rPr lang="de-DE" dirty="0" err="1"/>
              <a:t>Serialisierbarer</a:t>
            </a:r>
            <a:r>
              <a:rPr lang="de-DE" dirty="0"/>
              <a:t> Schedule äquivalent zu seriellem Schedule ➝ Korrekter Schedule </a:t>
            </a:r>
          </a:p>
          <a:p>
            <a:r>
              <a:rPr lang="de-DE" dirty="0"/>
              <a:t>Serialisierungsgraphen</a:t>
            </a:r>
          </a:p>
          <a:p>
            <a:pPr lvl="1"/>
            <a:r>
              <a:rPr lang="de-DE" dirty="0"/>
              <a:t>Knoten für Transaktionen; Kanten bei konfliktären Operationen</a:t>
            </a:r>
          </a:p>
          <a:p>
            <a:pPr lvl="1"/>
            <a:r>
              <a:rPr lang="de-DE" dirty="0"/>
              <a:t>Test auf Serialisierbarkeit / Korrektheit: </a:t>
            </a:r>
            <a:r>
              <a:rPr lang="de-DE" dirty="0" err="1"/>
              <a:t>Zyklenfreier</a:t>
            </a:r>
            <a:r>
              <a:rPr lang="de-DE" dirty="0"/>
              <a:t> Serialisierungsgraph</a:t>
            </a:r>
          </a:p>
          <a:p>
            <a:pPr lvl="1"/>
            <a:r>
              <a:rPr lang="de-DE" dirty="0"/>
              <a:t>Äquivalenter serieller Schedule mittels topologischer Sortierung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B93B-0F8A-E7F2-4103-C796344EC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4ECFE-FD6F-61C7-01A7-17179F15A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51374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Serielle, serialisierbare Schedules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Konflikte, Serialisierungsgraph 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61060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</a:t>
            </a:r>
            <a:r>
              <a:rPr lang="de-DE"/>
              <a:t>Transaktionen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Transaktionsverarbeitung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Fehlersituationen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81168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Sperren, Sperrprotokolle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Deadlocks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40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16011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Sperr-Verwaltung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Transaktionen müssen </a:t>
                </a:r>
                <a:r>
                  <a:rPr lang="de-DE" dirty="0">
                    <a:solidFill>
                      <a:schemeClr val="accent1"/>
                    </a:solidFill>
                  </a:rPr>
                  <a:t>Sperren</a:t>
                </a:r>
                <a:r>
                  <a:rPr lang="de-DE" dirty="0"/>
                  <a:t> anfragen für Datenobjekte, auf die sie zugreifen wollen</a:t>
                </a:r>
              </a:p>
              <a:p>
                <a:r>
                  <a:rPr lang="de-DE" dirty="0"/>
                  <a:t>Falls eine Sperre nicht zugeteilt wird (z.B. weil eine andere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Sperre schon hält), wird die anfragende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rgbClr val="FFC000"/>
                    </a:solidFill>
                  </a:rPr>
                  <a:t>blockiert</a:t>
                </a:r>
              </a:p>
              <a:p>
                <a:pPr lvl="1"/>
                <a:r>
                  <a:rPr lang="de-DE" dirty="0"/>
                  <a:t>Sperrverwalter setzt die Ausführung von Aktionen einer blockierten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aus</a:t>
                </a:r>
              </a:p>
              <a:p>
                <a:r>
                  <a:rPr lang="de-DE" dirty="0"/>
                  <a:t>Sobald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Sperre freigibt, kann sie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vergeben werden (oder an eine andere Transaktion, die darauf wartet)</a:t>
                </a:r>
              </a:p>
              <a:p>
                <a:pPr lvl="1"/>
                <a:r>
                  <a:rPr lang="de-DE" dirty="0"/>
                  <a:t>Transaktion, die eine Sperre erhält, wird fortgesetzt</a:t>
                </a:r>
              </a:p>
              <a:p>
                <a:r>
                  <a:rPr lang="de-DE" dirty="0"/>
                  <a:t>Sperren regeln die relative Ordnung der Einzeloperationen verschiedener Transaktionen</a:t>
                </a:r>
              </a:p>
              <a:p>
                <a:r>
                  <a:rPr lang="de-DE" dirty="0"/>
                  <a:t>Ziel: Automatisierte Generierung von serialisierbaren Schedules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0B997-727B-CEDE-1D89-A10F240223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458E0-7445-81B1-ED08-8333C6EA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595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 eines Sperrverwalters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dirty="0"/>
              <a:t>Ein Sperrverwalter muss drei Aufgaben effektiv erledigen: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Prüfen, welche </a:t>
            </a:r>
            <a:r>
              <a:rPr lang="de-DE" dirty="0">
                <a:solidFill>
                  <a:schemeClr val="accent1"/>
                </a:solidFill>
              </a:rPr>
              <a:t>Sperren für eine Ressource</a:t>
            </a:r>
            <a:r>
              <a:rPr lang="de-DE" dirty="0"/>
              <a:t> gehalten werden (um eine Sperranforderung zu behandeln)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Bei Sperr-Rückgabe müssen die </a:t>
            </a:r>
            <a:r>
              <a:rPr lang="de-DE" dirty="0">
                <a:solidFill>
                  <a:schemeClr val="accent1"/>
                </a:solidFill>
              </a:rPr>
              <a:t>Transaktionen</a:t>
            </a:r>
            <a:r>
              <a:rPr lang="de-DE" dirty="0"/>
              <a:t>, die die Sperre haben wollen, schnell </a:t>
            </a:r>
            <a:r>
              <a:rPr lang="de-DE" dirty="0">
                <a:solidFill>
                  <a:schemeClr val="accent1"/>
                </a:solidFill>
              </a:rPr>
              <a:t>identifizierbar</a:t>
            </a:r>
            <a:r>
              <a:rPr lang="de-DE" dirty="0"/>
              <a:t> sein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Wenn eine Transaktion beendet wird, müssen alle von der Transaktion angeforderten und gehaltenen </a:t>
            </a:r>
            <a:r>
              <a:rPr lang="de-DE" dirty="0">
                <a:solidFill>
                  <a:schemeClr val="accent1"/>
                </a:solidFill>
              </a:rPr>
              <a:t>Sperren zurückgegeben </a:t>
            </a:r>
            <a:r>
              <a:rPr lang="de-DE" dirty="0"/>
              <a:t>werden</a:t>
            </a:r>
          </a:p>
          <a:p>
            <a:r>
              <a:rPr lang="de-DE" dirty="0">
                <a:solidFill>
                  <a:schemeClr val="accent1"/>
                </a:solidFill>
              </a:rPr>
              <a:t>Sperrtabelle</a:t>
            </a:r>
            <a:r>
              <a:rPr lang="de-DE" dirty="0"/>
              <a:t>: Datenstruktur zur Speicherung der Lock-Information zu jedem Objekt</a:t>
            </a:r>
          </a:p>
          <a:p>
            <a:pPr lvl="1"/>
            <a:r>
              <a:rPr lang="de-DE" dirty="0"/>
              <a:t>Meist als Hash-Tabelle organisiert, um effizient auf Lock-Informationen zugreifen zu können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21BAA-123E-1A31-649D-F058FD1C48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7228D-9147-C840-8D70-E80192C10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72297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59E22-2110-A142-9469-ED4521DD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Sperrprotokolle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4FADB1-E30C-2149-9037-D89587291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D77A6-B8CF-D310-B90E-124D04DBD8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A784A-AEB1-8B12-4C7B-60E0DAA2C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95D89-9D33-1844-8460-A675E5E90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3F178-24AB-C042-8C19-20D92185ECFD}"/>
              </a:ext>
            </a:extLst>
          </p:cNvPr>
          <p:cNvSpPr txBox="1"/>
          <p:nvPr/>
        </p:nvSpPr>
        <p:spPr>
          <a:xfrm>
            <a:off x="6989937" y="1884819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/>
              <a:t>🔒🔏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6BB29-F136-AF42-9923-33C27763C1C7}"/>
              </a:ext>
            </a:extLst>
          </p:cNvPr>
          <p:cNvSpPr txBox="1"/>
          <p:nvPr/>
        </p:nvSpPr>
        <p:spPr>
          <a:xfrm>
            <a:off x="6846226" y="2520851"/>
            <a:ext cx="1345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📖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34662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Protokolle und Sperren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Protokolle mit Sperren:</a:t>
            </a:r>
          </a:p>
          <a:p>
            <a:pPr lvl="1"/>
            <a:r>
              <a:rPr lang="de-DE" dirty="0"/>
              <a:t>Binäre Sperren (einfach aber restriktiv) </a:t>
            </a:r>
          </a:p>
          <a:p>
            <a:pPr lvl="1"/>
            <a:r>
              <a:rPr lang="de-DE" dirty="0"/>
              <a:t>Mehrfachmodus- bzw. gemeinsame/exklusive Sperren (praxisrelevant)</a:t>
            </a:r>
          </a:p>
          <a:p>
            <a:pPr lvl="1"/>
            <a:r>
              <a:rPr lang="de-DE" dirty="0"/>
              <a:t>Zwei-Phasen-Sperrprotokoll (praxisrelevant)</a:t>
            </a:r>
          </a:p>
          <a:p>
            <a:pPr lvl="1"/>
            <a:r>
              <a:rPr lang="de-DE" dirty="0"/>
              <a:t>Multiversionsprotokolle (Verbesserung der Performanz)</a:t>
            </a:r>
          </a:p>
          <a:p>
            <a:pPr lvl="1"/>
            <a:r>
              <a:rPr lang="de-DE" dirty="0"/>
              <a:t>Multiversionsprotokolle mit Zeitstempelung (Verbesserung der Performanz) </a:t>
            </a:r>
          </a:p>
          <a:p>
            <a:pPr lvl="1"/>
            <a:r>
              <a:rPr lang="de-DE" dirty="0"/>
              <a:t>Zertifizierungssperren (Verbesserung der Performanz)</a:t>
            </a:r>
          </a:p>
          <a:p>
            <a:r>
              <a:rPr lang="de-DE" dirty="0"/>
              <a:t>Protokolle ohne Sperren:</a:t>
            </a:r>
          </a:p>
          <a:p>
            <a:pPr lvl="1"/>
            <a:r>
              <a:rPr lang="de-DE" dirty="0"/>
              <a:t>Zeitstempelbasierte Transaktionsverarbeitung (praxisrelevant)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7657C-5B7C-428A-33CD-B9DFAF6901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7D87F-00B1-4F0B-1C9D-4BC5A063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821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Binäre 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jedem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ist eine Sperre assoziiert</a:t>
                </a:r>
              </a:p>
              <a:p>
                <a:pPr lvl="1"/>
                <a:r>
                  <a:rPr lang="de-DE" dirty="0"/>
                  <a:t>Sperre kann zwei Zustände annehmen: „gesperrt“ oder „entsperrt“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: Objekt ist gesperrt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: Objekt ist entsperrt</a:t>
                </a:r>
              </a:p>
              <a:p>
                <a:pPr lvl="1"/>
                <a:r>
                  <a:rPr lang="de-DE" dirty="0"/>
                  <a:t>Operationen: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sperrt das Objekt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entsperrt das Objekt</a:t>
                </a:r>
              </a:p>
              <a:p>
                <a:r>
                  <a:rPr lang="de-DE" dirty="0"/>
                  <a:t>Wenn eine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ein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gesperrt hat, kann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nicht zugreifen (bzw. selber sperren)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muss warten, bis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wieder entsperrt wurde</a:t>
                </a:r>
              </a:p>
              <a:p>
                <a:r>
                  <a:rPr lang="de-DE" dirty="0"/>
                  <a:t>Implementierung</a:t>
                </a:r>
              </a:p>
              <a:p>
                <a:pPr lvl="1"/>
                <a:r>
                  <a:rPr lang="de-DE" dirty="0"/>
                  <a:t>Eintrag in Sperrtabelle: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𝐷𝑎𝑡𝑒𝑛𝑜𝑏𝑗𝑒𝑘𝑡𝐼𝐷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𝐿𝑂𝐶𝐾𝑍𝑢𝑠𝑡𝑎𝑛𝑑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𝑇𝑟𝑎𝑛𝑠𝑎𝑘𝑡𝑖𝑜𝑛𝑠𝐼𝐷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84E3B-83BF-3F0A-6C17-B77AFA2018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376E9-5B77-0EFF-BECA-B067B32CC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E529C-E020-F54C-971A-83F4AEE778AB}"/>
              </a:ext>
            </a:extLst>
          </p:cNvPr>
          <p:cNvSpPr txBox="1"/>
          <p:nvPr/>
        </p:nvSpPr>
        <p:spPr>
          <a:xfrm>
            <a:off x="710349" y="23655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C7346-D6ED-CA40-9563-144C42C15218}"/>
              </a:ext>
            </a:extLst>
          </p:cNvPr>
          <p:cNvSpPr/>
          <p:nvPr/>
        </p:nvSpPr>
        <p:spPr>
          <a:xfrm>
            <a:off x="710349" y="267573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🔓</a:t>
            </a:r>
          </a:p>
        </p:txBody>
      </p:sp>
    </p:spTree>
    <p:extLst>
      <p:ext uri="{BB962C8B-B14F-4D97-AF65-F5344CB8AC3E}">
        <p14:creationId xmlns:p14="http://schemas.microsoft.com/office/powerpoint/2010/main" val="18074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Binäre 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Protokoll mit binären Sperren nach folgenden Regeln für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Vor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schon eine Sperre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auch eine Sperre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</a:t>
                </a:r>
              </a:p>
              <a:p>
                <a:endParaRPr lang="de-DE" dirty="0"/>
              </a:p>
              <a:p>
                <a:r>
                  <a:rPr lang="de-DE" dirty="0"/>
                  <a:t>Problem:</a:t>
                </a:r>
              </a:p>
              <a:p>
                <a:pPr lvl="1"/>
                <a:r>
                  <a:rPr lang="de-DE" dirty="0"/>
                  <a:t>Sehr restriktiv</a:t>
                </a:r>
              </a:p>
              <a:p>
                <a:pPr lvl="2"/>
                <a:r>
                  <a:rPr lang="de-DE" dirty="0"/>
                  <a:t>Z.B. keine parallelen Leseoperationen möglich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A7E6E-3F17-636C-2C11-7696AB1AC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636ED-975B-311F-2909-E3D92402D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Mit jedem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ist eine Sperre assoziiert mit drei möglichen Zuständen: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(Lesesperre)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lesend zugegriffen (</a:t>
                </a:r>
                <a:r>
                  <a:rPr lang="de-DE" i="1" u="sng" dirty="0" err="1"/>
                  <a:t>s</a:t>
                </a:r>
                <a:r>
                  <a:rPr lang="de-DE" i="1" dirty="0" err="1"/>
                  <a:t>hared</a:t>
                </a:r>
                <a:r>
                  <a:rPr lang="de-DE" dirty="0"/>
                  <a:t>) ➝ Als </a:t>
                </a:r>
                <a:r>
                  <a:rPr lang="de-DE" dirty="0">
                    <a:solidFill>
                      <a:schemeClr val="accent1"/>
                    </a:solidFill>
                  </a:rPr>
                  <a:t>Sperrmodus S</a:t>
                </a:r>
                <a:r>
                  <a:rPr lang="de-DE" dirty="0"/>
                  <a:t> bezeichnet</a:t>
                </a:r>
              </a:p>
              <a:p>
                <a:pPr lvl="2"/>
                <a:r>
                  <a:rPr lang="de-DE" dirty="0"/>
                  <a:t>Weiterer Lesezugriff problemlos möglich, Schreibzugriff potenziell problematisch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 (Schreibsperre)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schreibend zugegriffen (</a:t>
                </a:r>
                <a:r>
                  <a:rPr lang="de-DE" i="1" dirty="0"/>
                  <a:t>e</a:t>
                </a:r>
                <a:r>
                  <a:rPr lang="de-DE" i="1" u="sng" dirty="0"/>
                  <a:t>x</a:t>
                </a:r>
                <a:r>
                  <a:rPr lang="de-DE" i="1" dirty="0"/>
                  <a:t>klusive</a:t>
                </a:r>
                <a:r>
                  <a:rPr lang="de-DE" dirty="0"/>
                  <a:t>) ➝ Als </a:t>
                </a:r>
                <a:r>
                  <a:rPr lang="de-DE" dirty="0">
                    <a:solidFill>
                      <a:schemeClr val="accent1"/>
                    </a:solidFill>
                  </a:rPr>
                  <a:t>Sperrmodus X</a:t>
                </a:r>
                <a:r>
                  <a:rPr lang="de-DE" dirty="0"/>
                  <a:t> bezeichnet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kann durch andere Transaktion nicht zugegriffen werden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(entsperrt) :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nicht zugegriffen</a:t>
                </a:r>
              </a:p>
              <a:p>
                <a:pPr lvl="1"/>
                <a:r>
                  <a:rPr lang="de-DE" dirty="0"/>
                  <a:t>Kompatibilitätsmatrix (rechts)</a:t>
                </a:r>
              </a:p>
              <a:p>
                <a:pPr lvl="2"/>
                <a:r>
                  <a:rPr lang="de-DE" dirty="0"/>
                  <a:t>Zustand: Gibt es eine Sperre?</a:t>
                </a:r>
              </a:p>
              <a:p>
                <a:pPr lvl="2"/>
                <a:r>
                  <a:rPr lang="de-DE" dirty="0"/>
                  <a:t>Anforderung: Was für eine Sperre soll gesetzt werden?</a:t>
                </a:r>
              </a:p>
              <a:p>
                <a:r>
                  <a:rPr lang="de-DE" dirty="0"/>
                  <a:t>Operationen: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429635E-79CF-9746-8CA6-6D7CAD946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2892441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429635E-79CF-9746-8CA6-6D7CAD946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2892441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6875" t="-3333" r="-2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6875" t="-3333" r="-1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6875" t="-3333" r="-312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06897" r="-102105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00000" r="-10210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034EE8E-A275-BD4E-902D-3927AEB7E125}"/>
              </a:ext>
            </a:extLst>
          </p:cNvPr>
          <p:cNvSpPr txBox="1"/>
          <p:nvPr/>
        </p:nvSpPr>
        <p:spPr>
          <a:xfrm>
            <a:off x="9854648" y="4741792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B05DF-DAE0-1749-9B4F-A27560F90E55}"/>
              </a:ext>
            </a:extLst>
          </p:cNvPr>
          <p:cNvSpPr txBox="1"/>
          <p:nvPr/>
        </p:nvSpPr>
        <p:spPr>
          <a:xfrm>
            <a:off x="9356050" y="4926660"/>
            <a:ext cx="997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Anforderung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3D11D-E585-094C-98E7-401E3163CEA4}"/>
              </a:ext>
            </a:extLst>
          </p:cNvPr>
          <p:cNvSpPr txBox="1"/>
          <p:nvPr/>
        </p:nvSpPr>
        <p:spPr>
          <a:xfrm>
            <a:off x="424101" y="199806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8E84E-6CB3-E64D-89B6-685BAA6CADCA}"/>
              </a:ext>
            </a:extLst>
          </p:cNvPr>
          <p:cNvSpPr txBox="1"/>
          <p:nvPr/>
        </p:nvSpPr>
        <p:spPr>
          <a:xfrm>
            <a:off x="359625" y="2163386"/>
            <a:ext cx="49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📖</a:t>
            </a:r>
            <a:endParaRPr lang="de-DE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9F9DA-CC2E-AE4D-866F-9196DCA90BE2}"/>
              </a:ext>
            </a:extLst>
          </p:cNvPr>
          <p:cNvSpPr/>
          <p:nvPr/>
        </p:nvSpPr>
        <p:spPr>
          <a:xfrm>
            <a:off x="424100" y="3058962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C3430-22ED-3E40-AFE5-4DFD8A26C459}"/>
              </a:ext>
            </a:extLst>
          </p:cNvPr>
          <p:cNvSpPr txBox="1"/>
          <p:nvPr/>
        </p:nvSpPr>
        <p:spPr>
          <a:xfrm>
            <a:off x="424100" y="407002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🔓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723F0B1-B7CF-FAB1-E7F6-28AB1AA67B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DA7FFC1-09A6-1103-4586-7A60B76CF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0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Mögliche Implementierung:</a:t>
                </a:r>
              </a:p>
              <a:p>
                <a:pPr lvl="1"/>
                <a:r>
                  <a:rPr lang="de-DE" dirty="0"/>
                  <a:t>Einträge in der Sperrtabelle:</a:t>
                </a:r>
                <a:br>
                  <a:rPr lang="de-DE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𝐷𝑎𝑡𝑒𝑛𝑜𝑏𝑗𝑒𝑘𝑡𝐼𝐷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𝐿𝑂𝐶𝐾𝑍𝑢𝑠𝑡𝑎𝑛𝑑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,#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𝑍𝑢𝑔𝑟𝑖𝑓𝑓𝑠𝑜𝑝𝑒𝑟𝑎𝑡𝑖𝑜𝑛𝑒𝑛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𝑇𝑟𝑎𝑛𝑠𝑎𝑘𝑡𝑖𝑜𝑛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𝐼𝐷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Idee: Zählen der lesenden Transaktionen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𝑍𝑢𝑔𝑟𝑖𝑓𝑓𝑠𝑜𝑝𝑒𝑟𝑎𝑡𝑖𝑜𝑛𝑒𝑛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Bei schreibenden Transaktionen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) ist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𝑍𝑢𝑔𝑟𝑖𝑓𝑓𝑠𝑜𝑝𝑒𝑟𝑎𝑡𝑖𝑜𝑛𝑒𝑛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  <a:p>
                <a:r>
                  <a:rPr lang="de-DE" dirty="0"/>
                  <a:t>Regeln für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anstoßen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irgendeine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irgendeine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80FD8-AACD-2ACB-CBF3-4334667089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43E67-CA6A-6841-2057-705EFF223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3963EEE-D6B4-1F48-8BCA-D5A18B9F1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09745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3963EEE-D6B4-1F48-8BCA-D5A18B9F1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09745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6875" t="-3333" r="-2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6875" t="-3333" r="-1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6875" t="-3333" r="-312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06897" r="-102105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00000" r="-10210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F36591D-692B-4DEB-9490-946D5C54065F}"/>
              </a:ext>
            </a:extLst>
          </p:cNvPr>
          <p:cNvSpPr txBox="1"/>
          <p:nvPr/>
        </p:nvSpPr>
        <p:spPr>
          <a:xfrm>
            <a:off x="9854648" y="4741792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87BCD-E18B-6A2C-82F5-5C6B1D89A8AC}"/>
              </a:ext>
            </a:extLst>
          </p:cNvPr>
          <p:cNvSpPr txBox="1"/>
          <p:nvPr/>
        </p:nvSpPr>
        <p:spPr>
          <a:xfrm>
            <a:off x="9356050" y="4926660"/>
            <a:ext cx="997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Anforderung</a:t>
            </a:r>
          </a:p>
        </p:txBody>
      </p:sp>
    </p:spTree>
    <p:extLst>
      <p:ext uri="{BB962C8B-B14F-4D97-AF65-F5344CB8AC3E}">
        <p14:creationId xmlns:p14="http://schemas.microsoft.com/office/powerpoint/2010/main" val="40449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 - Sperrenänderung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Für weniger restriktive Lock-Mechanismen Änderung von Regeln 4 und 5 </a:t>
                </a:r>
                <a:r>
                  <a:rPr lang="de-DE" dirty="0">
                    <a:sym typeface="Wingdings" pitchFamily="2" charset="2"/>
                  </a:rPr>
                  <a:t>➝ </a:t>
                </a:r>
                <a:r>
                  <a:rPr lang="de-DE" dirty="0" err="1">
                    <a:solidFill>
                      <a:schemeClr val="accent1"/>
                    </a:solidFill>
                    <a:sym typeface="Wingdings" pitchFamily="2" charset="2"/>
                  </a:rPr>
                  <a:t>Sperrenänderung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Damit kann eine Schreibsperre zur Lesesperre gelockert oder eine Lesesperre zur Schreibsperre verschärft werden: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anstoßen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</a:t>
                </a:r>
                <a:r>
                  <a:rPr lang="de-DE" dirty="0">
                    <a:solidFill>
                      <a:schemeClr val="accent1"/>
                    </a:solidFill>
                  </a:rPr>
                  <a:t> eine Lesesperre </a:t>
                </a:r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</a:t>
                </a:r>
                <a:r>
                  <a:rPr lang="de-DE" dirty="0">
                    <a:solidFill>
                      <a:schemeClr val="accent1"/>
                    </a:solidFill>
                  </a:rPr>
                  <a:t>eine Schreibsperre </a:t>
                </a:r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E8627-3CA1-200C-4E90-A8FABF2A42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AA9D2-6B33-EAC1-F36C-EA13552AC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5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/>
              <a:t>Sperrverwaltung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177574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Sperren: Bewertung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134684" cy="4240848"/>
              </a:xfrm>
            </p:spPr>
            <p:txBody>
              <a:bodyPr/>
              <a:lstStyle/>
              <a:p>
                <a:r>
                  <a:rPr lang="de-DE" dirty="0"/>
                  <a:t>Binäre und Mehrfach-Sperren garantieren selbst noch keine Serialisierbarkeit</a:t>
                </a:r>
              </a:p>
              <a:p>
                <a:r>
                  <a:rPr lang="de-DE" dirty="0"/>
                  <a:t>Beispiel: 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Anfangswerte: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=20,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des seriellen Plans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=50,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des seriellen Plans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=70,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sym typeface="Wingdings" pitchFamily="2" charset="2"/>
                  </a:rPr>
                  <a:t>➝ Besseres Protokoll gesucht!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34684" cy="4240848"/>
              </a:xfrm>
              <a:blipFill>
                <a:blip r:embed="rId2"/>
                <a:stretch>
                  <a:fillRect l="-2669" t="-2985" r="-356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0A4F-B6C2-99C1-E432-C472656C66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400EE0-E7EC-D6CF-C7F5-8A592E775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D75FA08-6CE3-1DA3-04EF-29C3878F0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111944"/>
                  </p:ext>
                </p:extLst>
              </p:nvPr>
            </p:nvGraphicFramePr>
            <p:xfrm>
              <a:off x="8562694" y="206154"/>
              <a:ext cx="3268981" cy="569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D75FA08-6CE3-1DA3-04EF-29C3878F0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111944"/>
                  </p:ext>
                </p:extLst>
              </p:nvPr>
            </p:nvGraphicFramePr>
            <p:xfrm>
              <a:off x="8562694" y="206154"/>
              <a:ext cx="3268981" cy="569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8" t="-3846" r="-793103" b="-16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3846" r="-101754" b="-16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3846" r="-870" b="-16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6316" t="-100000" r="-101754" b="-14740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07692" r="-101754" b="-14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96296" r="-101754" b="-12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411538" r="-870" b="-12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492593" r="-870" b="-108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615385" r="-870" b="-10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688889" r="-870" b="-8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819231" r="-870" b="-8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885185" r="-870" b="-6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1023077" r="-870" b="-6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1081481" r="-870" b="-4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226923" r="-101754" b="-4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277778" r="-101754" b="-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430769" r="-101754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474074" r="-10175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1634615" r="-101754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394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Zwei-Phasen-Sperrprotokoll (</a:t>
            </a:r>
            <a:r>
              <a:rPr lang="de-DE" i="1" dirty="0" err="1"/>
              <a:t>Two</a:t>
            </a:r>
            <a:r>
              <a:rPr lang="de-DE" i="1" dirty="0"/>
              <a:t>-Phase </a:t>
            </a:r>
            <a:r>
              <a:rPr lang="de-DE" i="1" dirty="0" err="1"/>
              <a:t>Locking</a:t>
            </a:r>
            <a:r>
              <a:rPr lang="de-DE" dirty="0"/>
              <a:t>, 2PL)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Idee: Sperroperationen aller Objekte werden vor der ersten </a:t>
                </a:r>
                <a:r>
                  <a:rPr lang="de-DE" b="1" dirty="0" err="1"/>
                  <a:t>Ent</a:t>
                </a:r>
                <a:r>
                  <a:rPr lang="de-DE" dirty="0" err="1"/>
                  <a:t>sperroperation</a:t>
                </a:r>
                <a:r>
                  <a:rPr lang="de-DE" dirty="0"/>
                  <a:t> ausgeführt</a:t>
                </a:r>
              </a:p>
              <a:p>
                <a:r>
                  <a:rPr lang="de-DE" dirty="0"/>
                  <a:t>Damit ergeben sich zwei Phasen für eine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Wachstumsphasen</a:t>
                </a:r>
                <a:r>
                  <a:rPr lang="de-DE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sammelt immer mehr Sperren auf Objekte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Schrumpfungsphase</a:t>
                </a:r>
                <a:r>
                  <a:rPr lang="de-DE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gibt immer mehr Sperren auf Objekte frei</a:t>
                </a:r>
              </a:p>
              <a:p>
                <a:pPr lvl="1"/>
                <a:r>
                  <a:rPr lang="de-DE" dirty="0"/>
                  <a:t>Bei </a:t>
                </a:r>
                <a:r>
                  <a:rPr lang="de-DE" dirty="0" err="1"/>
                  <a:t>Sperrenänderungen</a:t>
                </a:r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Verschärfungen nur in Wachstumsphase (Lesesperre zu Schreibsperre)</a:t>
                </a:r>
              </a:p>
              <a:p>
                <a:pPr lvl="2"/>
                <a:r>
                  <a:rPr lang="de-DE" dirty="0"/>
                  <a:t>Lockerungen nur in Schrumpfungsphase (Schreibsperre zu Lesesperre)</a:t>
                </a:r>
              </a:p>
              <a:p>
                <a:r>
                  <a:rPr lang="de-DE" dirty="0"/>
                  <a:t>Schedules, die dem Zwei-Phasen-Sperrprotokoll folgen, </a:t>
                </a:r>
                <a:r>
                  <a:rPr lang="de-DE"/>
                  <a:t>sind </a:t>
                </a:r>
                <a:r>
                  <a:rPr lang="de-DE">
                    <a:solidFill>
                      <a:schemeClr val="accent1"/>
                    </a:solidFill>
                  </a:rPr>
                  <a:t>serialisierbar</a:t>
                </a:r>
                <a:r>
                  <a:rPr lang="de-DE"/>
                  <a:t> </a:t>
                </a:r>
                <a:endParaRPr lang="de-DE" dirty="0"/>
              </a:p>
              <a:p>
                <a:pPr lvl="1"/>
                <a:r>
                  <a:rPr lang="de-DE" dirty="0"/>
                  <a:t>Schreiboperationen sind durch exklusive Sperren abgesichert 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259D5-DFFF-4D34-C058-AB809A6EE4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66028-DBEB-E144-18D5-21FE372E2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BE746F-3850-4439-65E8-D7386470909A}"/>
              </a:ext>
            </a:extLst>
          </p:cNvPr>
          <p:cNvGrpSpPr/>
          <p:nvPr/>
        </p:nvGrpSpPr>
        <p:grpSpPr>
          <a:xfrm>
            <a:off x="6925914" y="2480800"/>
            <a:ext cx="4905761" cy="1766771"/>
            <a:chOff x="6629090" y="2582400"/>
            <a:chExt cx="4905761" cy="1766771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88AFCF-B45E-FEE2-2F50-44A6CA08CF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8B12FC-17D6-5F01-5557-A87B8BFE1E1F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5">
              <a:extLst>
                <a:ext uri="{FF2B5EF4-FFF2-40B4-BE49-F238E27FC236}">
                  <a16:creationId xmlns:a16="http://schemas.microsoft.com/office/drawing/2014/main" id="{6712D040-259E-CF07-A53D-D2EAAABCBE28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0AF4EE84-6B33-DDF3-0C30-4276091CD2CC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1970D-3FEF-8CFF-362F-6951608EE8A2}"/>
                </a:ext>
              </a:extLst>
            </p:cNvPr>
            <p:cNvCxnSpPr/>
            <p:nvPr/>
          </p:nvCxnSpPr>
          <p:spPr>
            <a:xfrm flipV="1">
              <a:off x="7713963" y="2790663"/>
              <a:ext cx="1448891" cy="10097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2A6312-5D09-AF03-9858-5D8AD105187F}"/>
                </a:ext>
              </a:extLst>
            </p:cNvPr>
            <p:cNvCxnSpPr>
              <a:cxnSpLocks/>
            </p:cNvCxnSpPr>
            <p:nvPr/>
          </p:nvCxnSpPr>
          <p:spPr>
            <a:xfrm>
              <a:off x="9162829" y="2790663"/>
              <a:ext cx="86726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C197F0-DD4E-4F0B-C587-ABB8F727EBA6}"/>
                </a:ext>
              </a:extLst>
            </p:cNvPr>
            <p:cNvCxnSpPr>
              <a:cxnSpLocks/>
            </p:cNvCxnSpPr>
            <p:nvPr/>
          </p:nvCxnSpPr>
          <p:spPr>
            <a:xfrm>
              <a:off x="10030119" y="2790663"/>
              <a:ext cx="897297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BCF43B4-3DAC-B3C4-21DF-495DB6865EC7}"/>
                </a:ext>
              </a:extLst>
            </p:cNvPr>
            <p:cNvCxnSpPr/>
            <p:nvPr/>
          </p:nvCxnSpPr>
          <p:spPr>
            <a:xfrm>
              <a:off x="9162854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DDF7252-527A-D1D5-6361-9CA8A33554AA}"/>
                </a:ext>
              </a:extLst>
            </p:cNvPr>
            <p:cNvCxnSpPr/>
            <p:nvPr/>
          </p:nvCxnSpPr>
          <p:spPr>
            <a:xfrm>
              <a:off x="10030119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46EBAEDA-2C6C-A3DF-D4B6-C0A394A8253E}"/>
                </a:ext>
              </a:extLst>
            </p:cNvPr>
            <p:cNvSpPr/>
            <p:nvPr/>
          </p:nvSpPr>
          <p:spPr>
            <a:xfrm rot="5400000">
              <a:off x="8369113" y="3216901"/>
              <a:ext cx="138565" cy="144886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B0FE203A-DBF1-FDD9-A208-0F770F894B04}"/>
                </a:ext>
              </a:extLst>
            </p:cNvPr>
            <p:cNvSpPr/>
            <p:nvPr/>
          </p:nvSpPr>
          <p:spPr>
            <a:xfrm rot="5400000">
              <a:off x="10409485" y="3495511"/>
              <a:ext cx="138565" cy="897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Textfeld 7">
              <a:extLst>
                <a:ext uri="{FF2B5EF4-FFF2-40B4-BE49-F238E27FC236}">
                  <a16:creationId xmlns:a16="http://schemas.microsoft.com/office/drawing/2014/main" id="{C9BF92EE-8ABB-2EC6-87B2-572E58674A1D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Wachstumsphase</a:t>
              </a:r>
            </a:p>
          </p:txBody>
        </p:sp>
        <p:sp>
          <p:nvSpPr>
            <p:cNvPr id="38" name="Textfeld 8">
              <a:extLst>
                <a:ext uri="{FF2B5EF4-FFF2-40B4-BE49-F238E27FC236}">
                  <a16:creationId xmlns:a16="http://schemas.microsoft.com/office/drawing/2014/main" id="{DC6DB8F1-3568-53D0-E116-3B657090A3E1}"/>
                </a:ext>
              </a:extLst>
            </p:cNvPr>
            <p:cNvSpPr txBox="1"/>
            <p:nvPr/>
          </p:nvSpPr>
          <p:spPr>
            <a:xfrm>
              <a:off x="9544022" y="4010617"/>
              <a:ext cx="18708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Schrumpfungsphase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9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C2B09F3-3916-D648-91F4-D4337F18A94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b="0" dirty="0">
                    <a:latin typeface="+mn-lt"/>
                  </a:rPr>
                  <a:t>Nicht Zwei-Phasen-Sperrprotokoll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C2B09F3-3916-D648-91F4-D4337F18A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FA3684E-65AA-D043-BC9B-0A16E001C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dirty="0"/>
              <a:t>Zwei-Phasen-Sperrprotokoll</a:t>
            </a:r>
          </a:p>
          <a:p>
            <a:pPr lvl="1"/>
            <a:r>
              <a:rPr lang="de-DE" dirty="0"/>
              <a:t>Problem: Kann zu </a:t>
            </a:r>
            <a:r>
              <a:rPr lang="de-DE" dirty="0">
                <a:solidFill>
                  <a:srgbClr val="FFC000"/>
                </a:solidFill>
              </a:rPr>
              <a:t>Deadlock</a:t>
            </a:r>
            <a:r>
              <a:rPr lang="de-DE" dirty="0"/>
              <a:t> führen</a:t>
            </a:r>
          </a:p>
          <a:p>
            <a:pPr lvl="2"/>
            <a:r>
              <a:rPr lang="de-DE" dirty="0"/>
              <a:t>Beide Transaktionen aktiv + warten auf Sperre</a:t>
            </a:r>
          </a:p>
          <a:p>
            <a:pPr lvl="1"/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FE52E-EA4F-15F5-9CE6-15E2D03C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F08BE-942B-1D68-E8DB-CF887F1B0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FFBDA49-C123-2681-CDF3-1157E7CEF8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232452"/>
                  </p:ext>
                </p:extLst>
              </p:nvPr>
            </p:nvGraphicFramePr>
            <p:xfrm>
              <a:off x="1522349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FFBDA49-C123-2681-CDF3-1157E7CEF8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232452"/>
                  </p:ext>
                </p:extLst>
              </p:nvPr>
            </p:nvGraphicFramePr>
            <p:xfrm>
              <a:off x="1522349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704" r="-118421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783" t="-3704" r="-1739" b="-7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107692" r="-118421" b="-7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14783" t="-107692" r="-1739" b="-7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00000" r="-118421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200000" r="-1739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11538" r="-118421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311538" r="-1739" b="-5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96296" r="-118421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396296" r="-1739" b="-3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515385" r="-118421" b="-3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515385" r="-1739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592593" r="-11842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592593" r="-173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719231" r="-118421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719231" r="-1739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788889" r="-11842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783" t="-788889" r="-1739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ECB66E3-E478-FC95-7470-93DFEA4671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99182"/>
                  </p:ext>
                </p:extLst>
              </p:nvPr>
            </p:nvGraphicFramePr>
            <p:xfrm>
              <a:off x="7482498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35040489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ECB66E3-E478-FC95-7470-93DFEA4671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99182"/>
                  </p:ext>
                </p:extLst>
              </p:nvPr>
            </p:nvGraphicFramePr>
            <p:xfrm>
              <a:off x="7482498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35040489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77" t="-3704" r="-117544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652" t="-3704" r="-870" b="-7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877" t="-107692" r="-117544" b="-7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15652" t="-107692" r="-870" b="-7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200000" r="-11754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200000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311538" r="-11754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311538" r="-870" b="-5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396296" r="-11754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396296" r="-870" b="-3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515385" r="-117544" b="-3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515385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592593" r="-1175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592593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719231" r="-11754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719231" r="-870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77" t="-788889" r="-117544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652" t="-788889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71C90D-826E-6159-A810-27D313A6924D}"/>
                  </a:ext>
                </a:extLst>
              </p:cNvPr>
              <p:cNvSpPr txBox="1"/>
              <p:nvPr/>
            </p:nvSpPr>
            <p:spPr>
              <a:xfrm>
                <a:off x="5427342" y="3508112"/>
                <a:ext cx="190537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3"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wartet auf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</a:p>
              <a:p>
                <a:pPr marL="7938" lvl="3" algn="ctr"/>
                <a:r>
                  <a:rPr lang="de-DE" u="sng" dirty="0">
                    <a:solidFill>
                      <a:srgbClr val="FFC000"/>
                    </a:solidFill>
                  </a:rPr>
                  <a:t>und</a:t>
                </a:r>
                <a:endParaRPr lang="de-DE" dirty="0">
                  <a:solidFill>
                    <a:srgbClr val="FFC000"/>
                  </a:solidFill>
                </a:endParaRPr>
              </a:p>
              <a:p>
                <a:pPr marL="7938" lvl="3"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wartet auf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71C90D-826E-6159-A810-27D313A6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342" y="3508112"/>
                <a:ext cx="1905379" cy="1477328"/>
              </a:xfrm>
              <a:prstGeom prst="rect">
                <a:avLst/>
              </a:prstGeom>
              <a:blipFill>
                <a:blip r:embed="rId5"/>
                <a:stretch>
                  <a:fillRect t="-1709" b="-512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0B02A6C2-0785-D9BA-CCB3-16D14974B0D3}"/>
              </a:ext>
            </a:extLst>
          </p:cNvPr>
          <p:cNvSpPr/>
          <p:nvPr/>
        </p:nvSpPr>
        <p:spPr>
          <a:xfrm>
            <a:off x="7482498" y="3893271"/>
            <a:ext cx="3124519" cy="707010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79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Varianten des Zwei-Phasen-Sperrprotokolls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560182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Konservatives</a:t>
                </a:r>
                <a:r>
                  <a:rPr lang="de-DE" dirty="0"/>
                  <a:t> 2PL: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sperrt erst alle Objekte, bevor sie mit der Verarbeitung beginnt</a:t>
                </a:r>
              </a:p>
              <a:p>
                <a:pPr lvl="1"/>
                <a:r>
                  <a:rPr lang="de-DE" dirty="0"/>
                  <a:t>Keine Deadlocks, aber alle benötigten Sperren müssen vorab bekannt und deklariert sein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Striktes</a:t>
                </a:r>
                <a:r>
                  <a:rPr lang="de-DE" dirty="0"/>
                  <a:t> 2PL: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hebt </a:t>
                </a:r>
                <a:r>
                  <a:rPr lang="de-DE" i="1" dirty="0"/>
                  <a:t>Schreibsperren</a:t>
                </a:r>
                <a:r>
                  <a:rPr lang="de-DE" dirty="0"/>
                  <a:t> erst auf, 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beendet wurde</a:t>
                </a:r>
              </a:p>
              <a:p>
                <a:pPr lvl="1"/>
                <a:r>
                  <a:rPr lang="de-DE" dirty="0"/>
                  <a:t>In der Praxis recht verbreitet, garantiert aber nicht Deadlock-Freiheit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Rigoroses</a:t>
                </a:r>
                <a:r>
                  <a:rPr lang="de-DE" dirty="0"/>
                  <a:t> 2PL: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hebt </a:t>
                </a:r>
                <a:r>
                  <a:rPr lang="de-DE" i="1" dirty="0"/>
                  <a:t>Lese- und Schreibsperren</a:t>
                </a:r>
                <a:r>
                  <a:rPr lang="de-DE" dirty="0"/>
                  <a:t> erst auf, 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beendet wurde</a:t>
                </a:r>
              </a:p>
              <a:p>
                <a:pPr lvl="1"/>
                <a:r>
                  <a:rPr lang="de-DE" dirty="0"/>
                  <a:t>Einfacher umzusetzen als die strikte Variante, verhindert aber auch nicht Deadlocks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560182" cy="4240848"/>
              </a:xfrm>
              <a:blipFill>
                <a:blip r:embed="rId3"/>
                <a:stretch>
                  <a:fillRect l="-2708" t="-2985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CEA839A-25DD-D73C-0002-104144CFC9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BC4671B-EE8E-1654-C2E4-6A8937815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53</a:t>
            </a:fld>
            <a:endParaRPr lang="de-D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60D176-CCE0-B84D-806C-B6DC32B2BAF7}"/>
              </a:ext>
            </a:extLst>
          </p:cNvPr>
          <p:cNvGrpSpPr/>
          <p:nvPr/>
        </p:nvGrpSpPr>
        <p:grpSpPr>
          <a:xfrm>
            <a:off x="8117808" y="690365"/>
            <a:ext cx="2600198" cy="756709"/>
            <a:chOff x="6511673" y="960121"/>
            <a:chExt cx="2600198" cy="756709"/>
          </a:xfrm>
        </p:grpSpPr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28A95336-4F67-2C4D-A7DE-940BCAEF55C1}"/>
                </a:ext>
              </a:extLst>
            </p:cNvPr>
            <p:cNvSpPr/>
            <p:nvPr/>
          </p:nvSpPr>
          <p:spPr>
            <a:xfrm rot="182851">
              <a:off x="6511673" y="960121"/>
              <a:ext cx="2600198" cy="756709"/>
            </a:xfrm>
            <a:prstGeom prst="cloudCallout">
              <a:avLst>
                <a:gd name="adj1" fmla="val -60655"/>
                <a:gd name="adj2" fmla="val -4760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192570-CBCA-B646-ACE0-28C4DA70B2B6}"/>
                </a:ext>
              </a:extLst>
            </p:cNvPr>
            <p:cNvSpPr/>
            <p:nvPr/>
          </p:nvSpPr>
          <p:spPr>
            <a:xfrm>
              <a:off x="6657353" y="1048968"/>
              <a:ext cx="24261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sind Beweggründe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für die Varianten?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837211-4D47-DBED-1CD3-D572461418FE}"/>
              </a:ext>
            </a:extLst>
          </p:cNvPr>
          <p:cNvGrpSpPr/>
          <p:nvPr/>
        </p:nvGrpSpPr>
        <p:grpSpPr>
          <a:xfrm>
            <a:off x="6922830" y="1671727"/>
            <a:ext cx="4905761" cy="1764000"/>
            <a:chOff x="6629090" y="2582400"/>
            <a:chExt cx="4905761" cy="176677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1CDF323-7F1F-8547-84D1-28691CE3F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3D5623-73AE-F612-8243-3EC4C22B349A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5">
              <a:extLst>
                <a:ext uri="{FF2B5EF4-FFF2-40B4-BE49-F238E27FC236}">
                  <a16:creationId xmlns:a16="http://schemas.microsoft.com/office/drawing/2014/main" id="{1B1F8574-8B16-062C-426A-3F77D6CD369B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24" name="Textfeld 8">
              <a:extLst>
                <a:ext uri="{FF2B5EF4-FFF2-40B4-BE49-F238E27FC236}">
                  <a16:creationId xmlns:a16="http://schemas.microsoft.com/office/drawing/2014/main" id="{C7DEC357-EDC7-83E2-A5FF-DAED2D1B8C24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572BBC-FF23-D7AA-5B5D-806859604046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39" y="2790663"/>
              <a:ext cx="231615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BB792A-64D5-C962-B494-ABD17517FB7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0119" y="2790663"/>
              <a:ext cx="897297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BDCD16-5077-6C4A-076D-143315268A46}"/>
                </a:ext>
              </a:extLst>
            </p:cNvPr>
            <p:cNvCxnSpPr/>
            <p:nvPr/>
          </p:nvCxnSpPr>
          <p:spPr>
            <a:xfrm>
              <a:off x="10030119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055C5800-6276-61D6-ACAA-AA232502A279}"/>
                </a:ext>
              </a:extLst>
            </p:cNvPr>
            <p:cNvSpPr/>
            <p:nvPr/>
          </p:nvSpPr>
          <p:spPr>
            <a:xfrm rot="5400000">
              <a:off x="10409485" y="3495511"/>
              <a:ext cx="138565" cy="897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Textfeld 7">
              <a:extLst>
                <a:ext uri="{FF2B5EF4-FFF2-40B4-BE49-F238E27FC236}">
                  <a16:creationId xmlns:a16="http://schemas.microsoft.com/office/drawing/2014/main" id="{5436FAC9-FAF4-6EC4-9824-AB8DBF30F836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„Wachstumsphase“</a:t>
              </a:r>
            </a:p>
          </p:txBody>
        </p:sp>
        <p:sp>
          <p:nvSpPr>
            <p:cNvPr id="33" name="Textfeld 8">
              <a:extLst>
                <a:ext uri="{FF2B5EF4-FFF2-40B4-BE49-F238E27FC236}">
                  <a16:creationId xmlns:a16="http://schemas.microsoft.com/office/drawing/2014/main" id="{10E0A817-6D00-0F8B-1E7C-657A51A73C4E}"/>
                </a:ext>
              </a:extLst>
            </p:cNvPr>
            <p:cNvSpPr txBox="1"/>
            <p:nvPr/>
          </p:nvSpPr>
          <p:spPr>
            <a:xfrm>
              <a:off x="9544022" y="4010617"/>
              <a:ext cx="18708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Schrumpfungsphase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FF2B361-C451-F2D0-3CD6-FCCA2C8DEDA2}"/>
              </a:ext>
            </a:extLst>
          </p:cNvPr>
          <p:cNvGrpSpPr/>
          <p:nvPr/>
        </p:nvGrpSpPr>
        <p:grpSpPr>
          <a:xfrm>
            <a:off x="6922830" y="4137389"/>
            <a:ext cx="4905761" cy="1766771"/>
            <a:chOff x="6629090" y="2582400"/>
            <a:chExt cx="4905761" cy="176677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2AEAFE7-3530-7599-6F03-078BC3B04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2C9DC06-56FC-F184-02AF-E34FF081B722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5">
              <a:extLst>
                <a:ext uri="{FF2B5EF4-FFF2-40B4-BE49-F238E27FC236}">
                  <a16:creationId xmlns:a16="http://schemas.microsoft.com/office/drawing/2014/main" id="{999096A5-D34D-5A50-9F51-CF10BAEEF2DF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50" name="Textfeld 8">
              <a:extLst>
                <a:ext uri="{FF2B5EF4-FFF2-40B4-BE49-F238E27FC236}">
                  <a16:creationId xmlns:a16="http://schemas.microsoft.com/office/drawing/2014/main" id="{7ED13154-D6F2-2539-D9F7-9823CA79D757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9412D5-416E-65E1-E822-E7EDF597600C}"/>
                </a:ext>
              </a:extLst>
            </p:cNvPr>
            <p:cNvCxnSpPr/>
            <p:nvPr/>
          </p:nvCxnSpPr>
          <p:spPr>
            <a:xfrm flipV="1">
              <a:off x="7713963" y="2790663"/>
              <a:ext cx="1448891" cy="10097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D1FABDA-5589-B310-1A1F-57CF97204A32}"/>
                </a:ext>
              </a:extLst>
            </p:cNvPr>
            <p:cNvCxnSpPr>
              <a:cxnSpLocks/>
            </p:cNvCxnSpPr>
            <p:nvPr/>
          </p:nvCxnSpPr>
          <p:spPr>
            <a:xfrm>
              <a:off x="9162829" y="2790663"/>
              <a:ext cx="176458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7DC170-437D-0BA1-DE96-250749C12F0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416" y="2790663"/>
              <a:ext cx="0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7D5781-D418-4681-708C-D917FBED5386}"/>
                </a:ext>
              </a:extLst>
            </p:cNvPr>
            <p:cNvCxnSpPr/>
            <p:nvPr/>
          </p:nvCxnSpPr>
          <p:spPr>
            <a:xfrm>
              <a:off x="9162854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Brace 55">
              <a:extLst>
                <a:ext uri="{FF2B5EF4-FFF2-40B4-BE49-F238E27FC236}">
                  <a16:creationId xmlns:a16="http://schemas.microsoft.com/office/drawing/2014/main" id="{CDD2F65C-C2EC-93F8-AE13-FB08856EC9AA}"/>
                </a:ext>
              </a:extLst>
            </p:cNvPr>
            <p:cNvSpPr/>
            <p:nvPr/>
          </p:nvSpPr>
          <p:spPr>
            <a:xfrm rot="5400000">
              <a:off x="8369113" y="3216901"/>
              <a:ext cx="138565" cy="144886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Textfeld 7">
              <a:extLst>
                <a:ext uri="{FF2B5EF4-FFF2-40B4-BE49-F238E27FC236}">
                  <a16:creationId xmlns:a16="http://schemas.microsoft.com/office/drawing/2014/main" id="{0487937A-F031-CD6B-FD61-91EA535BE11D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Wachstumsphase</a:t>
              </a:r>
            </a:p>
          </p:txBody>
        </p:sp>
        <p:sp>
          <p:nvSpPr>
            <p:cNvPr id="59" name="Textfeld 8">
              <a:extLst>
                <a:ext uri="{FF2B5EF4-FFF2-40B4-BE49-F238E27FC236}">
                  <a16:creationId xmlns:a16="http://schemas.microsoft.com/office/drawing/2014/main" id="{872FBBB3-6A2E-74E3-3107-6E6B8B145E8F}"/>
                </a:ext>
              </a:extLst>
            </p:cNvPr>
            <p:cNvSpPr txBox="1"/>
            <p:nvPr/>
          </p:nvSpPr>
          <p:spPr>
            <a:xfrm>
              <a:off x="9459865" y="4010617"/>
              <a:ext cx="20392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„Schrumpfungsphase“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1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D00BA2-7BC8-91FD-788A-BF4C429E31DF}"/>
              </a:ext>
            </a:extLst>
          </p:cNvPr>
          <p:cNvSpPr/>
          <p:nvPr/>
        </p:nvSpPr>
        <p:spPr>
          <a:xfrm>
            <a:off x="3588879" y="5902014"/>
            <a:ext cx="6742805" cy="270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60EE1-0FE5-DA4F-9F2C-371BCE42AE1E}"/>
              </a:ext>
            </a:extLst>
          </p:cNvPr>
          <p:cNvSpPr/>
          <p:nvPr/>
        </p:nvSpPr>
        <p:spPr>
          <a:xfrm>
            <a:off x="1590503" y="943293"/>
            <a:ext cx="896943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62327-8A0E-5141-8935-7FEDE258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BBC8CEF-40EB-E40D-E84B-A46AB6E4AF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BBC8CEF-40EB-E40D-E84B-A46AB6E4AF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6E6352-B938-2BC4-B135-45B545E5AB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8D53FDB-C98D-D613-C7C3-2B4C92E7EF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636344"/>
                  </p:ext>
                </p:extLst>
              </p:nvPr>
            </p:nvGraphicFramePr>
            <p:xfrm>
              <a:off x="3656998" y="78960"/>
              <a:ext cx="3904616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begin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begin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end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69220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222423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3084606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5550132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324985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533392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end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945737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156743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270111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029856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8D53FDB-C98D-D613-C7C3-2B4C92E7EF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636344"/>
                  </p:ext>
                </p:extLst>
              </p:nvPr>
            </p:nvGraphicFramePr>
            <p:xfrm>
              <a:off x="3656998" y="78960"/>
              <a:ext cx="3904616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846" r="-933333" b="-19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583" t="-3846" r="-101439" b="-19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0714" t="-3846" r="-714" b="-19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583" t="-135000" r="-101439" b="-2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7368" r="-101439" b="-24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347368" r="-101439" b="-23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425000" r="-714" b="-214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552632" r="-714" b="-215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652632" r="-714" b="-205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752632" r="-101439" b="-195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810000" r="-714" b="-17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957895" r="-714" b="-17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057895" r="-714" b="-16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100000" r="-714" b="-14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263158" r="-714" b="-144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363158" r="-714" b="-134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390000" r="-714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568421" r="-714" b="-114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668421" r="-101439" b="-10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69220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768421" r="-101439" b="-9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222423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775000" r="-714" b="-7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084606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973684" r="-101439" b="-7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5550132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2073684" r="-714" b="-6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4985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065000" r="-101439" b="-5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533392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278947" r="-101439" b="-4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945737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378947" r="-101439" b="-3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156743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78947" r="-101439" b="-2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270111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50000" r="-10143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029856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583" t="-2684211" r="-101439" b="-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4AE3A7B-F497-6FDF-1DB8-8C15AE0177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43697"/>
                  </p:ext>
                </p:extLst>
              </p:nvPr>
            </p:nvGraphicFramePr>
            <p:xfrm>
              <a:off x="359625" y="2213934"/>
              <a:ext cx="3201544" cy="3688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9174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4428345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3697960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4AE3A7B-F497-6FDF-1DB8-8C15AE0177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43697"/>
                  </p:ext>
                </p:extLst>
              </p:nvPr>
            </p:nvGraphicFramePr>
            <p:xfrm>
              <a:off x="359625" y="2213934"/>
              <a:ext cx="3201544" cy="3688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9174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33" t="-3846" r="-111667" b="-10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0870" t="-3846" r="-870" b="-10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833" t="-100000" r="-111667" b="-8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0870" t="-100000" r="-870" b="-8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207692" r="-111667" b="-8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207692" r="-870" b="-8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296296" r="-111667" b="-6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296296" r="-870" b="-6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411538" r="-111667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411538" r="-870" b="-6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492593" r="-111667" b="-4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492593" r="-870" b="-4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615385" r="-111667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615385" r="-870" b="-4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688889" r="-111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688889" r="-87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819231" r="-111667" b="-2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819231" r="-870" b="-2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42834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885185" r="-111667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885185" r="-870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697960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33" t="-1023077" r="-111667" b="-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0870" t="-1023077" r="-870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1EE6DFA-896A-132A-D4B8-E2A0931771A2}"/>
              </a:ext>
            </a:extLst>
          </p:cNvPr>
          <p:cNvGrpSpPr/>
          <p:nvPr/>
        </p:nvGrpSpPr>
        <p:grpSpPr>
          <a:xfrm>
            <a:off x="10067849" y="1847140"/>
            <a:ext cx="2095673" cy="792550"/>
            <a:chOff x="6491167" y="1320676"/>
            <a:chExt cx="2095673" cy="792550"/>
          </a:xfrm>
        </p:grpSpPr>
        <p:sp>
          <p:nvSpPr>
            <p:cNvPr id="13" name="Cloud Callout 12">
              <a:extLst>
                <a:ext uri="{FF2B5EF4-FFF2-40B4-BE49-F238E27FC236}">
                  <a16:creationId xmlns:a16="http://schemas.microsoft.com/office/drawing/2014/main" id="{C9C470F2-B3B8-BD72-3BB1-B4F75DEE2801}"/>
                </a:ext>
              </a:extLst>
            </p:cNvPr>
            <p:cNvSpPr/>
            <p:nvPr/>
          </p:nvSpPr>
          <p:spPr>
            <a:xfrm rot="182851">
              <a:off x="6491167" y="1320676"/>
              <a:ext cx="2095673" cy="792550"/>
            </a:xfrm>
            <a:prstGeom prst="cloudCallout">
              <a:avLst>
                <a:gd name="adj1" fmla="val 17291"/>
                <a:gd name="adj2" fmla="val 8047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6933CD-B72F-13F7-704D-5E183381D215}"/>
                </a:ext>
              </a:extLst>
            </p:cNvPr>
            <p:cNvSpPr/>
            <p:nvPr/>
          </p:nvSpPr>
          <p:spPr>
            <a:xfrm>
              <a:off x="6727292" y="1383512"/>
              <a:ext cx="16433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Konservativ? </a:t>
              </a:r>
            </a:p>
            <a:p>
              <a:pPr algn="ctr"/>
              <a:r>
                <a:rPr lang="de-DE" dirty="0">
                  <a:solidFill>
                    <a:schemeClr val="bg1"/>
                  </a:solidFill>
                </a:rPr>
                <a:t>Strikt? Rigoros?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52680-D2B2-60A4-934E-F85A74C8F55B}"/>
              </a:ext>
            </a:extLst>
          </p:cNvPr>
          <p:cNvGrpSpPr/>
          <p:nvPr/>
        </p:nvGrpSpPr>
        <p:grpSpPr>
          <a:xfrm>
            <a:off x="10845547" y="3052866"/>
            <a:ext cx="785606" cy="494069"/>
            <a:chOff x="6488849" y="1496039"/>
            <a:chExt cx="785606" cy="494069"/>
          </a:xfrm>
        </p:grpSpPr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F5E1C6F6-9F2B-38C9-29B9-0DCB1B4CA1D2}"/>
                </a:ext>
              </a:extLst>
            </p:cNvPr>
            <p:cNvSpPr/>
            <p:nvPr/>
          </p:nvSpPr>
          <p:spPr>
            <a:xfrm rot="182851">
              <a:off x="6488849" y="1496039"/>
              <a:ext cx="785606" cy="494069"/>
            </a:xfrm>
            <a:prstGeom prst="cloudCallout">
              <a:avLst>
                <a:gd name="adj1" fmla="val -64556"/>
                <a:gd name="adj2" fmla="val 7719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AFFE8D-4EAE-26D8-3F77-18A9D62C476E}"/>
                </a:ext>
              </a:extLst>
            </p:cNvPr>
            <p:cNvSpPr/>
            <p:nvPr/>
          </p:nvSpPr>
          <p:spPr>
            <a:xfrm>
              <a:off x="6572100" y="1558407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2PL?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8DB93-4691-4C9A-2AC8-FE09461A69AD}"/>
              </a:ext>
            </a:extLst>
          </p:cNvPr>
          <p:cNvGrpSpPr/>
          <p:nvPr/>
        </p:nvGrpSpPr>
        <p:grpSpPr>
          <a:xfrm>
            <a:off x="10541759" y="1085280"/>
            <a:ext cx="1393181" cy="446519"/>
            <a:chOff x="6831412" y="1319845"/>
            <a:chExt cx="1393181" cy="446519"/>
          </a:xfrm>
        </p:grpSpPr>
        <p:sp>
          <p:nvSpPr>
            <p:cNvPr id="19" name="Cloud Callout 18">
              <a:extLst>
                <a:ext uri="{FF2B5EF4-FFF2-40B4-BE49-F238E27FC236}">
                  <a16:creationId xmlns:a16="http://schemas.microsoft.com/office/drawing/2014/main" id="{C222E93B-4308-8370-517C-22FE03461270}"/>
                </a:ext>
              </a:extLst>
            </p:cNvPr>
            <p:cNvSpPr/>
            <p:nvPr/>
          </p:nvSpPr>
          <p:spPr>
            <a:xfrm rot="182851">
              <a:off x="6831412" y="1319845"/>
              <a:ext cx="1393181" cy="446519"/>
            </a:xfrm>
            <a:prstGeom prst="cloudCallout">
              <a:avLst>
                <a:gd name="adj1" fmla="val -20075"/>
                <a:gd name="adj2" fmla="val 10842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C73212-7D6E-DE3D-7AEA-34F8958680AE}"/>
                </a:ext>
              </a:extLst>
            </p:cNvPr>
            <p:cNvSpPr/>
            <p:nvPr/>
          </p:nvSpPr>
          <p:spPr>
            <a:xfrm>
              <a:off x="6924729" y="1359513"/>
              <a:ext cx="1246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Deadlocks?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FAE2455-68E3-A705-ACC1-F2E141786F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664989"/>
                  </p:ext>
                </p:extLst>
              </p:nvPr>
            </p:nvGraphicFramePr>
            <p:xfrm>
              <a:off x="7622358" y="78960"/>
              <a:ext cx="2718181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2965">
                      <a:extLst>
                        <a:ext uri="{9D8B030D-6E8A-4147-A177-3AD203B41FA5}">
                          <a16:colId xmlns:a16="http://schemas.microsoft.com/office/drawing/2014/main" val="291807521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42523656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3657886828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039076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561159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4357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8409004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995170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𝑤𝑟𝑖𝑡𝑒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8193249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8325701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𝑤𝑎𝑖𝑡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578271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9294788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𝑤𝑟𝑖𝑡𝑒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2811767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9955960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71865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1630360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910863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812270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252336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69269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𝑤𝑎𝑖𝑡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9686233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451689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9474398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17987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8884006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64907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4238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75406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5266742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05299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FAE2455-68E3-A705-ACC1-F2E141786F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664989"/>
                  </p:ext>
                </p:extLst>
              </p:nvPr>
            </p:nvGraphicFramePr>
            <p:xfrm>
              <a:off x="7622358" y="78960"/>
              <a:ext cx="2718181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2965">
                      <a:extLst>
                        <a:ext uri="{9D8B030D-6E8A-4147-A177-3AD203B41FA5}">
                          <a16:colId xmlns:a16="http://schemas.microsoft.com/office/drawing/2014/main" val="291807521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42523656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365788682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3846" r="-217647" b="-19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1892" t="-3846" r="-100000" b="-19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4521" t="-3846" r="-1370" b="-19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9076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t="-135000" r="-217647" b="-2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91892" t="-135000" r="-100000" b="-2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194521" t="-135000" r="-1370" b="-24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561159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247368" r="-217647" b="-24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4357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8409004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995170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552632" r="-100000" b="-21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8193249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8325701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752632" r="-100000" b="-19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578271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9294788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957895" r="-1370" b="-17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11767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9955960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71865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1630360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910863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812270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1568421" r="-100000" b="-112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252336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69269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1768421" r="-1370" b="-92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686233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1775000" r="-1370" b="-7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51689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9474398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17987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8884006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64907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2378947" r="-217647" b="-3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4238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2478947" r="-100000" b="-2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75406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2450000" r="-137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266742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052996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685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Probleme bei der Verwendung von Sperren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Deadlocks können bei der Verwendung von Sperren entstehen</a:t>
            </a:r>
          </a:p>
          <a:p>
            <a:r>
              <a:rPr lang="de-DE" dirty="0">
                <a:solidFill>
                  <a:srgbClr val="FFC000"/>
                </a:solidFill>
              </a:rPr>
              <a:t>Deadlock</a:t>
            </a:r>
            <a:r>
              <a:rPr lang="de-DE" dirty="0"/>
              <a:t> (Verklemmung):</a:t>
            </a:r>
          </a:p>
          <a:p>
            <a:pPr lvl="1"/>
            <a:r>
              <a:rPr lang="de-DE" dirty="0"/>
              <a:t>Transaktion wartet auf ein Objekt, das eine andere Transaktion gesperrt hat – und umgekehrt</a:t>
            </a:r>
          </a:p>
          <a:p>
            <a:pPr lvl="1"/>
            <a:r>
              <a:rPr lang="de-DE" dirty="0"/>
              <a:t>Kann auch zwischen mehr als zwei Transaktionen auftreten</a:t>
            </a:r>
          </a:p>
          <a:p>
            <a:pPr lvl="1"/>
            <a:r>
              <a:rPr lang="de-DE" dirty="0"/>
              <a:t>Lösungsansätze folgen, können aber führen zu:</a:t>
            </a:r>
          </a:p>
          <a:p>
            <a:r>
              <a:rPr lang="de-DE" dirty="0" err="1">
                <a:solidFill>
                  <a:srgbClr val="FFC000"/>
                </a:solidFill>
              </a:rPr>
              <a:t>Starvation</a:t>
            </a:r>
            <a:r>
              <a:rPr lang="de-DE" dirty="0"/>
              <a:t> (Verhungern):</a:t>
            </a:r>
          </a:p>
          <a:p>
            <a:pPr lvl="1"/>
            <a:r>
              <a:rPr lang="de-DE" dirty="0"/>
              <a:t>Eine Transaktion wird über längere Zeit nicht abgearbeitet, da andere Transaktionen vorgezogen werden</a:t>
            </a:r>
          </a:p>
          <a:p>
            <a:pPr lvl="1"/>
            <a:r>
              <a:rPr lang="de-DE" dirty="0"/>
              <a:t>Kompensationsmechanismen folgen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7B82C-C11F-2368-8270-C269F651D5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50C52-7995-5220-3C8B-541908EA7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971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A6BF-423F-2F41-976F-EF1C923D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Deadlock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9686C-7E40-9440-BFEE-AA2500C57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FFC000"/>
                    </a:solidFill>
                  </a:rPr>
                  <a:t>Deadlock</a:t>
                </a:r>
                <a:r>
                  <a:rPr lang="de-DE" dirty="0"/>
                  <a:t> liegt vor, wenn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einer Menge von zwei oder mehr Transaktionen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de-DE" dirty="0"/>
                  <a:t> auf ein Objekt wartet, das von einer anderen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dirty="0"/>
                  <a:t> gesperrt wurde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sperren wechselseitig Objekte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Behandlung von Deadlocks</a:t>
                </a:r>
              </a:p>
              <a:p>
                <a:pPr lvl="1"/>
                <a:r>
                  <a:rPr lang="de-DE" dirty="0"/>
                  <a:t>Vermeidung </a:t>
                </a:r>
              </a:p>
              <a:p>
                <a:pPr lvl="1"/>
                <a:r>
                  <a:rPr lang="de-DE" dirty="0"/>
                  <a:t>Erkennung und Auflösung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9686C-7E40-9440-BFEE-AA2500C57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184FC-5B19-B94D-8B64-28A2475AF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56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02426B-872C-6603-21D1-F9EACCDC7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402A28-A76F-355A-E4C0-C4618C1CF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A3858D3-035A-ECC9-9033-A22AF0B47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668841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A3858D3-035A-ECC9-9033-A22AF0B47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668841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8" t="-3704" r="-793103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3704" r="-10175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3704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6316" t="-107692" r="-10175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00000" r="-10175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311538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396296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515385" r="-10175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592593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9785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Konservatives 2PL</a:t>
                </a:r>
              </a:p>
              <a:p>
                <a:pPr lvl="1"/>
                <a:r>
                  <a:rPr lang="de-DE" dirty="0"/>
                  <a:t>Eine Transaktion muss alle Objekte sperren, bevor sie ausgeführt wird</a:t>
                </a:r>
              </a:p>
              <a:p>
                <a:pPr lvl="1"/>
                <a:r>
                  <a:rPr lang="de-DE" dirty="0"/>
                  <a:t>Ansonsten wartet sie, bis die gewünschten Objekte zugreifbar sind </a:t>
                </a:r>
              </a:p>
              <a:p>
                <a:pPr lvl="1"/>
                <a:r>
                  <a:rPr lang="de-DE" dirty="0"/>
                  <a:t>Ist in der Praxis jedoch meist nicht umsetzbar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Transaktionszeitstempel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Eindeutiger Identifikator für eine Transaktion, der als Zeitstempel (</a:t>
                </a:r>
                <a:r>
                  <a:rPr lang="de-DE" i="1" dirty="0" err="1">
                    <a:solidFill>
                      <a:schemeClr val="tx1"/>
                    </a:solidFill>
                  </a:rPr>
                  <a:t>timestamp</a:t>
                </a:r>
                <a:r>
                  <a:rPr lang="de-DE" dirty="0">
                    <a:solidFill>
                      <a:schemeClr val="tx1"/>
                    </a:solidFill>
                  </a:rPr>
                  <a:t>) bezeichnet wird</a:t>
                </a:r>
              </a:p>
              <a:p>
                <a:pPr lvl="2"/>
                <a:r>
                  <a:rPr lang="de-DE" dirty="0">
                    <a:solidFill>
                      <a:schemeClr val="tx1"/>
                    </a:solidFill>
                  </a:rPr>
                  <a:t>I</a:t>
                </a:r>
                <a:r>
                  <a:rPr lang="de-DE" dirty="0"/>
                  <a:t>n der Regel</a:t>
                </a:r>
                <a:r>
                  <a:rPr lang="de-DE" dirty="0">
                    <a:solidFill>
                      <a:schemeClr val="tx1"/>
                    </a:solidFill>
                  </a:rPr>
                  <a:t> der Start-Zeitpunkt (Ablesen der internen Systemuhr)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Wird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vor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gestartet, so gilt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die ältere,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jüngere Transaktion</a:t>
                </a:r>
              </a:p>
              <a:p>
                <a:pPr lvl="1"/>
                <a:r>
                  <a:rPr lang="de-DE" dirty="0"/>
                  <a:t>Darauf basierende Verfahren: 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/Die 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Wound</a:t>
                </a:r>
                <a:r>
                  <a:rPr lang="de-DE" dirty="0">
                    <a:solidFill>
                      <a:schemeClr val="accent1"/>
                    </a:solidFill>
                  </a:rPr>
                  <a:t>/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9D5E8-FD5D-3F82-B698-0763831728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C76C-2129-1CC4-B558-916F8DB7C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27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/Die</a:t>
                </a:r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älter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wartet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jünger als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stirbt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bricht sich selbst ab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startet später mit gleichem Zeitstempel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wieder (wird also älter sein, weniger häufig sterben)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behält in beiden Fällen seine Sperre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182" t="-3448" b="-38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2E278E00-06E1-77C2-47EF-04E6A879399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Wound/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: </a:t>
                </a:r>
              </a:p>
              <a:p>
                <a:pPr lvl="1"/>
                <a:r>
                  <a:rPr lang="de-DE" dirty="0"/>
                  <a:t>Wenn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älter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verwundet/tötet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startet später mit dem gleichen Zeitstempel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wieder (wird also älter sein, weniger häufig verwundet)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jünger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wartet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behält seine Sperre nur,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älter ist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2E278E00-06E1-77C2-47EF-04E6A87939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3448" r="-3182" b="-38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13445408-93EA-55DF-0991-A181B4A5B874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359624" y="1666800"/>
                <a:ext cx="11472051" cy="823912"/>
              </a:xfrm>
            </p:spPr>
            <p:txBody>
              <a:bodyPr anchor="t"/>
              <a:lstStyle/>
              <a:p>
                <a:pPr marL="277813" indent="-277813">
                  <a:buFont typeface="Arial" panose="020B0604020202020204" pitchFamily="34" charset="0"/>
                  <a:buChar char="•"/>
                </a:pPr>
                <a:r>
                  <a:rPr lang="de-DE" b="0" dirty="0"/>
                  <a:t>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b="0" dirty="0"/>
                  <a:t> versucht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b="0" dirty="0"/>
                  <a:t> zu sperren, </a:t>
                </a:r>
                <a14:m>
                  <m:oMath xmlns:m="http://schemas.openxmlformats.org/officeDocument/2006/math">
                    <m:r>
                      <a:rPr lang="de-DE" b="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b="0" dirty="0"/>
                  <a:t> durch andere Transaktion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b="0" dirty="0"/>
                  <a:t> schon gesperrt</a:t>
                </a:r>
              </a:p>
              <a:p>
                <a:pPr marL="542925" lvl="1" indent="-265113">
                  <a:buFont typeface="Arial" panose="020B0604020202020204" pitchFamily="34" charset="0"/>
                  <a:buChar char="•"/>
                </a:pPr>
                <a:r>
                  <a:rPr lang="de-DE" sz="2200" b="0" dirty="0"/>
                  <a:t>Ältere Transaktionen werden bevorzugt</a:t>
                </a:r>
              </a:p>
            </p:txBody>
          </p:sp>
        </mc:Choice>
        <mc:Fallback xmlns="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13445408-93EA-55DF-0991-A181B4A5B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359624" y="1666800"/>
                <a:ext cx="11472051" cy="823912"/>
              </a:xfrm>
              <a:blipFill>
                <a:blip r:embed="rId5"/>
                <a:stretch>
                  <a:fillRect l="-1549" t="-15152" r="-1327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D0FC4-D80B-DD6D-EBBA-F1C4DBEC31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7B8EC-3089-6587-8708-38521C85F1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77A80D-07E7-2996-9DDE-02EB83DC587C}"/>
              </a:ext>
            </a:extLst>
          </p:cNvPr>
          <p:cNvGrpSpPr/>
          <p:nvPr/>
        </p:nvGrpSpPr>
        <p:grpSpPr>
          <a:xfrm>
            <a:off x="1789079" y="2580275"/>
            <a:ext cx="755335" cy="353943"/>
            <a:chOff x="1776887" y="2052304"/>
            <a:chExt cx="755335" cy="3539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42DD9E-F3E2-2E44-82BB-F83F46E583F4}"/>
                </a:ext>
              </a:extLst>
            </p:cNvPr>
            <p:cNvSpPr txBox="1"/>
            <p:nvPr/>
          </p:nvSpPr>
          <p:spPr>
            <a:xfrm>
              <a:off x="1776887" y="2052304"/>
              <a:ext cx="755335" cy="353943"/>
            </a:xfrm>
            <a:prstGeom prst="rect">
              <a:avLst/>
            </a:prstGeom>
            <a:noFill/>
          </p:spPr>
          <p:txBody>
            <a:bodyPr wrap="none" bIns="0" rtlCol="0">
              <a:spAutoFit/>
            </a:bodyPr>
            <a:lstStyle/>
            <a:p>
              <a:r>
                <a:rPr lang="en-DE" sz="2000" dirty="0"/>
                <a:t>⏳ 🗡️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623E70-6B9E-F0EE-14AB-0947A2DD1BF4}"/>
                </a:ext>
              </a:extLst>
            </p:cNvPr>
            <p:cNvCxnSpPr>
              <a:cxnSpLocks/>
              <a:stCxn id="7" idx="0"/>
              <a:endCxn id="7" idx="2"/>
            </p:cNvCxnSpPr>
            <p:nvPr/>
          </p:nvCxnSpPr>
          <p:spPr>
            <a:xfrm>
              <a:off x="2154555" y="2052304"/>
              <a:ext cx="0" cy="353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B173D3-3272-E11A-21F4-96E48E726E79}"/>
              </a:ext>
            </a:extLst>
          </p:cNvPr>
          <p:cNvGrpSpPr/>
          <p:nvPr/>
        </p:nvGrpSpPr>
        <p:grpSpPr>
          <a:xfrm>
            <a:off x="8289424" y="2580275"/>
            <a:ext cx="755335" cy="353943"/>
            <a:chOff x="2319431" y="4182892"/>
            <a:chExt cx="755335" cy="3539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8FAAA8-BC5D-9A6D-5AFF-1820B1D7CC60}"/>
                </a:ext>
              </a:extLst>
            </p:cNvPr>
            <p:cNvSpPr txBox="1"/>
            <p:nvPr/>
          </p:nvSpPr>
          <p:spPr>
            <a:xfrm>
              <a:off x="2319431" y="4182892"/>
              <a:ext cx="755335" cy="353943"/>
            </a:xfrm>
            <a:prstGeom prst="rect">
              <a:avLst/>
            </a:prstGeom>
            <a:noFill/>
          </p:spPr>
          <p:txBody>
            <a:bodyPr wrap="none" bIns="0" rtlCol="0">
              <a:spAutoFit/>
            </a:bodyPr>
            <a:lstStyle/>
            <a:p>
              <a:r>
                <a:rPr lang="en-DE" sz="2000" dirty="0"/>
                <a:t>🗡️ ⏳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45AF53-668E-6072-EA31-8C3CC1B99F63}"/>
                </a:ext>
              </a:extLst>
            </p:cNvPr>
            <p:cNvCxnSpPr>
              <a:cxnSpLocks/>
              <a:stCxn id="12" idx="0"/>
              <a:endCxn id="12" idx="2"/>
            </p:cNvCxnSpPr>
            <p:nvPr/>
          </p:nvCxnSpPr>
          <p:spPr>
            <a:xfrm>
              <a:off x="2697099" y="4182892"/>
              <a:ext cx="0" cy="353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5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Weitere Ansätze:</a:t>
                </a:r>
              </a:p>
              <a:p>
                <a:pPr lvl="1"/>
                <a:r>
                  <a:rPr lang="de-DE" dirty="0" err="1">
                    <a:solidFill>
                      <a:schemeClr val="accent1"/>
                    </a:solidFill>
                  </a:rPr>
                  <a:t>No</a:t>
                </a:r>
                <a:r>
                  <a:rPr lang="de-DE" dirty="0">
                    <a:solidFill>
                      <a:schemeClr val="accent1"/>
                    </a:solidFill>
                  </a:rPr>
                  <a:t> Waiting (NW) </a:t>
                </a:r>
              </a:p>
              <a:p>
                <a:pPr lvl="2"/>
                <a:r>
                  <a:rPr lang="de-DE" dirty="0"/>
                  <a:t>Wenn die Transaktion keine Sperre bekommt, wird sie sofort abgebrochen</a:t>
                </a:r>
              </a:p>
              <a:p>
                <a:pPr lvl="2"/>
                <a:r>
                  <a:rPr lang="de-DE" dirty="0"/>
                  <a:t>Viele unnötige Abbrüche und Neustarts</a:t>
                </a:r>
              </a:p>
              <a:p>
                <a:pPr lvl="1"/>
                <a:r>
                  <a:rPr lang="de-DE" dirty="0" err="1">
                    <a:solidFill>
                      <a:schemeClr val="accent1"/>
                    </a:solidFill>
                  </a:rPr>
                  <a:t>Cautious</a:t>
                </a:r>
                <a:r>
                  <a:rPr lang="de-DE" dirty="0">
                    <a:solidFill>
                      <a:schemeClr val="accent1"/>
                    </a:solidFill>
                  </a:rPr>
                  <a:t> Waiting (CW)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versucht Sperre zu bekommen,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sie</a:t>
                </a:r>
              </a:p>
              <a:p>
                <a:pPr lvl="3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nicht blockiert ist, wird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blockiert und wartet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ist blockiert):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wird abgebrochen (könnte länger dauern)</a:t>
                </a:r>
              </a:p>
              <a:p>
                <a:r>
                  <a:rPr lang="de-DE" dirty="0"/>
                  <a:t>Problem aller bisherigen Ansätze:</a:t>
                </a:r>
              </a:p>
              <a:p>
                <a:pPr lvl="1"/>
                <a:r>
                  <a:rPr lang="de-DE" dirty="0"/>
                  <a:t>Sind zwar Deadlock frei</a:t>
                </a:r>
              </a:p>
              <a:p>
                <a:pPr lvl="1"/>
                <a:r>
                  <a:rPr lang="de-DE" dirty="0"/>
                  <a:t>Erzeugen aber u.U. unnötige Abbrüche und Neustarts von Transaktionen, die nie einen Deadlock verursacht hätten </a:t>
                </a:r>
                <a:r>
                  <a:rPr lang="de-DE" dirty="0">
                    <a:sym typeface="Wingdings" pitchFamily="2" charset="2"/>
                  </a:rPr>
                  <a:t>➝</a:t>
                </a:r>
                <a:r>
                  <a:rPr lang="de-DE" dirty="0">
                    <a:solidFill>
                      <a:srgbClr val="FFC000"/>
                    </a:solidFill>
                    <a:sym typeface="Wingdings" pitchFamily="2" charset="2"/>
                  </a:rPr>
                  <a:t> schlechtere Performanz</a:t>
                </a:r>
                <a:endParaRPr lang="de-DE" dirty="0">
                  <a:solidFill>
                    <a:srgbClr val="FFC000"/>
                  </a:solidFill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438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9B15F-0B79-55C8-8764-1727D55D9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7B65D-BD18-3F55-CC63-667E3EFC6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7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F195-4281-7E47-84CB-AFFBA366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 gleichzeitige Nutzer*innen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F10D58E-240C-2841-9AFB-020D27E6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4" y="1665066"/>
            <a:ext cx="6251878" cy="4240848"/>
          </a:xfrm>
        </p:spPr>
        <p:txBody>
          <a:bodyPr/>
          <a:lstStyle/>
          <a:p>
            <a:r>
              <a:rPr lang="de-DE" dirty="0"/>
              <a:t>Jede*</a:t>
            </a:r>
            <a:r>
              <a:rPr lang="de-DE" dirty="0" err="1"/>
              <a:t>r</a:t>
            </a:r>
            <a:r>
              <a:rPr lang="de-DE" dirty="0"/>
              <a:t> Nutzer*in</a:t>
            </a:r>
          </a:p>
          <a:p>
            <a:pPr lvl="1"/>
            <a:r>
              <a:rPr lang="de-DE" dirty="0"/>
              <a:t>Stellt Anfrage an den Kontostand</a:t>
            </a:r>
          </a:p>
          <a:p>
            <a:pPr lvl="1"/>
            <a:r>
              <a:rPr lang="de-DE" dirty="0"/>
              <a:t>Verändert den Kontostand</a:t>
            </a:r>
          </a:p>
          <a:p>
            <a:pPr marL="258503" lvl="1" indent="0">
              <a:buNone/>
            </a:pPr>
            <a:r>
              <a:rPr lang="de-DE" dirty="0"/>
              <a:t>➝ Abfolge von DB-Befehlen = </a:t>
            </a:r>
            <a:r>
              <a:rPr lang="de-DE" dirty="0">
                <a:solidFill>
                  <a:schemeClr val="accent1"/>
                </a:solidFill>
              </a:rPr>
              <a:t>Transaktion</a:t>
            </a:r>
          </a:p>
          <a:p>
            <a:r>
              <a:rPr lang="de-DE" dirty="0"/>
              <a:t>Anforderungen: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A</a:t>
            </a:r>
            <a:r>
              <a:rPr lang="de-DE" dirty="0" err="1">
                <a:solidFill>
                  <a:schemeClr val="accent1"/>
                </a:solidFill>
              </a:rPr>
              <a:t>tomicity</a:t>
            </a:r>
            <a:r>
              <a:rPr lang="de-DE" dirty="0"/>
              <a:t> (</a:t>
            </a:r>
            <a:r>
              <a:rPr lang="de-DE" dirty="0" err="1"/>
              <a:t>Atomarität</a:t>
            </a:r>
            <a:r>
              <a:rPr lang="de-DE" dirty="0"/>
              <a:t>): Alles oder nichts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C</a:t>
            </a:r>
            <a:r>
              <a:rPr lang="de-DE" dirty="0" err="1">
                <a:solidFill>
                  <a:schemeClr val="accent1"/>
                </a:solidFill>
              </a:rPr>
              <a:t>onsistency</a:t>
            </a:r>
            <a:r>
              <a:rPr lang="de-DE" dirty="0"/>
              <a:t> (Konsistenz): Vorher ok, hinterher ok</a:t>
            </a:r>
          </a:p>
          <a:p>
            <a:pPr lvl="1"/>
            <a:r>
              <a:rPr lang="de-DE" sz="2100" b="1" dirty="0">
                <a:solidFill>
                  <a:schemeClr val="accent1"/>
                </a:solidFill>
              </a:rPr>
              <a:t>I</a:t>
            </a:r>
            <a:r>
              <a:rPr lang="de-DE" dirty="0">
                <a:solidFill>
                  <a:schemeClr val="accent1"/>
                </a:solidFill>
              </a:rPr>
              <a:t>solation</a:t>
            </a:r>
            <a:r>
              <a:rPr lang="de-DE" dirty="0"/>
              <a:t> (Isolation): Jede*</a:t>
            </a:r>
            <a:r>
              <a:rPr lang="de-DE" dirty="0" err="1"/>
              <a:t>r</a:t>
            </a:r>
            <a:r>
              <a:rPr lang="de-DE" dirty="0"/>
              <a:t> denkt, sie seien alleine auf der DB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D</a:t>
            </a:r>
            <a:r>
              <a:rPr lang="de-DE" dirty="0" err="1">
                <a:solidFill>
                  <a:schemeClr val="accent1"/>
                </a:solidFill>
              </a:rPr>
              <a:t>urability</a:t>
            </a:r>
            <a:r>
              <a:rPr lang="de-DE" dirty="0"/>
              <a:t> (Dauerhaftigkeit): Transaktionen bestätigt? Dann sind die Daten jetzt sicher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63EB3-8652-704D-B12A-B2974B5128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Einführung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0576F65A-0877-3849-A678-CF7E6244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F1A6F-7902-B24D-AFBA-9E8237B2E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de-DE" smtClean="0"/>
              <a:t>6</a:t>
            </a:fld>
            <a:endParaRPr lang="de-DE"/>
          </a:p>
        </p:txBody>
      </p:sp>
      <p:pic>
        <p:nvPicPr>
          <p:cNvPr id="5" name="Picture 4" descr="C:\Users\Daniela\AppData\Local\Microsoft\Windows\Temporary Internet Files\Content.IE5\5UY0VOEZ\MCj04114580000[1].wmf">
            <a:extLst>
              <a:ext uri="{FF2B5EF4-FFF2-40B4-BE49-F238E27FC236}">
                <a16:creationId xmlns:a16="http://schemas.microsoft.com/office/drawing/2014/main" id="{0462E4F4-C21A-A14F-BE26-898F7AC9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9263" y="727488"/>
            <a:ext cx="126047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Daniela\AppData\Local\Microsoft\Windows\Temporary Internet Files\Content.IE5\DN6XXG0J\MCj03102320000[1].wmf">
            <a:extLst>
              <a:ext uri="{FF2B5EF4-FFF2-40B4-BE49-F238E27FC236}">
                <a16:creationId xmlns:a16="http://schemas.microsoft.com/office/drawing/2014/main" id="{C68E1A95-A3F5-E24A-998D-13477351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521114"/>
            <a:ext cx="14097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ylinder 12">
            <a:extLst>
              <a:ext uri="{FF2B5EF4-FFF2-40B4-BE49-F238E27FC236}">
                <a16:creationId xmlns:a16="http://schemas.microsoft.com/office/drawing/2014/main" id="{94259161-3A50-1D45-A71F-20B7684B973E}"/>
              </a:ext>
            </a:extLst>
          </p:cNvPr>
          <p:cNvSpPr/>
          <p:nvPr/>
        </p:nvSpPr>
        <p:spPr bwMode="auto">
          <a:xfrm>
            <a:off x="8564562" y="1043400"/>
            <a:ext cx="1200150" cy="1022350"/>
          </a:xfrm>
          <a:prstGeom prst="can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2000">
                <a:solidFill>
                  <a:schemeClr val="bg1"/>
                </a:solidFill>
                <a:latin typeface="NICHTLUSDICK" pitchFamily="2" charset="0"/>
              </a:rPr>
              <a:t>Die Bank</a:t>
            </a:r>
          </a:p>
        </p:txBody>
      </p:sp>
      <p:cxnSp>
        <p:nvCxnSpPr>
          <p:cNvPr id="8" name="Gerade Verbindung mit Pfeil 14">
            <a:extLst>
              <a:ext uri="{FF2B5EF4-FFF2-40B4-BE49-F238E27FC236}">
                <a16:creationId xmlns:a16="http://schemas.microsoft.com/office/drawing/2014/main" id="{D90DF42C-D57F-2F49-8758-29432FBC7D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34226" y="2508664"/>
            <a:ext cx="2058987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9" name="Textfeld 15">
            <a:extLst>
              <a:ext uri="{FF2B5EF4-FFF2-40B4-BE49-F238E27FC236}">
                <a16:creationId xmlns:a16="http://schemas.microsoft.com/office/drawing/2014/main" id="{1F987219-69AE-BF49-8E98-C5D78025C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2230851"/>
            <a:ext cx="96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Kontostand?</a:t>
            </a:r>
          </a:p>
        </p:txBody>
      </p:sp>
      <p:cxnSp>
        <p:nvCxnSpPr>
          <p:cNvPr id="10" name="Gerade Verbindung mit Pfeil 17">
            <a:extLst>
              <a:ext uri="{FF2B5EF4-FFF2-40B4-BE49-F238E27FC236}">
                <a16:creationId xmlns:a16="http://schemas.microsoft.com/office/drawing/2014/main" id="{3C07E319-23D1-7740-9E3B-872F33096D3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348288" y="4119976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1" name="Gerade Verbindung mit Pfeil 18">
            <a:extLst>
              <a:ext uri="{FF2B5EF4-FFF2-40B4-BE49-F238E27FC236}">
                <a16:creationId xmlns:a16="http://schemas.microsoft.com/office/drawing/2014/main" id="{6874FBB1-5D9E-6346-8844-DE99F055B95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453563" y="4119976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2" name="Gerade Verbindung mit Pfeil 19">
            <a:extLst>
              <a:ext uri="{FF2B5EF4-FFF2-40B4-BE49-F238E27FC236}">
                <a16:creationId xmlns:a16="http://schemas.microsoft.com/office/drawing/2014/main" id="{D8C77BB0-1069-FB4F-A0E5-85FA6767E34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07275" y="4112038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3" name="Gerade Verbindung mit Pfeil 27">
            <a:extLst>
              <a:ext uri="{FF2B5EF4-FFF2-40B4-BE49-F238E27FC236}">
                <a16:creationId xmlns:a16="http://schemas.microsoft.com/office/drawing/2014/main" id="{2D690C22-0713-7648-A815-F8A08E2C2E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80512" y="3169064"/>
            <a:ext cx="2058988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feld 28">
            <a:extLst>
              <a:ext uri="{FF2B5EF4-FFF2-40B4-BE49-F238E27FC236}">
                <a16:creationId xmlns:a16="http://schemas.microsoft.com/office/drawing/2014/main" id="{D334D99C-5830-7747-8B71-796F17486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4713" y="2891251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4500</a:t>
            </a:r>
          </a:p>
        </p:txBody>
      </p:sp>
      <p:cxnSp>
        <p:nvCxnSpPr>
          <p:cNvPr id="15" name="Gerade Verbindung mit Pfeil 29">
            <a:extLst>
              <a:ext uri="{FF2B5EF4-FFF2-40B4-BE49-F238E27FC236}">
                <a16:creationId xmlns:a16="http://schemas.microsoft.com/office/drawing/2014/main" id="{1FCA9BC8-99D4-0243-B7FD-293E0DF745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21526" y="3278600"/>
            <a:ext cx="2058987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16" name="Textfeld 30">
            <a:extLst>
              <a:ext uri="{FF2B5EF4-FFF2-40B4-BE49-F238E27FC236}">
                <a16:creationId xmlns:a16="http://schemas.microsoft.com/office/drawing/2014/main" id="{045C699A-EB41-1545-979A-0DECBD83C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6" y="2989676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4500</a:t>
            </a:r>
          </a:p>
        </p:txBody>
      </p:sp>
      <p:cxnSp>
        <p:nvCxnSpPr>
          <p:cNvPr id="17" name="Gerade Verbindung mit Pfeil 31">
            <a:extLst>
              <a:ext uri="{FF2B5EF4-FFF2-40B4-BE49-F238E27FC236}">
                <a16:creationId xmlns:a16="http://schemas.microsoft.com/office/drawing/2014/main" id="{AE83C7D2-8BB1-0940-9599-5A419560D2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93212" y="2784889"/>
            <a:ext cx="2058988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18" name="Textfeld 32">
            <a:extLst>
              <a:ext uri="{FF2B5EF4-FFF2-40B4-BE49-F238E27FC236}">
                <a16:creationId xmlns:a16="http://schemas.microsoft.com/office/drawing/2014/main" id="{3C0D225F-705C-B542-A6C4-74AD777EB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7" y="2508664"/>
            <a:ext cx="96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Kontostand?</a:t>
            </a:r>
          </a:p>
        </p:txBody>
      </p:sp>
      <p:cxnSp>
        <p:nvCxnSpPr>
          <p:cNvPr id="19" name="Gerade Verbindung mit Pfeil 33">
            <a:extLst>
              <a:ext uri="{FF2B5EF4-FFF2-40B4-BE49-F238E27FC236}">
                <a16:creationId xmlns:a16="http://schemas.microsoft.com/office/drawing/2014/main" id="{2ED9C2FE-B196-D644-A524-B08DCFBAF9F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21526" y="4226339"/>
            <a:ext cx="2058987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0" name="Textfeld 34">
            <a:extLst>
              <a:ext uri="{FF2B5EF4-FFF2-40B4-BE49-F238E27FC236}">
                <a16:creationId xmlns:a16="http://schemas.microsoft.com/office/drawing/2014/main" id="{8AF8DB9A-B031-A34A-B7C7-13421F0C1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120" y="4237451"/>
            <a:ext cx="1377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oder: Kontostand =</a:t>
            </a:r>
          </a:p>
          <a:p>
            <a:pPr algn="ctr"/>
            <a:r>
              <a:rPr lang="de-DE" sz="1200"/>
              <a:t>Kontostand - 4000</a:t>
            </a:r>
          </a:p>
        </p:txBody>
      </p:sp>
      <p:sp>
        <p:nvSpPr>
          <p:cNvPr id="21" name="Rechteck 51">
            <a:extLst>
              <a:ext uri="{FF2B5EF4-FFF2-40B4-BE49-F238E27FC236}">
                <a16:creationId xmlns:a16="http://schemas.microsoft.com/office/drawing/2014/main" id="{923B1890-C9B2-B44A-BD7F-0A413E06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151" y="3281776"/>
            <a:ext cx="185737" cy="9445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feld 52">
            <a:extLst>
              <a:ext uri="{FF2B5EF4-FFF2-40B4-BE49-F238E27FC236}">
                <a16:creationId xmlns:a16="http://schemas.microsoft.com/office/drawing/2014/main" id="{94BBF2BC-8F44-AA4D-9F5F-912DEDED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6" y="3281775"/>
            <a:ext cx="8350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1200" dirty="0"/>
              <a:t>Frau Morgan hebt 4000 ab</a:t>
            </a:r>
          </a:p>
        </p:txBody>
      </p:sp>
      <p:sp>
        <p:nvSpPr>
          <p:cNvPr id="23" name="Rechteck 53">
            <a:extLst>
              <a:ext uri="{FF2B5EF4-FFF2-40B4-BE49-F238E27FC236}">
                <a16:creationId xmlns:a16="http://schemas.microsoft.com/office/drawing/2014/main" id="{78173D6E-3ACA-EF44-B87D-02B6EF7E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2826" y="3170651"/>
            <a:ext cx="185737" cy="11969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4" name="Textfeld 54">
            <a:extLst>
              <a:ext uri="{FF2B5EF4-FFF2-40B4-BE49-F238E27FC236}">
                <a16:creationId xmlns:a16="http://schemas.microsoft.com/office/drawing/2014/main" id="{13145015-E499-3B4C-961F-58EBEBFF9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8562" y="3445288"/>
            <a:ext cx="8334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/>
              <a:t>Herr Morgan hebt 5000 ab</a:t>
            </a:r>
          </a:p>
        </p:txBody>
      </p:sp>
      <p:sp>
        <p:nvSpPr>
          <p:cNvPr id="25" name="Textfeld 55">
            <a:extLst>
              <a:ext uri="{FF2B5EF4-FFF2-40B4-BE49-F238E27FC236}">
                <a16:creationId xmlns:a16="http://schemas.microsoft.com/office/drawing/2014/main" id="{FA340092-54FF-A04D-9B29-7518A0368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764" y="4367626"/>
            <a:ext cx="1377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oder: Kontostand =</a:t>
            </a:r>
          </a:p>
          <a:p>
            <a:pPr algn="ctr"/>
            <a:r>
              <a:rPr lang="de-DE" sz="1200"/>
              <a:t>Kontostand  - 5000</a:t>
            </a:r>
          </a:p>
        </p:txBody>
      </p:sp>
      <p:cxnSp>
        <p:nvCxnSpPr>
          <p:cNvPr id="26" name="Gerade Verbindung mit Pfeil 56">
            <a:extLst>
              <a:ext uri="{FF2B5EF4-FFF2-40B4-BE49-F238E27FC236}">
                <a16:creationId xmlns:a16="http://schemas.microsoft.com/office/drawing/2014/main" id="{07FD4C83-E455-E547-BB6F-867E50FE25E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80512" y="4380325"/>
            <a:ext cx="2058988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27" name="Ellipse 57">
            <a:extLst>
              <a:ext uri="{FF2B5EF4-FFF2-40B4-BE49-F238E27FC236}">
                <a16:creationId xmlns:a16="http://schemas.microsoft.com/office/drawing/2014/main" id="{DA876AC0-8AFB-2044-9FC2-AA22F23F681B}"/>
              </a:ext>
            </a:extLst>
          </p:cNvPr>
          <p:cNvSpPr/>
          <p:nvPr/>
        </p:nvSpPr>
        <p:spPr bwMode="auto">
          <a:xfrm>
            <a:off x="8783637" y="4699413"/>
            <a:ext cx="825500" cy="78581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5400">
                <a:solidFill>
                  <a:schemeClr val="bg1"/>
                </a:solidFill>
                <a:latin typeface="NICHTLUSDICK" pitchFamily="2" charset="0"/>
              </a:rPr>
              <a:t>?</a:t>
            </a:r>
          </a:p>
        </p:txBody>
      </p:sp>
      <p:sp>
        <p:nvSpPr>
          <p:cNvPr id="28" name="Textfeld 59">
            <a:extLst>
              <a:ext uri="{FF2B5EF4-FFF2-40B4-BE49-F238E27FC236}">
                <a16:creationId xmlns:a16="http://schemas.microsoft.com/office/drawing/2014/main" id="{97641499-A4C5-734B-A4E3-0A2362A9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9317" y="3977101"/>
            <a:ext cx="1279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Kontostand = 500</a:t>
            </a:r>
          </a:p>
        </p:txBody>
      </p:sp>
      <p:sp>
        <p:nvSpPr>
          <p:cNvPr id="29" name="Textfeld 60">
            <a:extLst>
              <a:ext uri="{FF2B5EF4-FFF2-40B4-BE49-F238E27FC236}">
                <a16:creationId xmlns:a16="http://schemas.microsoft.com/office/drawing/2014/main" id="{B0F11563-8883-A54D-994A-DC2AB389D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062" y="4115214"/>
            <a:ext cx="13263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Kontostand = -500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8AF741-8D1F-9E4A-A454-F2A4EC1D651E}"/>
              </a:ext>
            </a:extLst>
          </p:cNvPr>
          <p:cNvSpPr txBox="1"/>
          <p:nvPr/>
        </p:nvSpPr>
        <p:spPr>
          <a:xfrm>
            <a:off x="1468465" y="5536582"/>
            <a:ext cx="33866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i="1"/>
              <a:t>ACID-Eigenschaften </a:t>
            </a:r>
            <a:r>
              <a:rPr lang="de-DE"/>
              <a:t>(später mehr)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76900F-9315-06A5-A6B4-E49B2EF923D7}"/>
              </a:ext>
            </a:extLst>
          </p:cNvPr>
          <p:cNvSpPr txBox="1"/>
          <p:nvPr/>
        </p:nvSpPr>
        <p:spPr>
          <a:xfrm rot="20826974">
            <a:off x="4688662" y="5490415"/>
            <a:ext cx="17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FFC000"/>
                </a:solidFill>
              </a:rPr>
              <a:t>Es ist später</a:t>
            </a:r>
          </a:p>
        </p:txBody>
      </p:sp>
    </p:spTree>
    <p:extLst>
      <p:ext uri="{BB962C8B-B14F-4D97-AF65-F5344CB8AC3E}">
        <p14:creationId xmlns:p14="http://schemas.microsoft.com/office/powerpoint/2010/main" val="2009099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Optimistisches Verfahren: statt Vermeidung </a:t>
                </a:r>
                <a:r>
                  <a:rPr lang="de-DE" dirty="0">
                    <a:solidFill>
                      <a:schemeClr val="accent1"/>
                    </a:solidFill>
                  </a:rPr>
                  <a:t>nachträgliche Erkennung und Auflösung</a:t>
                </a:r>
              </a:p>
              <a:p>
                <a:pPr lvl="1"/>
                <a:r>
                  <a:rPr lang="de-DE" dirty="0"/>
                  <a:t>Gut, wenn wenig Deadlocks zu erwarten sind</a:t>
                </a:r>
              </a:p>
              <a:p>
                <a:r>
                  <a:rPr lang="de-DE" dirty="0"/>
                  <a:t>Grundideen: </a:t>
                </a:r>
              </a:p>
              <a:p>
                <a:pPr lvl="1"/>
                <a:r>
                  <a:rPr lang="de-DE" dirty="0"/>
                  <a:t>(Physische) </a:t>
                </a:r>
                <a:r>
                  <a:rPr lang="de-DE" dirty="0">
                    <a:solidFill>
                      <a:schemeClr val="accent1"/>
                    </a:solidFill>
                  </a:rPr>
                  <a:t>Zeitbeschränkungen</a:t>
                </a:r>
              </a:p>
              <a:p>
                <a:pPr lvl="2"/>
                <a:r>
                  <a:rPr lang="de-DE" dirty="0"/>
                  <a:t>Wartet eine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länger als eine Zeitbeschränkung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vorgibt:</a:t>
                </a:r>
              </a:p>
              <a:p>
                <a:pPr lvl="3"/>
                <a:r>
                  <a:rPr lang="de-DE" dirty="0"/>
                  <a:t>Dann ist die Annahme: Transaktion ist in Deadlock-Situation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wird abgebrochen</a:t>
                </a:r>
              </a:p>
              <a:p>
                <a:pPr lvl="2"/>
                <a:r>
                  <a:rPr lang="de-DE" dirty="0"/>
                  <a:t>Vorteil: kann einfach geprüft werden</a:t>
                </a:r>
              </a:p>
              <a:p>
                <a:pPr lvl="2"/>
                <a:r>
                  <a:rPr lang="de-DE" dirty="0"/>
                  <a:t>Nachteil: evtl. unnötige Transaktionsabbrüche</a:t>
                </a:r>
              </a:p>
              <a:p>
                <a:pPr lvl="3"/>
                <a:r>
                  <a:rPr lang="de-DE" dirty="0"/>
                  <a:t>Schwierig Zeitbeschränkung richtig zu wählen: </a:t>
                </a:r>
                <a:br>
                  <a:rPr lang="de-DE" dirty="0"/>
                </a:br>
                <a:r>
                  <a:rPr lang="de-DE" dirty="0"/>
                  <a:t>zu kurz ➝ zu viele möglicherweise vermeidbare Abbrüche; zu lang ➝ zu lange warten</a:t>
                </a:r>
              </a:p>
              <a:p>
                <a:pPr lvl="1"/>
                <a:r>
                  <a:rPr lang="de-DE" dirty="0"/>
                  <a:t>(Logischer) </a:t>
                </a:r>
                <a:r>
                  <a:rPr lang="de-DE" dirty="0">
                    <a:solidFill>
                      <a:schemeClr val="accent1"/>
                    </a:solidFill>
                  </a:rPr>
                  <a:t>Wartegraph</a:t>
                </a:r>
              </a:p>
              <a:p>
                <a:pPr lvl="2"/>
                <a:r>
                  <a:rPr lang="de-DE" dirty="0"/>
                  <a:t> Nächste Folie…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BC0C1-B34E-AF5F-B7FD-4F56A26F68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04B2A-F938-83F3-FC73-EAD28BB18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777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Erkennung von Deadlocks: Wartegraph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Wartegraph: Gerichteter Graph</a:t>
                </a:r>
              </a:p>
              <a:p>
                <a:pPr lvl="1"/>
                <a:r>
                  <a:rPr lang="de-DE" dirty="0"/>
                  <a:t>Enthält für jede aktive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einen Knoten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auf eine Sperre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wartet:</a:t>
                </a:r>
              </a:p>
              <a:p>
                <a:pPr lvl="2"/>
                <a:r>
                  <a:rPr lang="de-DE" dirty="0"/>
                  <a:t>Füge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in den Graphen ein (Kante bei Freigabe löschen)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Weist der Wartegraph Zyklen auf, so liegt ein Deadlock vor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starten (aktiv) ➝ jeweils Knoten einfügen</a:t>
                </a:r>
              </a:p>
              <a:p>
                <a:pPr lvl="1"/>
                <a:r>
                  <a:rPr lang="de-DE" dirty="0"/>
                  <a:t>Zeile 1 + 3: Objekte nicht gesperrt, alles ok</a:t>
                </a:r>
              </a:p>
              <a:p>
                <a:pPr lvl="1"/>
                <a:r>
                  <a:rPr lang="de-DE" dirty="0"/>
                  <a:t>Zeile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fordert Sperre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gesperrt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Kein Zyklus, alles ok</a:t>
                </a:r>
              </a:p>
              <a:p>
                <a:pPr lvl="1"/>
                <a:r>
                  <a:rPr lang="de-DE" dirty="0"/>
                  <a:t>Zeile 6: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fordert Sperre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 an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 gesperrt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Zyklus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7B647A-D464-4041-889A-38EC01022025}"/>
                  </a:ext>
                </a:extLst>
              </p:cNvPr>
              <p:cNvSpPr/>
              <p:nvPr/>
            </p:nvSpPr>
            <p:spPr>
              <a:xfrm>
                <a:off x="9057105" y="2306010"/>
                <a:ext cx="612299" cy="61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6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7B647A-D464-4041-889A-38EC01022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105" y="2306010"/>
                <a:ext cx="612299" cy="612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274E1AF-B668-594C-BC5F-10EBBFF24027}"/>
                  </a:ext>
                </a:extLst>
              </p:cNvPr>
              <p:cNvSpPr/>
              <p:nvPr/>
            </p:nvSpPr>
            <p:spPr>
              <a:xfrm>
                <a:off x="10806274" y="2306010"/>
                <a:ext cx="612299" cy="61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6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274E1AF-B668-594C-BC5F-10EBBFF24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274" y="2306010"/>
                <a:ext cx="612299" cy="612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39935">
            <a:extLst>
              <a:ext uri="{FF2B5EF4-FFF2-40B4-BE49-F238E27FC236}">
                <a16:creationId xmlns:a16="http://schemas.microsoft.com/office/drawing/2014/main" id="{207659DB-15E8-DF44-970C-8FE48C725C13}"/>
              </a:ext>
            </a:extLst>
          </p:cNvPr>
          <p:cNvCxnSpPr>
            <a:cxnSpLocks/>
            <a:stCxn id="7" idx="7"/>
            <a:endCxn id="8" idx="1"/>
          </p:cNvCxnSpPr>
          <p:nvPr/>
        </p:nvCxnSpPr>
        <p:spPr>
          <a:xfrm rot="5400000" flipH="1" flipV="1">
            <a:off x="10237838" y="1737531"/>
            <a:ext cx="12700" cy="1316208"/>
          </a:xfrm>
          <a:prstGeom prst="curvedConnector3">
            <a:avLst>
              <a:gd name="adj1" fmla="val 132752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9935">
            <a:extLst>
              <a:ext uri="{FF2B5EF4-FFF2-40B4-BE49-F238E27FC236}">
                <a16:creationId xmlns:a16="http://schemas.microsoft.com/office/drawing/2014/main" id="{2CF1F3B2-155D-DD4A-8DA9-27ED88B6ED5A}"/>
              </a:ext>
            </a:extLst>
          </p:cNvPr>
          <p:cNvCxnSpPr>
            <a:cxnSpLocks/>
            <a:stCxn id="8" idx="3"/>
            <a:endCxn id="7" idx="5"/>
          </p:cNvCxnSpPr>
          <p:nvPr/>
        </p:nvCxnSpPr>
        <p:spPr>
          <a:xfrm rot="5400000">
            <a:off x="10237838" y="2170281"/>
            <a:ext cx="12700" cy="1316208"/>
          </a:xfrm>
          <a:prstGeom prst="curvedConnector3">
            <a:avLst>
              <a:gd name="adj1" fmla="val 165480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672F-A31A-554E-6522-36C744DA50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7D3795-0E27-AE5A-F65C-4614A467F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3DB71E0-35CE-7B9C-A5AA-3C4CEA6EC8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879507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3DB71E0-35CE-7B9C-A5AA-3C4CEA6EC8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879507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48" t="-3704" r="-793103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6316" t="-3704" r="-10175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5217" t="-3704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6316" t="-107692" r="-10175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6316" t="-200000" r="-10175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5217" t="-311538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5217" t="-396296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6316" t="-515385" r="-10175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5217" t="-592593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60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Behandlung von Deadlock - Opferauswahl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Deadlock erkannt: </a:t>
                </a:r>
              </a:p>
              <a:p>
                <a:pPr lvl="1"/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bestimmen, die abgebrochen werden soll, um Zyklus aufzulösen</a:t>
                </a:r>
              </a:p>
              <a:p>
                <a:r>
                  <a:rPr lang="de-DE" dirty="0"/>
                  <a:t>Folgende Heuristiken denkbar:</a:t>
                </a:r>
              </a:p>
              <a:p>
                <a:pPr lvl="1"/>
                <a:r>
                  <a:rPr lang="de-DE" dirty="0"/>
                  <a:t>Wähle möglichst keine Transaktion, die bereits lange läuft</a:t>
                </a:r>
              </a:p>
              <a:p>
                <a:pPr lvl="2"/>
                <a:r>
                  <a:rPr lang="de-DE" dirty="0"/>
                  <a:t>Bricht vor allem junge Transaktionen ab</a:t>
                </a:r>
              </a:p>
              <a:p>
                <a:pPr lvl="2"/>
                <a:r>
                  <a:rPr lang="de-DE" dirty="0"/>
                  <a:t>Idee: Alte Transaktionen haben eine Chance endlich durchzulaufen</a:t>
                </a:r>
              </a:p>
              <a:p>
                <a:pPr lvl="1"/>
                <a:r>
                  <a:rPr lang="de-DE" dirty="0"/>
                  <a:t>Wähle möglichst keine Transaktion, die bereits viele Aktualisierungen der DB durchgeführt hat</a:t>
                </a:r>
              </a:p>
              <a:p>
                <a:pPr lvl="2"/>
                <a:r>
                  <a:rPr lang="de-DE" dirty="0"/>
                  <a:t>Idee: Nicht die ganze Arbeit verwerfen und alle Änderungen wieder rückgängig machen müssen</a:t>
                </a:r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Problem</a:t>
                </a:r>
                <a:r>
                  <a:rPr lang="de-DE" dirty="0"/>
                  <a:t> bei Wartegraphen-Ansatz:</a:t>
                </a:r>
              </a:p>
              <a:p>
                <a:pPr lvl="1"/>
                <a:r>
                  <a:rPr lang="de-DE" dirty="0"/>
                  <a:t>Wann soll auf Existenz von Zyklen geprüft werden?</a:t>
                </a:r>
              </a:p>
              <a:p>
                <a:pPr lvl="2"/>
                <a:r>
                  <a:rPr lang="de-DE" dirty="0"/>
                  <a:t>Zu oft ➝ Kostet Zeit</a:t>
                </a:r>
              </a:p>
              <a:p>
                <a:pPr lvl="2"/>
                <a:r>
                  <a:rPr lang="de-DE" dirty="0"/>
                  <a:t>Zu selten ➝ Deadlocks können lange bestehen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B148C-B230-C4AD-DE2E-47024D16E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009C-F5E2-45E9-863D-EA822A91C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592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Starvation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 err="1">
                <a:solidFill>
                  <a:srgbClr val="FFC000"/>
                </a:solidFill>
              </a:rPr>
              <a:t>Starvation</a:t>
            </a:r>
            <a:r>
              <a:rPr lang="de-DE" dirty="0"/>
              <a:t>: Transaktion wird über längere Zeit nicht abgearbeitet, da andere Transaktionen vorgezogen werden</a:t>
            </a:r>
          </a:p>
          <a:p>
            <a:pPr lvl="1"/>
            <a:r>
              <a:rPr lang="de-DE" dirty="0"/>
              <a:t>Als Folge der Deadlock-Vermeidung oder -auflösung</a:t>
            </a:r>
          </a:p>
          <a:p>
            <a:r>
              <a:rPr lang="de-DE" dirty="0"/>
              <a:t>Kompensationsmechanismen: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First-Come-First-</a:t>
            </a:r>
            <a:r>
              <a:rPr lang="de-DE" dirty="0" err="1">
                <a:solidFill>
                  <a:schemeClr val="accent1"/>
                </a:solidFill>
              </a:rPr>
              <a:t>Served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/>
              <a:t>Abarbeitung in Reihenfolge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Prioritäten (vergeben/anpassen)</a:t>
            </a:r>
          </a:p>
          <a:p>
            <a:pPr lvl="2"/>
            <a:r>
              <a:rPr lang="de-DE" dirty="0"/>
              <a:t>Durch Transaktionsverwaltung abgebrochene Transaktion erhält höhere Priorität, wird deshalb bei der Neuausführung mit geringerer Wahrscheinlichkeit als Opfer gewählt</a:t>
            </a:r>
          </a:p>
          <a:p>
            <a:r>
              <a:rPr lang="de-DE" dirty="0" err="1"/>
              <a:t>Wait</a:t>
            </a:r>
            <a:r>
              <a:rPr lang="de-DE" dirty="0"/>
              <a:t>/Die und </a:t>
            </a:r>
            <a:r>
              <a:rPr lang="de-DE" dirty="0" err="1"/>
              <a:t>Wound</a:t>
            </a:r>
            <a:r>
              <a:rPr lang="de-DE" dirty="0"/>
              <a:t>/</a:t>
            </a:r>
            <a:r>
              <a:rPr lang="de-DE" dirty="0" err="1"/>
              <a:t>Wait</a:t>
            </a:r>
            <a:r>
              <a:rPr lang="de-DE" dirty="0"/>
              <a:t> vermeiden Verhungern</a:t>
            </a:r>
          </a:p>
          <a:p>
            <a:pPr lvl="1"/>
            <a:r>
              <a:rPr lang="de-DE" dirty="0"/>
              <a:t>Ältere Transaktionen werden bevorzugt</a:t>
            </a:r>
          </a:p>
          <a:p>
            <a:pPr lvl="1"/>
            <a:r>
              <a:rPr lang="de-DE" dirty="0"/>
              <a:t>Abgebrochene Transaktionen behalten ihre ID ➝ Irgendwann ist jede Transaktion alt genug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2C4C2-D193-7508-40E5-9646A468B7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6E82C-E1D1-BE7C-AB6E-0D595D539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813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B97C-3D1A-474F-90DA-7AD9CE9B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Verfahren zur Mehrbenutzerkontrolle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4D1B0-94F4-8A4F-8213-637B76FAD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06816-8F98-605C-1FBC-4DB6797940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5CC49-4B7E-7A67-FB2E-3420950E2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7CAF2-5832-D042-B7E8-E0BBE83FC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50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Verfahren mit Zeitstempelung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Zeitstempel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der Transaktion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Wie vorher definiert: Eindeutiger Identifikator, der vom DBMS generiert wird, um eine Transaktion zu identifizieren</a:t>
                </a:r>
              </a:p>
              <a:p>
                <a:pPr lvl="2"/>
                <a:r>
                  <a:rPr lang="de-DE" dirty="0"/>
                  <a:t>In der Regel der Start-Zeitpunkt (Ablesen der internen Systemuhr)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r>
                  <a:rPr lang="de-DE" dirty="0"/>
                  <a:t>Zeitstempelbasierte Ansätze verwenden </a:t>
                </a:r>
                <a:r>
                  <a:rPr lang="de-DE" i="1" dirty="0"/>
                  <a:t>keine Sperren </a:t>
                </a:r>
                <a:r>
                  <a:rPr lang="de-DE" dirty="0"/>
                  <a:t>➝ </a:t>
                </a:r>
                <a:r>
                  <a:rPr lang="de-DE" i="1" dirty="0"/>
                  <a:t>keine Deadlocks</a:t>
                </a:r>
              </a:p>
              <a:p>
                <a:r>
                  <a:rPr lang="de-DE" dirty="0"/>
                  <a:t>Idee: Algorithmus stellt sicher, dass der Zugriff von konfliktären Operatoren nicht die Reihenfolge (mindestens) eines äquivalenten seriellen Schedules verletzt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Lesezeitstempel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Größter (aktuellster)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aller Transaktionen,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erfolgreich gelesen haben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Schreibzeitstempel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der Transaktion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erfolgreich geschrieben hat</a:t>
                </a:r>
              </a:p>
            </p:txBody>
          </p:sp>
        </mc:Choice>
        <mc:Fallback xmlns="">
          <p:sp>
            <p:nvSpPr>
              <p:cNvPr id="9" name="Inhaltsplatzhalt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2DBB4-D221-1B00-FD65-FFE798302C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B771F-68A2-0413-DC77-032039961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2618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Basis-Zeitstempelordnung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59961" y="1666800"/>
                <a:ext cx="5584927" cy="42391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möchte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durchführen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oder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Jüngere Transaktionen haben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schon gelesen oder geschrieben</a:t>
                </a:r>
              </a:p>
              <a:p>
                <a:pPr lvl="2"/>
                <a:r>
                  <a:rPr lang="de-DE" dirty="0"/>
                  <a:t>Operation wird abgewiesen,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(„zu spät“)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neu starten mit neuem Zeitstempel</a:t>
                </a:r>
              </a:p>
              <a:p>
                <a:pPr marL="258503" lvl="1" indent="0">
                  <a:buNone/>
                </a:pPr>
                <a:endParaRPr lang="de-DE" dirty="0"/>
              </a:p>
              <a:p>
                <a:pPr lvl="1"/>
                <a:r>
                  <a:rPr lang="de-DE" dirty="0"/>
                  <a:t>Sonst: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wird durchgeführt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59961" y="1666800"/>
                <a:ext cx="5584927" cy="4239112"/>
              </a:xfrm>
              <a:blipFill>
                <a:blip r:embed="rId2"/>
                <a:stretch>
                  <a:fillRect l="-3175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42">
                <a:extLst>
                  <a:ext uri="{FF2B5EF4-FFF2-40B4-BE49-F238E27FC236}">
                    <a16:creationId xmlns:a16="http://schemas.microsoft.com/office/drawing/2014/main" id="{59EA1BB7-BF9A-28B8-AC0D-9C5694A3A96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möchte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durchführen: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br>
                  <a:rPr lang="de-DE" dirty="0"/>
                </a:br>
                <a:endParaRPr lang="de-DE" dirty="0"/>
              </a:p>
              <a:p>
                <a:pPr lvl="2"/>
                <a:r>
                  <a:rPr lang="de-DE" dirty="0"/>
                  <a:t>Jüngere Transaktionen </a:t>
                </a:r>
                <a:br>
                  <a:rPr lang="de-DE" dirty="0"/>
                </a:br>
                <a:r>
                  <a:rPr lang="de-DE" dirty="0"/>
                  <a:t>haben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schon geschrieben</a:t>
                </a:r>
              </a:p>
              <a:p>
                <a:pPr lvl="2"/>
                <a:r>
                  <a:rPr lang="de-DE" dirty="0"/>
                  <a:t>Operation wird abgewiesen,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(„zu spät“)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neu starten mit neuem Zeitstempel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Sonst: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wird durchgeführt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43" name="Content Placeholder 42">
                <a:extLst>
                  <a:ext uri="{FF2B5EF4-FFF2-40B4-BE49-F238E27FC236}">
                    <a16:creationId xmlns:a16="http://schemas.microsoft.com/office/drawing/2014/main" id="{59EA1BB7-BF9A-28B8-AC0D-9C5694A3A9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93928B5B-851C-ACD9-BFC6-625CFEA6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8C6D0B8B-6FC1-AC8A-7121-0C0F2AD87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66</a:t>
            </a:fld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AEAE33-1145-5B90-18D8-F850FC144686}"/>
              </a:ext>
            </a:extLst>
          </p:cNvPr>
          <p:cNvGrpSpPr/>
          <p:nvPr/>
        </p:nvGrpSpPr>
        <p:grpSpPr>
          <a:xfrm>
            <a:off x="3956892" y="2285676"/>
            <a:ext cx="2295111" cy="878356"/>
            <a:chOff x="606558" y="5027556"/>
            <a:chExt cx="2295111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D11120-D6BC-7B42-8B7C-7D46814AF978}"/>
                    </a:ext>
                  </a:extLst>
                </p:cNvPr>
                <p:cNvSpPr txBox="1"/>
                <p:nvPr/>
              </p:nvSpPr>
              <p:spPr>
                <a:xfrm>
                  <a:off x="2466155" y="5493370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D11120-D6BC-7B42-8B7C-7D46814AF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155" y="5493370"/>
                  <a:ext cx="33457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70EA45A-45ED-EE46-A66F-5E3206588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2D96F1-B99D-EB45-BA67-A28CD573B26B}"/>
                </a:ext>
              </a:extLst>
            </p:cNvPr>
            <p:cNvSpPr/>
            <p:nvPr/>
          </p:nvSpPr>
          <p:spPr>
            <a:xfrm>
              <a:off x="981312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FC89E0-3E37-2047-84DC-2A969578489E}"/>
                </a:ext>
              </a:extLst>
            </p:cNvPr>
            <p:cNvSpPr/>
            <p:nvPr/>
          </p:nvSpPr>
          <p:spPr>
            <a:xfrm>
              <a:off x="180826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8828659-0C24-3F45-8563-E79B74B1F1F5}"/>
                    </a:ext>
                  </a:extLst>
                </p:cNvPr>
                <p:cNvSpPr txBox="1"/>
                <p:nvPr/>
              </p:nvSpPr>
              <p:spPr>
                <a:xfrm>
                  <a:off x="977168" y="5027556"/>
                  <a:ext cx="1924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8828659-0C24-3F45-8563-E79B74B1F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168" y="5027556"/>
                  <a:ext cx="192450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D349C35-334C-D242-8F6B-CC2B3C86458D}"/>
                    </a:ext>
                  </a:extLst>
                </p:cNvPr>
                <p:cNvSpPr/>
                <p:nvPr/>
              </p:nvSpPr>
              <p:spPr>
                <a:xfrm>
                  <a:off x="725914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D349C35-334C-D242-8F6B-CC2B3C8645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14" y="5536580"/>
                  <a:ext cx="83625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EF9F11F-2249-679E-22DD-CFC4B722288C}"/>
              </a:ext>
            </a:extLst>
          </p:cNvPr>
          <p:cNvGrpSpPr/>
          <p:nvPr/>
        </p:nvGrpSpPr>
        <p:grpSpPr>
          <a:xfrm>
            <a:off x="9770376" y="2285676"/>
            <a:ext cx="2223340" cy="878356"/>
            <a:chOff x="6802989" y="5027556"/>
            <a:chExt cx="2223340" cy="87835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BEA15EF-259A-1C41-98A0-AD12A4B7D256}"/>
                </a:ext>
              </a:extLst>
            </p:cNvPr>
            <p:cNvCxnSpPr>
              <a:cxnSpLocks/>
            </p:cNvCxnSpPr>
            <p:nvPr/>
          </p:nvCxnSpPr>
          <p:spPr>
            <a:xfrm>
              <a:off x="6802989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9688C87-2EF1-8C4D-B5D1-97419AD8AE4C}"/>
                    </a:ext>
                  </a:extLst>
                </p:cNvPr>
                <p:cNvSpPr txBox="1"/>
                <p:nvPr/>
              </p:nvSpPr>
              <p:spPr>
                <a:xfrm>
                  <a:off x="8691750" y="5497295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9688C87-2EF1-8C4D-B5D1-97419AD8A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750" y="5497295"/>
                  <a:ext cx="33457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F4B704-4205-0346-8770-2AD0C785591E}"/>
                </a:ext>
              </a:extLst>
            </p:cNvPr>
            <p:cNvSpPr/>
            <p:nvPr/>
          </p:nvSpPr>
          <p:spPr>
            <a:xfrm>
              <a:off x="7177743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0744AB-D455-994B-A550-7E4A39316C31}"/>
                </a:ext>
              </a:extLst>
            </p:cNvPr>
            <p:cNvSpPr/>
            <p:nvPr/>
          </p:nvSpPr>
          <p:spPr>
            <a:xfrm>
              <a:off x="8004700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0AAF1E-292D-7147-B50E-C1C1ED76F3A5}"/>
                    </a:ext>
                  </a:extLst>
                </p:cNvPr>
                <p:cNvSpPr txBox="1"/>
                <p:nvPr/>
              </p:nvSpPr>
              <p:spPr>
                <a:xfrm>
                  <a:off x="7634696" y="5027556"/>
                  <a:ext cx="985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0AAF1E-292D-7147-B50E-C1C1ED76F3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96" y="5027556"/>
                  <a:ext cx="98514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8ABD3E1-70BE-054C-9754-6E8FE88069BA}"/>
                    </a:ext>
                  </a:extLst>
                </p:cNvPr>
                <p:cNvSpPr/>
                <p:nvPr/>
              </p:nvSpPr>
              <p:spPr>
                <a:xfrm>
                  <a:off x="6922345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8ABD3E1-70BE-054C-9754-6E8FE88069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345" y="5536580"/>
                  <a:ext cx="83625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DDF664-81C0-40CB-8062-9A63181EDA50}"/>
              </a:ext>
            </a:extLst>
          </p:cNvPr>
          <p:cNvGrpSpPr/>
          <p:nvPr/>
        </p:nvGrpSpPr>
        <p:grpSpPr>
          <a:xfrm>
            <a:off x="3389286" y="4775324"/>
            <a:ext cx="2706364" cy="878356"/>
            <a:chOff x="2886541" y="5027556"/>
            <a:chExt cx="2706364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F7E7535-AEF7-144D-AB41-F4AA929DB811}"/>
                    </a:ext>
                  </a:extLst>
                </p:cNvPr>
                <p:cNvSpPr txBox="1"/>
                <p:nvPr/>
              </p:nvSpPr>
              <p:spPr>
                <a:xfrm>
                  <a:off x="2886541" y="5027556"/>
                  <a:ext cx="1924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F7E7535-AEF7-144D-AB41-F4AA929DB8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41" y="5027556"/>
                  <a:ext cx="192450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4742FB4-184D-364C-B696-2AE094B6B9EE}"/>
                </a:ext>
              </a:extLst>
            </p:cNvPr>
            <p:cNvCxnSpPr>
              <a:cxnSpLocks/>
            </p:cNvCxnSpPr>
            <p:nvPr/>
          </p:nvCxnSpPr>
          <p:spPr>
            <a:xfrm>
              <a:off x="3369565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D9CDD9-713B-4F4C-A34E-DB59353099C2}"/>
                    </a:ext>
                  </a:extLst>
                </p:cNvPr>
                <p:cNvSpPr txBox="1"/>
                <p:nvPr/>
              </p:nvSpPr>
              <p:spPr>
                <a:xfrm>
                  <a:off x="5258326" y="5496350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D9CDD9-713B-4F4C-A34E-DB59353099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326" y="5496350"/>
                  <a:ext cx="33457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C08CA1-FB31-5244-8686-74A5EA1A0DA5}"/>
                </a:ext>
              </a:extLst>
            </p:cNvPr>
            <p:cNvSpPr/>
            <p:nvPr/>
          </p:nvSpPr>
          <p:spPr>
            <a:xfrm>
              <a:off x="374431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2FA084-0446-3544-B04A-EB06D6580CB8}"/>
                </a:ext>
              </a:extLst>
            </p:cNvPr>
            <p:cNvSpPr/>
            <p:nvPr/>
          </p:nvSpPr>
          <p:spPr>
            <a:xfrm>
              <a:off x="4571276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C4E028E-80B9-0D4F-B430-BA4069A74717}"/>
                    </a:ext>
                  </a:extLst>
                </p:cNvPr>
                <p:cNvSpPr/>
                <p:nvPr/>
              </p:nvSpPr>
              <p:spPr>
                <a:xfrm>
                  <a:off x="4331046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C4E028E-80B9-0D4F-B430-BA4069A74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1046" y="5536580"/>
                  <a:ext cx="83625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8F79D0-B5A4-48B4-19E5-82FE30C20745}"/>
              </a:ext>
            </a:extLst>
          </p:cNvPr>
          <p:cNvGrpSpPr/>
          <p:nvPr/>
        </p:nvGrpSpPr>
        <p:grpSpPr>
          <a:xfrm>
            <a:off x="9770376" y="4775324"/>
            <a:ext cx="2246234" cy="878356"/>
            <a:chOff x="9585441" y="5027556"/>
            <a:chExt cx="2246234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E936E6-E2D1-9A4B-902F-0284BC4BF7AB}"/>
                    </a:ext>
                  </a:extLst>
                </p:cNvPr>
                <p:cNvSpPr txBox="1"/>
                <p:nvPr/>
              </p:nvSpPr>
              <p:spPr>
                <a:xfrm>
                  <a:off x="9585441" y="5027556"/>
                  <a:ext cx="985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E936E6-E2D1-9A4B-902F-0284BC4BF7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5441" y="5027556"/>
                  <a:ext cx="985141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724FA5A-DA4B-2844-ABA3-B87912ECF878}"/>
                </a:ext>
              </a:extLst>
            </p:cNvPr>
            <p:cNvCxnSpPr>
              <a:cxnSpLocks/>
            </p:cNvCxnSpPr>
            <p:nvPr/>
          </p:nvCxnSpPr>
          <p:spPr>
            <a:xfrm>
              <a:off x="9608335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5003DC2-95BD-6C45-B35E-4F61A53B33AA}"/>
                    </a:ext>
                  </a:extLst>
                </p:cNvPr>
                <p:cNvSpPr txBox="1"/>
                <p:nvPr/>
              </p:nvSpPr>
              <p:spPr>
                <a:xfrm>
                  <a:off x="11497096" y="5499813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5003DC2-95BD-6C45-B35E-4F61A53B3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7096" y="5499813"/>
                  <a:ext cx="33457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4DB6649-7CEC-0F41-BA82-92A5615E0879}"/>
                </a:ext>
              </a:extLst>
            </p:cNvPr>
            <p:cNvSpPr/>
            <p:nvPr/>
          </p:nvSpPr>
          <p:spPr>
            <a:xfrm>
              <a:off x="998308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1ADF3D-19D8-5A4B-B7FF-50E7E496EFFA}"/>
                </a:ext>
              </a:extLst>
            </p:cNvPr>
            <p:cNvSpPr/>
            <p:nvPr/>
          </p:nvSpPr>
          <p:spPr>
            <a:xfrm>
              <a:off x="10810046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0782782-DA58-004C-BA3E-94F941D84ED8}"/>
                    </a:ext>
                  </a:extLst>
                </p:cNvPr>
                <p:cNvSpPr/>
                <p:nvPr/>
              </p:nvSpPr>
              <p:spPr>
                <a:xfrm>
                  <a:off x="10569816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0782782-DA58-004C-BA3E-94F941D84E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9816" y="5536580"/>
                  <a:ext cx="83625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675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Zeitstempelung: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Schedule: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Notation: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mit Zeitstempel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b="0" dirty="0"/>
                  <a:t>Initial: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:=0,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:=0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C136-F64D-9B94-4307-919FDAA5E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3E03C-F26D-8446-8B18-14ED1FCCC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3EC45C3-2C4D-BC9C-8F68-D1ED3807FA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037644"/>
                  </p:ext>
                </p:extLst>
              </p:nvPr>
            </p:nvGraphicFramePr>
            <p:xfrm>
              <a:off x="8118830" y="3310034"/>
              <a:ext cx="371284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5868">
                      <a:extLst>
                        <a:ext uri="{9D8B030D-6E8A-4147-A177-3AD203B41FA5}">
                          <a16:colId xmlns:a16="http://schemas.microsoft.com/office/drawing/2014/main" val="1986790497"/>
                        </a:ext>
                      </a:extLst>
                    </a:gridCol>
                    <a:gridCol w="1167892">
                      <a:extLst>
                        <a:ext uri="{9D8B030D-6E8A-4147-A177-3AD203B41FA5}">
                          <a16:colId xmlns:a16="http://schemas.microsoft.com/office/drawing/2014/main" val="2984621025"/>
                        </a:ext>
                      </a:extLst>
                    </a:gridCol>
                    <a:gridCol w="1569085">
                      <a:extLst>
                        <a:ext uri="{9D8B030D-6E8A-4147-A177-3AD203B41FA5}">
                          <a16:colId xmlns:a16="http://schemas.microsoft.com/office/drawing/2014/main" val="3378341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Anfrage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Antwort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Änderungen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5061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1415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676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≔9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5596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70189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≔11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487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4150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3EC45C3-2C4D-BC9C-8F68-D1ED3807FA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037644"/>
                  </p:ext>
                </p:extLst>
              </p:nvPr>
            </p:nvGraphicFramePr>
            <p:xfrm>
              <a:off x="8118830" y="3310034"/>
              <a:ext cx="371284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5868">
                      <a:extLst>
                        <a:ext uri="{9D8B030D-6E8A-4147-A177-3AD203B41FA5}">
                          <a16:colId xmlns:a16="http://schemas.microsoft.com/office/drawing/2014/main" val="1986790497"/>
                        </a:ext>
                      </a:extLst>
                    </a:gridCol>
                    <a:gridCol w="1167892">
                      <a:extLst>
                        <a:ext uri="{9D8B030D-6E8A-4147-A177-3AD203B41FA5}">
                          <a16:colId xmlns:a16="http://schemas.microsoft.com/office/drawing/2014/main" val="2984621025"/>
                        </a:ext>
                      </a:extLst>
                    </a:gridCol>
                    <a:gridCol w="1569085">
                      <a:extLst>
                        <a:ext uri="{9D8B030D-6E8A-4147-A177-3AD203B41FA5}">
                          <a16:colId xmlns:a16="http://schemas.microsoft.com/office/drawing/2014/main" val="3378341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Anfrage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Antwort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Änderungen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5061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103333" r="-284416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103333" r="-2419" b="-5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1415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210345" r="-28441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210345" r="-2419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7676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300000" r="-284416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300000" r="-2419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5596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413793" r="-284416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413793" r="-2419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0189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496667" r="-28441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496667" r="-241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487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617241" r="-28441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617241" r="-2419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41507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455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Multiversionsprotokolle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Multiversionsprotokolle verwalten unterschiedliche Versionen eines Datenobjekts, also auch die mit alten Werten</a:t>
            </a:r>
          </a:p>
          <a:p>
            <a:r>
              <a:rPr lang="de-DE" dirty="0"/>
              <a:t>Bei Zugriff wird die jeweils passende Version des Datenobjekts an die Transaktion geliefert</a:t>
            </a:r>
          </a:p>
          <a:p>
            <a:r>
              <a:rPr lang="de-DE" dirty="0"/>
              <a:t>Umsetzungen mit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Zeitstempelordnung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Zertifizierungssperren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7907-020B-452C-E657-10B0D01D6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C3E83-12C7-98FD-D3EF-5E1187FAC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0378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Mehrere Versionen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von einem Datenobjekt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werden Zeitstempel gespeichert: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der größte (aktuellste) aller Zeitstempel von Transaktionen, die diese Version gelesen haben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 Zeitstempel der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den Wert dieser Version geschrieben hat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F1EB5-5AEA-3AE5-9072-042E305CD7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3BFBC-1F32-0E00-EF9B-8123A6A8E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713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DB-Transaktion - Definition</a:t>
            </a:r>
          </a:p>
        </p:txBody>
      </p:sp>
      <p:sp>
        <p:nvSpPr>
          <p:cNvPr id="149914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(DB-)Transaktion</a:t>
            </a:r>
            <a:r>
              <a:rPr lang="de-DE" dirty="0"/>
              <a:t>: logische Verarbeitungseinheit auf einer DB</a:t>
            </a:r>
          </a:p>
          <a:p>
            <a:pPr lvl="1"/>
            <a:r>
              <a:rPr lang="de-DE" dirty="0"/>
              <a:t>Enthält typischerweise mehrere DB-Operationen (Lesen, Einfügen, Aktualisieren, Löschen)</a:t>
            </a:r>
          </a:p>
          <a:p>
            <a:pPr lvl="1"/>
            <a:r>
              <a:rPr lang="de-DE" dirty="0"/>
              <a:t>Können aus Anwendungsprogrammen heraus oder im Rahmen manueller Eingaben über eine SQL-Schnittstelle realisiert werden</a:t>
            </a:r>
          </a:p>
          <a:p>
            <a:pPr lvl="1"/>
            <a:r>
              <a:rPr lang="de-DE" dirty="0"/>
              <a:t>Werden mit einem speziellen Schlüsselwort gestartet (</a:t>
            </a:r>
            <a:r>
              <a:rPr lang="de-DE" dirty="0">
                <a:solidFill>
                  <a:schemeClr val="accent1"/>
                </a:solidFill>
              </a:rPr>
              <a:t>BEGIN_TRANSACTION, BOT</a:t>
            </a:r>
            <a:r>
              <a:rPr lang="de-DE" dirty="0"/>
              <a:t>) und beendet (</a:t>
            </a:r>
            <a:r>
              <a:rPr lang="de-DE" dirty="0">
                <a:solidFill>
                  <a:schemeClr val="accent1"/>
                </a:solidFill>
              </a:rPr>
              <a:t>END_TRANSACTION, EOT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Gelten nach Ausführung von END_TRANSACTION als teilweise (bzw. vorläufig) bestätigt</a:t>
            </a:r>
          </a:p>
          <a:p>
            <a:pPr lvl="3"/>
            <a:r>
              <a:rPr lang="de-DE" dirty="0"/>
              <a:t>Sind dann aber erst „logisch“ und noch nicht physisch persistent abgeschlossen </a:t>
            </a:r>
          </a:p>
          <a:p>
            <a:pPr lvl="3"/>
            <a:r>
              <a:rPr lang="de-DE" dirty="0"/>
              <a:t>Werden erst nach </a:t>
            </a:r>
            <a:r>
              <a:rPr lang="de-DE" dirty="0">
                <a:solidFill>
                  <a:schemeClr val="accent1"/>
                </a:solidFill>
              </a:rPr>
              <a:t>COMMIT</a:t>
            </a:r>
            <a:r>
              <a:rPr lang="de-DE" dirty="0"/>
              <a:t> endgültig physisch durchgeführt (Vgl. </a:t>
            </a:r>
            <a:r>
              <a:rPr lang="de-DE" dirty="0" err="1"/>
              <a:t>Logging</a:t>
            </a:r>
            <a:r>
              <a:rPr lang="de-DE" dirty="0"/>
              <a:t>, siehe später)</a:t>
            </a:r>
          </a:p>
          <a:p>
            <a:pPr lvl="3"/>
            <a:r>
              <a:rPr lang="de-DE" dirty="0"/>
              <a:t>Müssen zurückgesetzt werden (</a:t>
            </a:r>
            <a:r>
              <a:rPr lang="de-DE" dirty="0">
                <a:solidFill>
                  <a:schemeClr val="accent1"/>
                </a:solidFill>
              </a:rPr>
              <a:t>ABORT</a:t>
            </a:r>
            <a:r>
              <a:rPr lang="de-DE" dirty="0"/>
              <a:t>), wenn die Persistenz nicht durch COMMIT erreicht wird</a:t>
            </a:r>
          </a:p>
          <a:p>
            <a:pPr lvl="3">
              <a:buFont typeface="System Font Regular"/>
              <a:buChar char="➝"/>
            </a:pPr>
            <a:r>
              <a:rPr lang="de-DE" dirty="0"/>
              <a:t>Transaktion muss mit COMMIT oder ABORT enden</a:t>
            </a:r>
          </a:p>
          <a:p>
            <a:r>
              <a:rPr lang="de-DE" dirty="0">
                <a:solidFill>
                  <a:schemeClr val="accent1"/>
                </a:solidFill>
              </a:rPr>
              <a:t>Lesende Transaktion</a:t>
            </a:r>
            <a:r>
              <a:rPr lang="de-DE" dirty="0"/>
              <a:t>: DB wird innerhalb einer Transaktion nicht verändert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26714-5F88-03F9-F375-BB01160C65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9EDCC-3C4C-F40B-96C1-B1DF7A249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978363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Zwei Regeln für die Serialisierung: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Schreiben:</a:t>
                </a:r>
              </a:p>
              <a:p>
                <a:pPr lvl="1"/>
                <a:r>
                  <a:rPr lang="de-DE" dirty="0"/>
                  <a:t>Wenn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 ausführen will und </a:t>
                </a:r>
              </a:p>
              <a:p>
                <a:pPr lvl="2"/>
                <a:r>
                  <a:rPr lang="de-DE" dirty="0"/>
                  <a:t>Für die Version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mit dem größten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aller Versionen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gilt, dass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und		 (ältere Transaktion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geschrieben)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,		 (jüngere Transaktion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gelesen)</a:t>
                </a:r>
              </a:p>
              <a:p>
                <a:pPr marL="542925" lvl="1" indent="0">
                  <a:buNone/>
                </a:pPr>
                <a:r>
                  <a:rPr lang="de-DE" dirty="0"/>
                  <a:t>dann wird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abgebrochen / zurückgesetzt</a:t>
                </a:r>
              </a:p>
              <a:p>
                <a:pPr lvl="1"/>
                <a:r>
                  <a:rPr lang="de-DE" dirty="0"/>
                  <a:t>Sonst</a:t>
                </a:r>
              </a:p>
              <a:p>
                <a:pPr lvl="2"/>
                <a:r>
                  <a:rPr lang="de-DE" dirty="0"/>
                  <a:t>Erstelle eine neue Version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Setze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2BD7D-673B-286E-8039-AC526E36B2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E821D-5DCA-D52F-1434-3E045411E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509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Zwei Regeln für die Serialisierung 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de-DE" dirty="0"/>
                  <a:t>Lesen:</a:t>
                </a:r>
              </a:p>
              <a:p>
                <a:pPr lvl="1"/>
                <a:r>
                  <a:rPr lang="de-DE" dirty="0"/>
                  <a:t>Wenn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 ausführen will, </a:t>
                </a:r>
              </a:p>
              <a:p>
                <a:pPr lvl="2"/>
                <a:r>
                  <a:rPr lang="de-DE" dirty="0"/>
                  <a:t>Gibt es eine Version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mit dem größten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aller Versionen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für die gilt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,</a:t>
                </a:r>
              </a:p>
              <a:p>
                <a:pPr marL="542925" lvl="1" indent="0">
                  <a:buNone/>
                </a:pPr>
                <a:r>
                  <a:rPr lang="de-DE" dirty="0"/>
                  <a:t>dann wird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der Wert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geliefert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wird auf den größeren Wert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gesetzt. </a:t>
                </a:r>
              </a:p>
              <a:p>
                <a:pPr marL="542925" lvl="1" indent="0">
                  <a:buNone/>
                </a:pPr>
                <a:endParaRPr lang="de-DE" dirty="0">
                  <a:sym typeface="Wingdings" pitchFamily="2" charset="2"/>
                </a:endParaRPr>
              </a:p>
              <a:p>
                <a:pPr marL="542925" lvl="1" indent="0">
                  <a:buNone/>
                </a:pPr>
                <a:r>
                  <a:rPr lang="de-DE" dirty="0"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-Operationen können immer ausgeführt werden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2DBED-F80C-DF6D-0C72-1D0D10ACB9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BF914-DEBB-762A-7328-97E703AD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5510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Zertifizierungssperren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Standardfall: Wenn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hat, kann kein andere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zugreifen</a:t>
                </a:r>
              </a:p>
              <a:p>
                <a:r>
                  <a:rPr lang="de-DE" dirty="0"/>
                  <a:t>Beim Multiversionsprotokoll mit Zertifizierungssperren ist 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gestattet,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 lesen, während eine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hält</a:t>
                </a:r>
              </a:p>
              <a:p>
                <a:pPr lvl="1"/>
                <a:r>
                  <a:rPr lang="de-DE" dirty="0"/>
                  <a:t>Für jedes Objekt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sind zwei Versionen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′,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zugelassen:</a:t>
                </a:r>
              </a:p>
              <a:p>
                <a:pPr lvl="2"/>
                <a:r>
                  <a:rPr lang="de-DE" dirty="0"/>
                  <a:t>Version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muss dabei immer von einer bestätigten Transaktion geschrieben worden sein</a:t>
                </a:r>
              </a:p>
              <a:p>
                <a:pPr lvl="2"/>
                <a:r>
                  <a:rPr lang="de-DE" dirty="0"/>
                  <a:t>Version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wird erzeugt, wenn eine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anfordert</a:t>
                </a:r>
              </a:p>
              <a:p>
                <a:r>
                  <a:rPr lang="de-DE" dirty="0"/>
                  <a:t>Andere Transaktionen können die bestätigte Version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nämlich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weiterhin lesen, während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erhält und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arbeitet</a:t>
                </a:r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bereit ist ein COMMIT durchzuführen, muss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Zertifizierungssperren</a:t>
                </a:r>
                <a:r>
                  <a:rPr lang="de-DE" dirty="0"/>
                  <a:t> für </a:t>
                </a:r>
                <a:r>
                  <a:rPr lang="de-DE" i="1" dirty="0"/>
                  <a:t>jedes</a:t>
                </a:r>
                <a:r>
                  <a:rPr lang="de-DE" dirty="0"/>
                  <a:t> 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anfordern, für das es eine </a:t>
                </a:r>
                <a:r>
                  <a:rPr lang="de-DE" i="1" dirty="0"/>
                  <a:t>Schreibsperre</a:t>
                </a:r>
                <a:r>
                  <a:rPr lang="de-DE" dirty="0"/>
                  <a:t> hat</a:t>
                </a:r>
              </a:p>
              <a:p>
                <a:pPr lvl="1"/>
                <a:r>
                  <a:rPr lang="de-DE" dirty="0"/>
                  <a:t>Evtl. warten, bis andere Transaktionen ihre Lesesperren auf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freigeben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11" b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7172E-A5CF-7464-35FA-75FDCA5A4E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0F649-6C6F-4884-096F-C89785475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8082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Zertifizierungssperren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Erweitertes Sperrkonzept mit Mehrfachmodus-Sperren</a:t>
                </a:r>
              </a:p>
              <a:p>
                <a:pPr lvl="1"/>
                <a:r>
                  <a:rPr lang="de-DE" dirty="0"/>
                  <a:t>Statt Zeitstempelordnung</a:t>
                </a:r>
              </a:p>
              <a:p>
                <a:r>
                  <a:rPr lang="de-DE" dirty="0"/>
                  <a:t>Einführung eines neuen Zustands von Sperren, damit vier: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Lesegesperrt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Schreibgesperrt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>
                    <a:solidFill>
                      <a:schemeClr val="accent1"/>
                    </a:solidFill>
                  </a:rPr>
                  <a:t>Zertifizierungsgesperrt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Entsperrt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250825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Idee: Auch bei Lesesperre noch Schreiben </a:t>
                </a:r>
                <a:br>
                  <a:rPr lang="de-DE" dirty="0"/>
                </a:br>
                <a:r>
                  <a:rPr lang="de-DE" dirty="0"/>
                  <a:t>und bei Schreibsperre noch Lesen zu </a:t>
                </a:r>
                <a:br>
                  <a:rPr lang="de-DE" dirty="0"/>
                </a:br>
                <a:r>
                  <a:rPr lang="de-DE" dirty="0"/>
                  <a:t>erlauben, wenn dies geordnet geschieht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Kompatibilitätsmatrix rechts</a:t>
                </a:r>
              </a:p>
            </p:txBody>
          </p:sp>
        </mc:Choice>
        <mc:Fallback xmlns="">
          <p:sp>
            <p:nvSpPr>
              <p:cNvPr id="9" name="Inhaltsplatzhalt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64F7F0-B125-5545-9335-5DB4DC8618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6940437"/>
                  </p:ext>
                </p:extLst>
              </p:nvPr>
            </p:nvGraphicFramePr>
            <p:xfrm>
              <a:off x="6883491" y="3885344"/>
              <a:ext cx="4948184" cy="202057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688400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64F7F0-B125-5545-9335-5DB4DC8618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6940437"/>
                  </p:ext>
                </p:extLst>
              </p:nvPr>
            </p:nvGraphicFramePr>
            <p:xfrm>
              <a:off x="6883491" y="3885344"/>
              <a:ext cx="4948184" cy="202057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688400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375" t="-3333" r="-303125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4615" t="-3333" r="-198462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38" t="-3333" r="-101563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38" t="-3333" r="-1563" b="-4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60784" r="-193985" b="-1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164000" r="-193985" b="-7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440000" r="-19398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6F529C0-65A0-B84E-A16E-46B97674B17E}"/>
              </a:ext>
            </a:extLst>
          </p:cNvPr>
          <p:cNvSpPr txBox="1"/>
          <p:nvPr/>
        </p:nvSpPr>
        <p:spPr>
          <a:xfrm>
            <a:off x="7865454" y="385442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8E890F-5AE7-F242-A6C2-000DAF9F1BCD}"/>
              </a:ext>
            </a:extLst>
          </p:cNvPr>
          <p:cNvSpPr txBox="1"/>
          <p:nvPr/>
        </p:nvSpPr>
        <p:spPr>
          <a:xfrm>
            <a:off x="6828137" y="400446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3CA8C-7B69-6644-9C31-887AD14B961A}"/>
              </a:ext>
            </a:extLst>
          </p:cNvPr>
          <p:cNvSpPr txBox="1"/>
          <p:nvPr/>
        </p:nvSpPr>
        <p:spPr>
          <a:xfrm>
            <a:off x="534866" y="27541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66D7E-3EFC-4240-B054-0B468BB1C8DC}"/>
              </a:ext>
            </a:extLst>
          </p:cNvPr>
          <p:cNvSpPr txBox="1"/>
          <p:nvPr/>
        </p:nvSpPr>
        <p:spPr>
          <a:xfrm>
            <a:off x="494776" y="2868821"/>
            <a:ext cx="36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📖</a:t>
            </a:r>
            <a:endParaRPr lang="de-DE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EE640-E753-B840-8799-16F2FFEA3034}"/>
              </a:ext>
            </a:extLst>
          </p:cNvPr>
          <p:cNvSpPr/>
          <p:nvPr/>
        </p:nvSpPr>
        <p:spPr>
          <a:xfrm>
            <a:off x="506730" y="3096110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🔏</a:t>
            </a:r>
            <a:endParaRPr lang="de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1B6BF-35DD-E14C-800A-ECA3CFD3FE73}"/>
              </a:ext>
            </a:extLst>
          </p:cNvPr>
          <p:cNvSpPr txBox="1"/>
          <p:nvPr/>
        </p:nvSpPr>
        <p:spPr>
          <a:xfrm>
            <a:off x="506730" y="372893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B0C26-5669-8242-8C42-0A852E0975F0}"/>
              </a:ext>
            </a:extLst>
          </p:cNvPr>
          <p:cNvSpPr txBox="1"/>
          <p:nvPr/>
        </p:nvSpPr>
        <p:spPr>
          <a:xfrm>
            <a:off x="506730" y="34073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35457-BB94-E6BB-6A20-9F0C93ED2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1A6A3-1689-129A-A5C9-D173C00D2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7308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Optimistische Verfahren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Bisherige Verfahren: pessimistisch, Kontrolle vor Ausführung</a:t>
            </a:r>
          </a:p>
          <a:p>
            <a:r>
              <a:rPr lang="de-DE" dirty="0"/>
              <a:t>Optimistische Verfahren: während der Ausführung keine Kontrolle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Lesephase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Bestätigte Datenobjekte der DB lesen</a:t>
            </a:r>
          </a:p>
          <a:p>
            <a:pPr lvl="2"/>
            <a:r>
              <a:rPr lang="de-DE" dirty="0"/>
              <a:t>Aktualisierungen werden nur in lokale Kopien geschrieben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Validierungsphase</a:t>
            </a:r>
          </a:p>
          <a:p>
            <a:pPr lvl="2"/>
            <a:r>
              <a:rPr lang="de-DE" dirty="0"/>
              <a:t>Kontrollmechanismen werden angestoßen, die Serialisierbarkeit/Korrektheit (nachträglich) prüfen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Schreibphase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Wenn Validierungsphase erfolgreich: Aktualisierungen werden auf der DB ausgeführt </a:t>
            </a:r>
          </a:p>
          <a:p>
            <a:pPr lvl="2"/>
            <a:r>
              <a:rPr lang="de-DE" dirty="0"/>
              <a:t>Sonst: Transaktion wird abgebrochen und neu angestoßen</a:t>
            </a:r>
          </a:p>
          <a:p>
            <a:r>
              <a:rPr lang="de-DE" dirty="0"/>
              <a:t>Lohnt sich, wenn es nur selten Konflikte gibt </a:t>
            </a:r>
          </a:p>
          <a:p>
            <a:pPr lvl="1"/>
            <a:r>
              <a:rPr lang="de-DE" dirty="0"/>
              <a:t>Z.B. bei großer DB ➝ verteiltes Arbeiten (an unterschiedlichen Stellen der DB)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53C3-8790-915E-7D99-DCA871E8CB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769C8-CB3A-1941-791D-0833E7B7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29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Granularität des Sperrens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/>
              <a:t>Datenobjekt kann alles sein, von Datenbank bis hin zu Datensatz (Zeile einer Tabelle)</a:t>
            </a:r>
          </a:p>
          <a:p>
            <a:r>
              <a:rPr lang="de-DE"/>
              <a:t>Granularität des Sperrens unterliegt Abwägung</a:t>
            </a:r>
          </a:p>
          <a:p>
            <a:pPr>
              <a:buClr>
                <a:schemeClr val="tx1"/>
              </a:buClr>
            </a:pPr>
            <a:r>
              <a:rPr lang="de-DE"/>
              <a:t>Sperren mit multipler Granularität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2D30BF-1E8A-6F1C-2925-3CA1B64279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321CEA-E0D9-BB2D-A1D0-F0D3BF28E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B01633-F44C-D04C-69EA-EFB4292B59D5}"/>
              </a:ext>
            </a:extLst>
          </p:cNvPr>
          <p:cNvGrpSpPr/>
          <p:nvPr/>
        </p:nvGrpSpPr>
        <p:grpSpPr>
          <a:xfrm>
            <a:off x="5918396" y="2543028"/>
            <a:ext cx="5913279" cy="3362886"/>
            <a:chOff x="7139071" y="2543028"/>
            <a:chExt cx="5913279" cy="3362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A6372F-0E37-82BF-D470-1770B12AE5FE}"/>
                </a:ext>
              </a:extLst>
            </p:cNvPr>
            <p:cNvSpPr txBox="1"/>
            <p:nvPr/>
          </p:nvSpPr>
          <p:spPr>
            <a:xfrm>
              <a:off x="7650716" y="2994228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DB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69C1C-FDEF-4385-51AF-46F34CB79524}"/>
                </a:ext>
              </a:extLst>
            </p:cNvPr>
            <p:cNvSpPr txBox="1"/>
            <p:nvPr/>
          </p:nvSpPr>
          <p:spPr>
            <a:xfrm>
              <a:off x="7269394" y="3629816"/>
              <a:ext cx="1215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Tablespace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5F1ED2-CD58-BA82-9062-1AAB8BB86D15}"/>
                </a:ext>
              </a:extLst>
            </p:cNvPr>
            <p:cNvSpPr txBox="1"/>
            <p:nvPr/>
          </p:nvSpPr>
          <p:spPr>
            <a:xfrm>
              <a:off x="7452938" y="4265404"/>
              <a:ext cx="847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Tabelle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F6450A-1A21-0CAB-14CC-60EC8C65468D}"/>
                </a:ext>
              </a:extLst>
            </p:cNvPr>
            <p:cNvSpPr txBox="1"/>
            <p:nvPr/>
          </p:nvSpPr>
          <p:spPr>
            <a:xfrm>
              <a:off x="7552580" y="4900993"/>
              <a:ext cx="648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Seite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C295E-4AE2-2077-1006-2FB1CE950E0E}"/>
                </a:ext>
              </a:extLst>
            </p:cNvPr>
            <p:cNvSpPr txBox="1"/>
            <p:nvPr/>
          </p:nvSpPr>
          <p:spPr>
            <a:xfrm>
              <a:off x="7564282" y="5536582"/>
              <a:ext cx="62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Zeile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0F32B2-C71B-BE15-A15F-E20D5D7381F7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>
              <a:off x="7876900" y="3363560"/>
              <a:ext cx="1" cy="2662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4347A90-D879-155C-1849-CCF030EE913B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7876901" y="3999148"/>
              <a:ext cx="0" cy="2662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01B6C9-7C66-3A5A-6A83-E5AA1C9A9999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>
              <a:off x="7876900" y="4634736"/>
              <a:ext cx="1" cy="266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C52905C-8CB1-7829-19C3-BA0AC1385D2C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>
              <a:off x="7876900" y="5270325"/>
              <a:ext cx="0" cy="266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69C5E5-6693-4C78-7075-97C1407FBF19}"/>
                </a:ext>
              </a:extLst>
            </p:cNvPr>
            <p:cNvSpPr txBox="1"/>
            <p:nvPr/>
          </p:nvSpPr>
          <p:spPr>
            <a:xfrm>
              <a:off x="7139071" y="2543028"/>
              <a:ext cx="1475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/>
                <a:t>Level Sperren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BAAEAA-EC94-061C-C4E0-9A1977A3DF24}"/>
                </a:ext>
              </a:extLst>
            </p:cNvPr>
            <p:cNvSpPr txBox="1"/>
            <p:nvPr/>
          </p:nvSpPr>
          <p:spPr>
            <a:xfrm>
              <a:off x="8484407" y="2994228"/>
              <a:ext cx="2459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Geringe Nebenläufigkeit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430FFD-A1B7-F000-D6DE-2487562FF7AC}"/>
                </a:ext>
              </a:extLst>
            </p:cNvPr>
            <p:cNvSpPr txBox="1"/>
            <p:nvPr/>
          </p:nvSpPr>
          <p:spPr>
            <a:xfrm>
              <a:off x="8602067" y="5536582"/>
              <a:ext cx="2224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Hohe Nebenläufigkeit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C580B3-1DD4-F264-7B11-DD4CC88279B2}"/>
                </a:ext>
              </a:extLst>
            </p:cNvPr>
            <p:cNvSpPr txBox="1"/>
            <p:nvPr/>
          </p:nvSpPr>
          <p:spPr>
            <a:xfrm>
              <a:off x="11299433" y="2994228"/>
              <a:ext cx="1752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Wenig Overhead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759729-5B54-9974-EA7C-64BCD96821AD}"/>
                </a:ext>
              </a:extLst>
            </p:cNvPr>
            <p:cNvSpPr txBox="1"/>
            <p:nvPr/>
          </p:nvSpPr>
          <p:spPr>
            <a:xfrm>
              <a:off x="11421036" y="5536582"/>
              <a:ext cx="1509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Viel Overhead</a:t>
              </a: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37E0A4B2-6B22-C013-8085-40A3A9190B5E}"/>
                </a:ext>
              </a:extLst>
            </p:cNvPr>
            <p:cNvSpPr/>
            <p:nvPr/>
          </p:nvSpPr>
          <p:spPr>
            <a:xfrm>
              <a:off x="9517960" y="3375752"/>
              <a:ext cx="803993" cy="2160830"/>
            </a:xfrm>
            <a:custGeom>
              <a:avLst/>
              <a:gdLst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200998 w 803993"/>
                <a:gd name="connsiteY2" fmla="*/ 0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335110 w 803993"/>
                <a:gd name="connsiteY2" fmla="*/ 12192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58834 h 2160830"/>
                <a:gd name="connsiteX1" fmla="*/ 200998 w 803993"/>
                <a:gd name="connsiteY1" fmla="*/ 1758834 h 2160830"/>
                <a:gd name="connsiteX2" fmla="*/ 335110 w 803993"/>
                <a:gd name="connsiteY2" fmla="*/ 0 h 2160830"/>
                <a:gd name="connsiteX3" fmla="*/ 493267 w 803993"/>
                <a:gd name="connsiteY3" fmla="*/ 0 h 2160830"/>
                <a:gd name="connsiteX4" fmla="*/ 602995 w 803993"/>
                <a:gd name="connsiteY4" fmla="*/ 1758834 h 2160830"/>
                <a:gd name="connsiteX5" fmla="*/ 803993 w 803993"/>
                <a:gd name="connsiteY5" fmla="*/ 1758834 h 2160830"/>
                <a:gd name="connsiteX6" fmla="*/ 401997 w 803993"/>
                <a:gd name="connsiteY6" fmla="*/ 2160830 h 2160830"/>
                <a:gd name="connsiteX7" fmla="*/ 0 w 803993"/>
                <a:gd name="connsiteY7" fmla="*/ 1758834 h 216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93" h="2160830">
                  <a:moveTo>
                    <a:pt x="0" y="1758834"/>
                  </a:moveTo>
                  <a:lnTo>
                    <a:pt x="200998" y="1758834"/>
                  </a:lnTo>
                  <a:lnTo>
                    <a:pt x="335110" y="0"/>
                  </a:lnTo>
                  <a:lnTo>
                    <a:pt x="493267" y="0"/>
                  </a:lnTo>
                  <a:lnTo>
                    <a:pt x="602995" y="1758834"/>
                  </a:lnTo>
                  <a:lnTo>
                    <a:pt x="803993" y="1758834"/>
                  </a:lnTo>
                  <a:lnTo>
                    <a:pt x="401997" y="2160830"/>
                  </a:lnTo>
                  <a:lnTo>
                    <a:pt x="0" y="175883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Down Arrow 32">
              <a:extLst>
                <a:ext uri="{FF2B5EF4-FFF2-40B4-BE49-F238E27FC236}">
                  <a16:creationId xmlns:a16="http://schemas.microsoft.com/office/drawing/2014/main" id="{E6665DCA-1268-3856-7793-4F86B75A9695}"/>
                </a:ext>
              </a:extLst>
            </p:cNvPr>
            <p:cNvSpPr/>
            <p:nvPr/>
          </p:nvSpPr>
          <p:spPr>
            <a:xfrm>
              <a:off x="11779594" y="3363560"/>
              <a:ext cx="803993" cy="2160830"/>
            </a:xfrm>
            <a:custGeom>
              <a:avLst/>
              <a:gdLst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200998 w 803993"/>
                <a:gd name="connsiteY2" fmla="*/ 0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335110 w 803993"/>
                <a:gd name="connsiteY2" fmla="*/ 12192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58834 h 2160830"/>
                <a:gd name="connsiteX1" fmla="*/ 200998 w 803993"/>
                <a:gd name="connsiteY1" fmla="*/ 1758834 h 2160830"/>
                <a:gd name="connsiteX2" fmla="*/ 335110 w 803993"/>
                <a:gd name="connsiteY2" fmla="*/ 0 h 2160830"/>
                <a:gd name="connsiteX3" fmla="*/ 493267 w 803993"/>
                <a:gd name="connsiteY3" fmla="*/ 0 h 2160830"/>
                <a:gd name="connsiteX4" fmla="*/ 602995 w 803993"/>
                <a:gd name="connsiteY4" fmla="*/ 1758834 h 2160830"/>
                <a:gd name="connsiteX5" fmla="*/ 803993 w 803993"/>
                <a:gd name="connsiteY5" fmla="*/ 1758834 h 2160830"/>
                <a:gd name="connsiteX6" fmla="*/ 401997 w 803993"/>
                <a:gd name="connsiteY6" fmla="*/ 2160830 h 2160830"/>
                <a:gd name="connsiteX7" fmla="*/ 0 w 803993"/>
                <a:gd name="connsiteY7" fmla="*/ 1758834 h 216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93" h="2160830">
                  <a:moveTo>
                    <a:pt x="0" y="1758834"/>
                  </a:moveTo>
                  <a:lnTo>
                    <a:pt x="200998" y="1758834"/>
                  </a:lnTo>
                  <a:lnTo>
                    <a:pt x="335110" y="0"/>
                  </a:lnTo>
                  <a:lnTo>
                    <a:pt x="493267" y="0"/>
                  </a:lnTo>
                  <a:lnTo>
                    <a:pt x="602995" y="1758834"/>
                  </a:lnTo>
                  <a:lnTo>
                    <a:pt x="803993" y="1758834"/>
                  </a:lnTo>
                  <a:lnTo>
                    <a:pt x="401997" y="2160830"/>
                  </a:lnTo>
                  <a:lnTo>
                    <a:pt x="0" y="175883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61726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Sperren mit multipler Granularität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Granularität von Sperren für jede Transaktion entscheiden (abhängig von Charakteristik)</a:t>
                </a:r>
              </a:p>
              <a:p>
                <a:pPr lvl="1"/>
                <a:r>
                  <a:rPr lang="de-DE" sz="2000" dirty="0"/>
                  <a:t>Zeilenweise Sperre z.B. für 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und eine Tabellen-Sperre für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r>
                  <a:rPr lang="de-DE" sz="2400" dirty="0"/>
                  <a:t>Wie können die Sperren für die Transaktionen koordiniert werden?</a:t>
                </a:r>
              </a:p>
              <a:p>
                <a:pPr lvl="1"/>
                <a:r>
                  <a:rPr lang="de-DE" sz="2000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000" dirty="0"/>
                  <a:t> sollen nicht für alle Tupel umständlich Sperrkonflikte analysiert werden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880472" y="2445041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472" y="2445041"/>
                <a:ext cx="3175999" cy="828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880472" y="3797682"/>
                <a:ext cx="3180744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6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472" y="3797682"/>
                <a:ext cx="3180744" cy="5822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156A08-458B-5BB1-7EE5-23B3ACB5C3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41AE76-B07F-CB01-36A7-24E06ABC5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56290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Vorhabens-Sperren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DBs setzen Vorhabens-Sperren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intention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lock</a:t>
                </a:r>
                <a:r>
                  <a:rPr lang="de-DE" dirty="0" err="1">
                    <a:solidFill>
                      <a:schemeClr val="accent1"/>
                    </a:solidFill>
                  </a:rPr>
                  <a:t>s</a:t>
                </a:r>
                <a:r>
                  <a:rPr lang="de-DE" dirty="0"/>
                  <a:t>) für verschiedene Sperrgranularitäten ein</a:t>
                </a:r>
              </a:p>
              <a:p>
                <a:pPr lvl="1"/>
                <a:r>
                  <a:rPr lang="de-DE" dirty="0"/>
                  <a:t>Sperrmodus </a:t>
                </a:r>
                <a:r>
                  <a:rPr lang="de-DE" dirty="0">
                    <a:solidFill>
                      <a:schemeClr val="accent1"/>
                    </a:solidFill>
                  </a:rPr>
                  <a:t>Intention Share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de-DE" dirty="0"/>
                  <a:t>Sperrmodus </a:t>
                </a:r>
                <a:r>
                  <a:rPr lang="de-DE" dirty="0">
                    <a:solidFill>
                      <a:schemeClr val="accent1"/>
                    </a:solidFill>
                  </a:rPr>
                  <a:t>Intention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Exclusive</a:t>
                </a:r>
                <a:r>
                  <a:rPr lang="de-DE" dirty="0">
                    <a:solidFill>
                      <a:schemeClr val="accent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de-DE" dirty="0" err="1"/>
                  <a:t>Kompatabilitätsmatrix</a:t>
                </a:r>
                <a:r>
                  <a:rPr lang="de-DE" dirty="0"/>
                  <a:t> rechts</a:t>
                </a:r>
              </a:p>
              <a:p>
                <a:pPr>
                  <a:tabLst>
                    <a:tab pos="4219575" algn="l"/>
                  </a:tabLst>
                </a:pPr>
                <a:r>
                  <a:rPr lang="de-DE" dirty="0"/>
                  <a:t>Eine Sperre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auf einer gröberen Ebene bedeutet, dass es eine Sperre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auf einer niederen Ebene gibt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47E75-28AD-EDBB-9BF8-03689A8C4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5CD08-5061-7F4A-A853-F6CA30B49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3401C1E-A091-1037-AB64-2D5FB142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91833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3401C1E-A091-1037-AB64-2D5FB142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91833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8B404C5-4914-24AC-F1E3-675DA6CF7179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50DCB-F009-E843-9268-E2834F17FE64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</p:spTree>
    <p:extLst>
      <p:ext uri="{BB962C8B-B14F-4D97-AF65-F5344CB8AC3E}">
        <p14:creationId xmlns:p14="http://schemas.microsoft.com/office/powerpoint/2010/main" val="26477016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Vorhabens-Sperren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Protokoll für Sperren auf mehreren Ebenen: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Eine Transaktion kann jede Ebene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dirty="0"/>
                  <a:t> in Modus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sperren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Bevor Ebene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dirty="0"/>
                  <a:t> in Modus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gesperrt werden kann, muss eine Sperre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für alle gröberen Ebenen gewonnen werden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würde anfordern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-Sperre für Tabelle Kunden (plus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auf dem Tupel mit </a:t>
                </a:r>
                <a:r>
                  <a:rPr lang="de-DE" dirty="0" err="1"/>
                  <a:t>Kunden_ID</a:t>
                </a:r>
                <a:r>
                  <a:rPr lang="de-DE" dirty="0"/>
                  <a:t>=42</a:t>
                </a:r>
              </a:p>
              <a:p>
                <a:pPr lvl="1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würde anfordern</a:t>
                </a:r>
              </a:p>
              <a:p>
                <a:pPr lvl="2"/>
                <a:r>
                  <a:rPr lang="de-DE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-Sperren für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für die Tabelle Kunden 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  <a:blipFill>
                <a:blip r:embed="rId2"/>
                <a:stretch>
                  <a:fillRect l="-2141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F7F7B-DB07-A01E-6CE3-1B3E216CC8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59AEB87-43B6-2FDB-482F-24423A17F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5B8732-E4C7-800B-8B36-437583388B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5B8732-E4C7-800B-8B36-437583388B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7285E04-CB88-02F7-A6A7-8E4FCE19B03A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8F365-5B94-C784-C990-47F5E72DE8B3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2EAE1A-8D8C-E3BC-37DD-86BB36DA5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2EAE1A-8D8C-E3BC-37DD-86BB36DA5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86E6063F-D627-E2EE-A92C-E06D47E2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86E6063F-D627-E2EE-A92C-E06D47E2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5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Entdeckung von Konflikten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Momentane Sperren auf Tabelle Kunden oder tiefer</a:t>
                </a:r>
              </a:p>
              <a:p>
                <a:pPr lvl="2"/>
                <a:r>
                  <a:rPr lang="de-DE" dirty="0"/>
                  <a:t>Tabelle Kunden: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Tupel mit </a:t>
                </a:r>
                <a:r>
                  <a:rPr lang="de-DE" dirty="0" err="1"/>
                  <a:t>Kunden_ID</a:t>
                </a:r>
                <a:r>
                  <a:rPr lang="de-DE" dirty="0"/>
                  <a:t>=42: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Nehmen wir an, 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ist auch noch zu bearbeiten</a:t>
                </a:r>
              </a:p>
              <a:p>
                <a:pPr lvl="1"/>
                <a:r>
                  <a:rPr lang="de-DE" dirty="0"/>
                  <a:t>Benötigte Sperren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-Sperre auf Tabelle Kunden (plus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-Sperre auf dem Tupel mit </a:t>
                </a:r>
                <a:r>
                  <a:rPr lang="de-DE" dirty="0" err="1"/>
                  <a:t>Kunden_ID</a:t>
                </a:r>
                <a:r>
                  <a:rPr lang="de-DE" dirty="0"/>
                  <a:t>=17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Kompatibel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(kein Konflikt zwischen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auf Tabellenebene)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Inkompatibel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auf Tabellenebene </a:t>
                </a:r>
                <a:br>
                  <a:rPr lang="de-DE" dirty="0"/>
                </a:br>
                <a:r>
                  <a:rPr lang="de-DE" dirty="0"/>
                  <a:t>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steht in Konflikt mit 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-Sperre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  <a:blipFill>
                <a:blip r:embed="rId2"/>
                <a:stretch>
                  <a:fillRect l="-2141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CA5498-9FD6-1197-AB2C-BA5A00076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C72807-B25D-0187-061B-D954C8FBA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12EDA684-C9F7-A8A0-1DF3-5654F06C9E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12EDA684-C9F7-A8A0-1DF3-5654F06C9E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2F40E25-AACF-705E-5C7C-857B8F0A35F8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6AC52-FA8F-2589-D1EB-DA3DA79D47C5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BF9DC7-A5CF-A379-655B-4DC911519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BF9DC7-A5CF-A379-655B-4DC911519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4A1A6419-BD5C-C607-702B-D541324BC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4A1A6419-BD5C-C607-702B-D541324B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5D7051-2A18-32BD-1DC2-B7AF5FCA3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3151578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update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3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set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Name=</a:t>
                </a:r>
                <a:r>
                  <a:rPr lang="de-DE" sz="1600" dirty="0">
                    <a:solidFill>
                      <a:schemeClr val="bg1"/>
                    </a:solidFill>
                  </a:rPr>
                  <a:t> 'John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Doe</a:t>
                </a:r>
                <a:r>
                  <a:rPr lang="de-DE" sz="1600" dirty="0">
                    <a:solidFill>
                      <a:schemeClr val="bg1"/>
                    </a:solidFill>
                  </a:rPr>
                  <a:t>'</a:t>
                </a:r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17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5D7051-2A18-32BD-1DC2-B7AF5FCA3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3151578"/>
                <a:ext cx="3175999" cy="8284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0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Schüsselwörter einer Transaktion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6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egin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transaction</m:t>
                    </m:r>
                  </m:oMath>
                </a14:m>
                <a:r>
                  <a:rPr lang="de-DE" dirty="0"/>
                  <a:t>: Startet eine Transaktion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end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transaction</m:t>
                    </m:r>
                  </m:oMath>
                </a14:m>
                <a:r>
                  <a:rPr lang="de-DE" dirty="0"/>
                  <a:t>: Beendet eine Transaktion logisch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commit</m:t>
                    </m:r>
                  </m:oMath>
                </a14:m>
                <a:r>
                  <a:rPr lang="de-DE" dirty="0"/>
                  <a:t> (Bestätigung): Fügt die Ergebnisse der Transaktion persistent in den Datenbestand ein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: Abbruch einer Transaktion, DB-Änderungen werden vollständig verworfen bzw. zurückgenommen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2576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F33DDF-6C6E-3057-F2E4-8EFCD3CC87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6764875-0DC4-FDD8-FD21-2171EF1FD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DF8721-EFFC-E3B9-94E7-2307D20FB8EF}"/>
              </a:ext>
            </a:extLst>
          </p:cNvPr>
          <p:cNvGrpSpPr/>
          <p:nvPr/>
        </p:nvGrpSpPr>
        <p:grpSpPr>
          <a:xfrm>
            <a:off x="3284068" y="3792966"/>
            <a:ext cx="8547607" cy="2108266"/>
            <a:chOff x="3284068" y="3792966"/>
            <a:chExt cx="8547607" cy="21082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9DDF1C-0521-1647-8945-179EBD109F4A}"/>
                </a:ext>
              </a:extLst>
            </p:cNvPr>
            <p:cNvSpPr/>
            <p:nvPr/>
          </p:nvSpPr>
          <p:spPr>
            <a:xfrm>
              <a:off x="3407960" y="5593455"/>
              <a:ext cx="25095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dirty="0"/>
                <a:t>Transaktionszustandsdiagramm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DA9C75-1A53-A981-3C4C-52404F924652}"/>
                </a:ext>
              </a:extLst>
            </p:cNvPr>
            <p:cNvSpPr txBox="1"/>
            <p:nvPr/>
          </p:nvSpPr>
          <p:spPr>
            <a:xfrm>
              <a:off x="4347961" y="4485762"/>
              <a:ext cx="629532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aktiv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4DA1C8-E585-3672-C268-C44B6C6DB3E6}"/>
                </a:ext>
              </a:extLst>
            </p:cNvPr>
            <p:cNvSpPr txBox="1"/>
            <p:nvPr/>
          </p:nvSpPr>
          <p:spPr>
            <a:xfrm>
              <a:off x="6076386" y="4485762"/>
              <a:ext cx="2396858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/>
                <a:t>t</a:t>
              </a:r>
              <a:r>
                <a:rPr lang="en-DE" dirty="0"/>
                <a:t>eilweise bestätigt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85ECAC-F6A9-EC92-81B5-B15C2DA8CAAB}"/>
                </a:ext>
              </a:extLst>
            </p:cNvPr>
            <p:cNvSpPr txBox="1"/>
            <p:nvPr/>
          </p:nvSpPr>
          <p:spPr>
            <a:xfrm>
              <a:off x="9572137" y="4485762"/>
              <a:ext cx="1152220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bestätigt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ED1BCC-0CFA-FDAA-5B6E-633B1E072F2F}"/>
                </a:ext>
              </a:extLst>
            </p:cNvPr>
            <p:cNvSpPr txBox="1"/>
            <p:nvPr/>
          </p:nvSpPr>
          <p:spPr>
            <a:xfrm>
              <a:off x="10724357" y="5511719"/>
              <a:ext cx="1107318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beendet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85C23-A8DA-6DDB-73DC-D4BF14FBCF1E}"/>
                </a:ext>
              </a:extLst>
            </p:cNvPr>
            <p:cNvSpPr txBox="1"/>
            <p:nvPr/>
          </p:nvSpPr>
          <p:spPr>
            <a:xfrm>
              <a:off x="7509382" y="5511719"/>
              <a:ext cx="2014017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/>
                <a:t>f</a:t>
              </a:r>
              <a:r>
                <a:rPr lang="en-DE" dirty="0"/>
                <a:t>ehlgeschlagen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7326A5-DA17-D673-73DB-B4F8E6DBE5C3}"/>
                </a:ext>
              </a:extLst>
            </p:cNvPr>
            <p:cNvCxnSpPr>
              <a:cxnSpLocks/>
              <a:stCxn id="15" idx="6"/>
              <a:endCxn id="16" idx="2"/>
            </p:cNvCxnSpPr>
            <p:nvPr/>
          </p:nvCxnSpPr>
          <p:spPr>
            <a:xfrm>
              <a:off x="4977493" y="4680519"/>
              <a:ext cx="10988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C1CE6C-01A9-D141-E82D-A24FA16ED9DF}"/>
                </a:ext>
              </a:extLst>
            </p:cNvPr>
            <p:cNvCxnSpPr>
              <a:cxnSpLocks/>
              <a:stCxn id="16" idx="6"/>
              <a:endCxn id="17" idx="2"/>
            </p:cNvCxnSpPr>
            <p:nvPr/>
          </p:nvCxnSpPr>
          <p:spPr>
            <a:xfrm>
              <a:off x="8473244" y="4680519"/>
              <a:ext cx="10988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A0C33B-1D70-36DD-18CA-677393ADACE8}"/>
                </a:ext>
              </a:extLst>
            </p:cNvPr>
            <p:cNvCxnSpPr>
              <a:cxnSpLocks/>
              <a:stCxn id="15" idx="5"/>
              <a:endCxn id="19" idx="1"/>
            </p:cNvCxnSpPr>
            <p:nvPr/>
          </p:nvCxnSpPr>
          <p:spPr>
            <a:xfrm>
              <a:off x="4885300" y="4818232"/>
              <a:ext cx="2919028" cy="750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6BE13E-32DE-873B-4D7B-7C2A2409EF56}"/>
                </a:ext>
              </a:extLst>
            </p:cNvPr>
            <p:cNvCxnSpPr>
              <a:cxnSpLocks/>
              <a:stCxn id="16" idx="5"/>
              <a:endCxn id="19" idx="0"/>
            </p:cNvCxnSpPr>
            <p:nvPr/>
          </p:nvCxnSpPr>
          <p:spPr>
            <a:xfrm>
              <a:off x="8122232" y="4818232"/>
              <a:ext cx="394159" cy="693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D204325-8588-4D6F-7D21-9FDFB9B36035}"/>
                </a:ext>
              </a:extLst>
            </p:cNvPr>
            <p:cNvCxnSpPr>
              <a:cxnSpLocks/>
              <a:stCxn id="17" idx="5"/>
              <a:endCxn id="18" idx="1"/>
            </p:cNvCxnSpPr>
            <p:nvPr/>
          </p:nvCxnSpPr>
          <p:spPr>
            <a:xfrm>
              <a:off x="10555618" y="4818232"/>
              <a:ext cx="330902" cy="750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305E693-78C2-F673-64E7-C22DB49B2DF4}"/>
                </a:ext>
              </a:extLst>
            </p:cNvPr>
            <p:cNvCxnSpPr>
              <a:cxnSpLocks/>
              <a:stCxn id="19" idx="6"/>
              <a:endCxn id="18" idx="2"/>
            </p:cNvCxnSpPr>
            <p:nvPr/>
          </p:nvCxnSpPr>
          <p:spPr>
            <a:xfrm>
              <a:off x="9523399" y="5706476"/>
              <a:ext cx="12009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1F8630-4203-6857-1CD6-F005F2E3BC51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3284068" y="4680519"/>
              <a:ext cx="1063893" cy="96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8">
                  <a:extLst>
                    <a:ext uri="{FF2B5EF4-FFF2-40B4-BE49-F238E27FC236}">
                      <a16:creationId xmlns:a16="http://schemas.microsoft.com/office/drawing/2014/main" id="{1325473D-6A19-FD6F-2629-206429793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8" name="Rectangle 8">
                  <a:extLst>
                    <a:ext uri="{FF2B5EF4-FFF2-40B4-BE49-F238E27FC236}">
                      <a16:creationId xmlns:a16="http://schemas.microsoft.com/office/drawing/2014/main" id="{1325473D-6A19-FD6F-2629-2064297939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blipFill>
                  <a:blip r:embed="rId4"/>
                  <a:stretch>
                    <a:fillRect b="-1875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9">
                  <a:extLst>
                    <a:ext uri="{FF2B5EF4-FFF2-40B4-BE49-F238E27FC236}">
                      <a16:creationId xmlns:a16="http://schemas.microsoft.com/office/drawing/2014/main" id="{A5719C0F-116D-1106-9423-4D2735346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Rectangle 9">
                  <a:extLst>
                    <a:ext uri="{FF2B5EF4-FFF2-40B4-BE49-F238E27FC236}">
                      <a16:creationId xmlns:a16="http://schemas.microsoft.com/office/drawing/2014/main" id="{A5719C0F-116D-1106-9423-4D27353460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blipFill>
                  <a:blip r:embed="rId5"/>
                  <a:stretch>
                    <a:fillRect t="-6667" b="-2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10">
                  <a:extLst>
                    <a:ext uri="{FF2B5EF4-FFF2-40B4-BE49-F238E27FC236}">
                      <a16:creationId xmlns:a16="http://schemas.microsoft.com/office/drawing/2014/main" id="{EBD0876B-E69E-15D8-5F37-FEB81B334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commit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0" name="Rectangle 10">
                  <a:extLst>
                    <a:ext uri="{FF2B5EF4-FFF2-40B4-BE49-F238E27FC236}">
                      <a16:creationId xmlns:a16="http://schemas.microsoft.com/office/drawing/2014/main" id="{EBD0876B-E69E-15D8-5F37-FEB81B334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blipFill>
                  <a:blip r:embed="rId6"/>
                  <a:stretch>
                    <a:fillRect l="-1754" b="-1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11">
                  <a:extLst>
                    <a:ext uri="{FF2B5EF4-FFF2-40B4-BE49-F238E27FC236}">
                      <a16:creationId xmlns:a16="http://schemas.microsoft.com/office/drawing/2014/main" id="{0D36BCE4-C304-EE83-8A46-39470DE7A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end</m:t>
                        </m:r>
                        <m:r>
                          <a:rPr lang="de-DE" sz="14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1" name="Rectangle 11">
                  <a:extLst>
                    <a:ext uri="{FF2B5EF4-FFF2-40B4-BE49-F238E27FC236}">
                      <a16:creationId xmlns:a16="http://schemas.microsoft.com/office/drawing/2014/main" id="{0D36BCE4-C304-EE83-8A46-39470DE7A0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blipFill>
                  <a:blip r:embed="rId7"/>
                  <a:stretch>
                    <a:fillRect l="-1282" t="-20000" b="-24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12">
                  <a:extLst>
                    <a:ext uri="{FF2B5EF4-FFF2-40B4-BE49-F238E27FC236}">
                      <a16:creationId xmlns:a16="http://schemas.microsoft.com/office/drawing/2014/main" id="{C81AE6C7-75DE-3CED-65BE-7F2019583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0683" y="3792966"/>
                  <a:ext cx="676788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0" dirty="0" smtClean="0">
                          <a:latin typeface="Cambria Math" panose="02040503050406030204" pitchFamily="18" charset="0"/>
                        </a:rPr>
                        <m:t>read</m:t>
                      </m:r>
                    </m:oMath>
                  </a14:m>
                  <a:r>
                    <a:rPr lang="de-DE" sz="1400" dirty="0"/>
                    <a:t>,</a:t>
                  </a:r>
                  <a:endParaRPr lang="de-DE" sz="1400" i="0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write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2" name="Rectangle 12">
                  <a:extLst>
                    <a:ext uri="{FF2B5EF4-FFF2-40B4-BE49-F238E27FC236}">
                      <a16:creationId xmlns:a16="http://schemas.microsoft.com/office/drawing/2014/main" id="{C81AE6C7-75DE-3CED-65BE-7F2019583C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0683" y="3792966"/>
                  <a:ext cx="676788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13">
                  <a:extLst>
                    <a:ext uri="{FF2B5EF4-FFF2-40B4-BE49-F238E27FC236}">
                      <a16:creationId xmlns:a16="http://schemas.microsoft.com/office/drawing/2014/main" id="{B37ADC2A-7947-52F9-7A8E-C13021980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begin</m:t>
                        </m:r>
                        <m:r>
                          <a:rPr lang="de-DE" sz="14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3" name="Rectangle 13">
                  <a:extLst>
                    <a:ext uri="{FF2B5EF4-FFF2-40B4-BE49-F238E27FC236}">
                      <a16:creationId xmlns:a16="http://schemas.microsoft.com/office/drawing/2014/main" id="{B37ADC2A-7947-52F9-7A8E-C13021980B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blipFill>
                  <a:blip r:embed="rId9"/>
                  <a:stretch>
                    <a:fillRect l="-2564" t="-19231" b="-19231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93" name="Curved Connector 8192">
              <a:extLst>
                <a:ext uri="{FF2B5EF4-FFF2-40B4-BE49-F238E27FC236}">
                  <a16:creationId xmlns:a16="http://schemas.microsoft.com/office/drawing/2014/main" id="{7CD5B6A6-49B7-6344-9FEC-4E1D19988B08}"/>
                </a:ext>
              </a:extLst>
            </p:cNvPr>
            <p:cNvCxnSpPr>
              <a:cxnSpLocks/>
              <a:stCxn id="15" idx="7"/>
              <a:endCxn id="15" idx="1"/>
            </p:cNvCxnSpPr>
            <p:nvPr/>
          </p:nvCxnSpPr>
          <p:spPr>
            <a:xfrm rot="16200000" flipV="1">
              <a:off x="4662727" y="4320232"/>
              <a:ext cx="12700" cy="445146"/>
            </a:xfrm>
            <a:prstGeom prst="curvedConnector3">
              <a:avLst>
                <a:gd name="adj1" fmla="val 224915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5846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Konsistenzgarantien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einigen Fällen kann man mit einigen kleinen Fehlern </a:t>
            </a:r>
            <a:br>
              <a:rPr lang="de-DE" dirty="0"/>
            </a:br>
            <a:r>
              <a:rPr lang="de-DE" dirty="0"/>
              <a:t>im Anfrageergebnis leben</a:t>
            </a:r>
          </a:p>
          <a:p>
            <a:pPr lvl="1"/>
            <a:r>
              <a:rPr lang="de-DE" dirty="0"/>
              <a:t>Fehler bezüglich einzelner Tupel machen sich in </a:t>
            </a:r>
            <a:br>
              <a:rPr lang="de-DE" dirty="0"/>
            </a:br>
            <a:r>
              <a:rPr lang="de-DE" dirty="0"/>
              <a:t>Aggregatfunktionen evtl. kaum bemerkbar</a:t>
            </a:r>
          </a:p>
          <a:p>
            <a:pPr lvl="2"/>
            <a:r>
              <a:rPr lang="de-DE" dirty="0"/>
              <a:t>Lesen inkonsistenter Werte (</a:t>
            </a:r>
            <a:r>
              <a:rPr lang="de-DE" dirty="0" err="1"/>
              <a:t>inconsistent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 Anomalie)</a:t>
            </a:r>
          </a:p>
          <a:p>
            <a:r>
              <a:rPr lang="de-DE" dirty="0"/>
              <a:t>Ab SQL-92 kann man Isolations-Modi spezifizieren:</a:t>
            </a:r>
            <a:br>
              <a:rPr lang="de-DE" dirty="0"/>
            </a:br>
            <a:r>
              <a:rPr lang="de-DE" dirty="0">
                <a:solidFill>
                  <a:schemeClr val="accent1"/>
                </a:solidFill>
              </a:rPr>
              <a:t>SET ISOLATION &lt;MODE&gt;</a:t>
            </a:r>
          </a:p>
          <a:p>
            <a:pPr lvl="1"/>
            <a:r>
              <a:rPr lang="de-DE" dirty="0"/>
              <a:t>Verfügbare Modi: READ UNCOMMITTED, READ COMMITTED, REPEATABLE READ, SERIALIZABLE</a:t>
            </a:r>
          </a:p>
          <a:p>
            <a:pPr lvl="2"/>
            <a:r>
              <a:rPr lang="de-DE" dirty="0"/>
              <a:t>Je weiter durch in der Liste, desto strikter (weniger Fehler)</a:t>
            </a:r>
          </a:p>
          <a:p>
            <a:pPr lvl="2"/>
            <a:r>
              <a:rPr lang="de-DE" dirty="0"/>
              <a:t>Je weiter durch in der Liste, umso mehr Verwaltungsaufwand, z.B. für Sperren (weniger Durchsatz)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56875" y="1665066"/>
            <a:ext cx="2774800" cy="33598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isolation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9C1029-3C1F-6770-9F17-DE6482EECD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D0A2F0-4063-1D87-B5A6-BFABB68E4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8043948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Read </a:t>
            </a:r>
            <a:r>
              <a:rPr lang="de-DE" dirty="0" err="1">
                <a:solidFill>
                  <a:schemeClr val="accent1"/>
                </a:solidFill>
              </a:rPr>
              <a:t>uncommitted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(auch: ‘</a:t>
            </a:r>
            <a:r>
              <a:rPr lang="de-DE" dirty="0" err="1"/>
              <a:t>dirty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‘ oder ‘browse‘)</a:t>
            </a:r>
          </a:p>
          <a:p>
            <a:pPr lvl="1"/>
            <a:r>
              <a:rPr lang="de-DE" dirty="0"/>
              <a:t>Nur Schreibsperren akquiriert (nach 2PL)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052697" y="1885795"/>
            <a:ext cx="22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Es muss kein </a:t>
            </a:r>
            <a:r>
              <a:rPr lang="de-DE" dirty="0" err="1">
                <a:solidFill>
                  <a:srgbClr val="FFC000"/>
                </a:solidFill>
              </a:rPr>
              <a:t>read</a:t>
            </a:r>
            <a:r>
              <a:rPr lang="de-DE" dirty="0">
                <a:solidFill>
                  <a:srgbClr val="FFC000"/>
                </a:solidFill>
              </a:rPr>
              <a:t> lock erworben werden</a:t>
            </a:r>
          </a:p>
        </p:txBody>
      </p:sp>
      <p:sp>
        <p:nvSpPr>
          <p:cNvPr id="11" name="Textfeld 9">
            <a:extLst>
              <a:ext uri="{FF2B5EF4-FFF2-40B4-BE49-F238E27FC236}">
                <a16:creationId xmlns:a16="http://schemas.microsoft.com/office/drawing/2014/main" id="{D21ACA78-C9B0-454A-B851-607763CCBDFD}"/>
              </a:ext>
            </a:extLst>
          </p:cNvPr>
          <p:cNvSpPr txBox="1"/>
          <p:nvPr/>
        </p:nvSpPr>
        <p:spPr>
          <a:xfrm>
            <a:off x="5384590" y="5316331"/>
            <a:ext cx="238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Read </a:t>
            </a:r>
            <a:r>
              <a:rPr lang="de-DE" dirty="0" err="1">
                <a:solidFill>
                  <a:srgbClr val="FFC000"/>
                </a:solidFill>
              </a:rPr>
              <a:t>uncommited</a:t>
            </a:r>
            <a:r>
              <a:rPr lang="de-DE" dirty="0">
                <a:solidFill>
                  <a:srgbClr val="FFC000"/>
                </a:solidFill>
              </a:rPr>
              <a:t> nur für lesende Transaktion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19C22B-8F03-6276-B5C4-61CCAE670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6AA4F88-0559-5712-5DE0-411D87907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FA5806C-1604-FDA3-41F3-F9DF92B909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5503887"/>
                  </p:ext>
                </p:extLst>
              </p:nvPr>
            </p:nvGraphicFramePr>
            <p:xfrm>
              <a:off x="3272093" y="2532126"/>
              <a:ext cx="5503990" cy="2682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926336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125409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664931664"/>
                        </a:ext>
                      </a:extLst>
                    </a:gridCol>
                    <a:gridCol w="949833">
                      <a:extLst>
                        <a:ext uri="{9D8B030D-6E8A-4147-A177-3AD203B41FA5}">
                          <a16:colId xmlns:a16="http://schemas.microsoft.com/office/drawing/2014/main" val="29808329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600" b="0" dirty="0"/>
                            <a:t> (</a:t>
                          </a:r>
                          <a:r>
                            <a:rPr lang="en-DE" sz="1600" b="0" dirty="0">
                              <a:solidFill>
                                <a:srgbClr val="FFC000"/>
                              </a:solidFill>
                            </a:rPr>
                            <a:t>read uncommitted</a:t>
                          </a:r>
                          <a:r>
                            <a:rPr lang="en-DE" sz="1600" b="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b="0" dirty="0"/>
                            <a:t>DB: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𝑎𝑐𝑐𝑡</m:t>
                              </m:r>
                            </m:oMath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trike="sngStrik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trike="sngStrik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3191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FA5806C-1604-FDA3-41F3-F9DF92B909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5503887"/>
                  </p:ext>
                </p:extLst>
              </p:nvPr>
            </p:nvGraphicFramePr>
            <p:xfrm>
              <a:off x="3272093" y="2532126"/>
              <a:ext cx="5503990" cy="2682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926336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125409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664931664"/>
                        </a:ext>
                      </a:extLst>
                    </a:gridCol>
                    <a:gridCol w="949833">
                      <a:extLst>
                        <a:ext uri="{9D8B030D-6E8A-4147-A177-3AD203B41FA5}">
                          <a16:colId xmlns:a16="http://schemas.microsoft.com/office/drawing/2014/main" val="29808329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545" t="-7407" r="-1877273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132" t="-7407" r="-171711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4167" t="-7407" r="-55357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7407" b="-6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5132" t="-111538" r="-171711" b="-6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111538" b="-6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203704" r="-171711" b="-4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203704" b="-4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315385" r="-171711" b="-4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315385" b="-4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4167" t="-400000" r="-55357" b="-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400000" b="-2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4167" t="-519231" r="-55357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519231" b="-2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596296" r="-1717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59629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4167" t="-723077" r="-55357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723077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931919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Gerade Verbindung mit Pfeil 8"/>
          <p:cNvCxnSpPr>
            <a:cxnSpLocks/>
            <a:stCxn id="6" idx="1"/>
          </p:cNvCxnSpPr>
          <p:nvPr/>
        </p:nvCxnSpPr>
        <p:spPr>
          <a:xfrm flipH="1">
            <a:off x="6988629" y="2208961"/>
            <a:ext cx="1064068" cy="174255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6685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Read </a:t>
            </a:r>
            <a:r>
              <a:rPr lang="de-DE" dirty="0" err="1">
                <a:solidFill>
                  <a:schemeClr val="accent1"/>
                </a:solidFill>
              </a:rPr>
              <a:t>committed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(auch ‘</a:t>
            </a:r>
            <a:r>
              <a:rPr lang="de-DE" dirty="0" err="1"/>
              <a:t>cursor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‘)</a:t>
            </a:r>
          </a:p>
          <a:p>
            <a:pPr lvl="1"/>
            <a:r>
              <a:rPr lang="de-DE" dirty="0"/>
              <a:t>Lesesperren nur halten, sofern Zeiger auf betreffendes Tupel zeigt</a:t>
            </a:r>
          </a:p>
          <a:p>
            <a:pPr lvl="2"/>
            <a:r>
              <a:rPr lang="de-DE" dirty="0"/>
              <a:t>Transaktion sieht Daten, wie sie zum Zeitpunkt der aktuellen Operation </a:t>
            </a:r>
            <a:r>
              <a:rPr lang="de-DE" dirty="0" err="1"/>
              <a:t>comitted</a:t>
            </a:r>
            <a:r>
              <a:rPr lang="de-DE" dirty="0"/>
              <a:t> sind</a:t>
            </a:r>
          </a:p>
          <a:p>
            <a:pPr lvl="1"/>
            <a:r>
              <a:rPr lang="de-DE" dirty="0"/>
              <a:t>Schreibsperren nach 2PL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348528" y="3429000"/>
            <a:ext cx="2379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Nur </a:t>
            </a:r>
            <a:r>
              <a:rPr lang="de-DE" dirty="0" err="1">
                <a:solidFill>
                  <a:schemeClr val="accent1"/>
                </a:solidFill>
              </a:rPr>
              <a:t>commited</a:t>
            </a:r>
            <a:r>
              <a:rPr lang="de-DE" dirty="0">
                <a:solidFill>
                  <a:schemeClr val="accent1"/>
                </a:solidFill>
              </a:rPr>
              <a:t> gelesen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C000"/>
                </a:solidFill>
              </a:rPr>
              <a:t>Aber: </a:t>
            </a:r>
          </a:p>
          <a:p>
            <a:r>
              <a:rPr lang="de-DE" dirty="0" err="1">
                <a:solidFill>
                  <a:srgbClr val="FFC000"/>
                </a:solidFill>
              </a:rPr>
              <a:t>Unrepeatable</a:t>
            </a:r>
            <a:r>
              <a:rPr lang="de-DE" dirty="0">
                <a:solidFill>
                  <a:srgbClr val="FFC000"/>
                </a:solidFill>
              </a:rPr>
              <a:t> Read</a:t>
            </a:r>
          </a:p>
          <a:p>
            <a:r>
              <a:rPr lang="de-DE" dirty="0">
                <a:solidFill>
                  <a:srgbClr val="FFC000"/>
                </a:solidFill>
              </a:rPr>
              <a:t>nicht ausgeschlossen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66232-BACE-B747-0D71-E9C0AD252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436AA-58E2-52DE-4C9F-1D2256657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1A4498F-7D8C-D9D1-99E9-668585C83D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5833264"/>
                  </p:ext>
                </p:extLst>
              </p:nvPr>
            </p:nvGraphicFramePr>
            <p:xfrm>
              <a:off x="4270025" y="2872503"/>
              <a:ext cx="3651250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65072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912684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600" b="0" dirty="0"/>
                            <a:t> (</a:t>
                          </a:r>
                          <a:r>
                            <a:rPr lang="en-DE" sz="1600" b="0" dirty="0">
                              <a:solidFill>
                                <a:srgbClr val="FFC000"/>
                              </a:solidFill>
                            </a:rPr>
                            <a:t>read committed</a:t>
                          </a:r>
                          <a:r>
                            <a:rPr lang="en-DE" sz="1600" b="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1A4498F-7D8C-D9D1-99E9-668585C83D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5833264"/>
                  </p:ext>
                </p:extLst>
              </p:nvPr>
            </p:nvGraphicFramePr>
            <p:xfrm>
              <a:off x="4270025" y="2872503"/>
              <a:ext cx="3651250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65072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912684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545" t="-7692" r="-1213636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" t="-7692" r="-132174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391" t="-7692" r="-662" b="-6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91391" t="-103704" r="-662" b="-4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211538" r="-132174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300000" r="-1321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415385" r="-132174" b="-2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91391" t="-496296" r="-662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391" t="-619231" r="-662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689540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Repeatable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read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read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Lesen und Schreiben mittels Lese- und Schreibsperren eines konsistenten Zustandes zu Beginn</a:t>
                </a:r>
              </a:p>
              <a:p>
                <a:pPr lvl="2"/>
                <a:r>
                  <a:rPr lang="de-DE" dirty="0"/>
                  <a:t>Transaktion sieht Daten, wie sie zu Beginn der Transaktion (Sperrzuteilung) </a:t>
                </a:r>
                <a:r>
                  <a:rPr lang="de-DE" dirty="0" err="1"/>
                  <a:t>committed</a:t>
                </a:r>
                <a:r>
                  <a:rPr lang="de-DE" dirty="0"/>
                  <a:t> sind</a:t>
                </a:r>
              </a:p>
              <a:p>
                <a:pPr lvl="1"/>
                <a:r>
                  <a:rPr lang="de-DE" dirty="0"/>
                  <a:t>Problem: Serialisierung nicht garantiert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3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sum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Gehalt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Mitarbeiter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AbtNr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=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</a:t>
                </a:r>
              </a:p>
              <a:p>
                <a:pPr lvl="2">
                  <a:tabLst>
                    <a:tab pos="1506538" algn="l"/>
                  </a:tabLst>
                </a:pPr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3">
                  <a:tabLst>
                    <a:tab pos="1506538" algn="l"/>
                  </a:tabLst>
                </a:pP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insert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into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Mitarbeiter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	(SVN,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NName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VName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Adresse,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Gehalt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GebDatum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AbtNr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VorgesSVN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values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('90123456G789 ', 'Marini', 'Richard', 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	'98 Oak Forest, Katy, TX',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37000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'30.12.1962‘,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'67890123D456‘)</a:t>
                </a:r>
              </a:p>
              <a:p>
                <a:pPr lvl="2">
                  <a:tabLst>
                    <a:tab pos="1506538" algn="l"/>
                  </a:tabLst>
                </a:pPr>
                <a:r>
                  <a:rPr lang="de-DE" dirty="0">
                    <a:latin typeface="+mn-lt"/>
                    <a:cs typeface="Courier New" panose="02070309020205020404" pitchFamily="49" charset="0"/>
                  </a:rPr>
                  <a:t>Neue Daten erscheinen während der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cs typeface="Courier New" panose="02070309020205020404" pitchFamily="49" charset="0"/>
                  </a:rPr>
                  <a:t> ➝</a:t>
                </a:r>
                <a:r>
                  <a:rPr lang="de-DE" dirty="0">
                    <a:solidFill>
                      <a:srgbClr val="FFC000"/>
                    </a:solidFill>
                  </a:rPr>
                  <a:t> Phantom Read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5A42E-EE9E-4F7A-2C44-3BB80AA5C5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EC610-6089-F711-556E-129A34296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054061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Read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uncommitted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(auch: ‘</a:t>
                </a:r>
                <a:r>
                  <a:rPr lang="de-DE" dirty="0" err="1"/>
                  <a:t>dirty</a:t>
                </a:r>
                <a:r>
                  <a:rPr lang="de-DE" dirty="0"/>
                  <a:t> </a:t>
                </a:r>
                <a:r>
                  <a:rPr lang="de-DE" dirty="0" err="1"/>
                  <a:t>read</a:t>
                </a:r>
                <a:r>
                  <a:rPr lang="de-DE" dirty="0"/>
                  <a:t>‘ oder ‘browse‘)</a:t>
                </a:r>
              </a:p>
              <a:p>
                <a:pPr lvl="1"/>
                <a:r>
                  <a:rPr lang="de-DE" dirty="0"/>
                  <a:t>Nur Schreibsperren akquiriert (nach 2PL)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Read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committed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cursor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Lesesperren nur halten, sofern Zeiger auf betreffendes Tupel zeigt</a:t>
                </a:r>
              </a:p>
              <a:p>
                <a:pPr lvl="1"/>
                <a:r>
                  <a:rPr lang="de-DE" dirty="0"/>
                  <a:t>Schreibsperren nach 2PL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Repeatable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read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read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Lese- und Schreibsperren nach 2PL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Serializable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Zusätzliche Sperranforderungen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, um Phantomproblem zu begegnen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AB71C-862A-DB0B-E540-BA396FB777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E08D3-15A9-B2D2-7279-CDE9EFDBB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115578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Resultierende Konsistenzgarantien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Einige Implementierungen unterstützen mehr, weniger oder andere Isolationsmodi</a:t>
            </a:r>
          </a:p>
          <a:p>
            <a:pPr lvl="1"/>
            <a:r>
              <a:rPr lang="de-DE" dirty="0"/>
              <a:t>PostgreSQL: </a:t>
            </a:r>
            <a:r>
              <a:rPr lang="de-DE" i="1" dirty="0" err="1"/>
              <a:t>predicate</a:t>
            </a:r>
            <a:r>
              <a:rPr lang="de-DE" i="1" dirty="0"/>
              <a:t> </a:t>
            </a:r>
            <a:r>
              <a:rPr lang="de-DE" i="1" dirty="0" err="1"/>
              <a:t>locks</a:t>
            </a:r>
            <a:r>
              <a:rPr lang="de-DE" dirty="0"/>
              <a:t>, z.B. Bedingungen auf Spalten </a:t>
            </a:r>
          </a:p>
          <a:p>
            <a:pPr lvl="2"/>
            <a:r>
              <a:rPr lang="de-DE" dirty="0"/>
              <a:t>Blockieren nicht, sondern markieren mögliche Abhängigkeiten zwischen Transaktionen, die bei Verdacht auf Anomalie abgebrochen werden</a:t>
            </a:r>
          </a:p>
          <a:p>
            <a:r>
              <a:rPr lang="de-DE" dirty="0"/>
              <a:t>Nur wenige Anwendungen benötigen (volle) Serialisierbarkeit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CBAAE8-2A80-EA47-9788-824F98C72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106425"/>
              </p:ext>
            </p:extLst>
          </p:nvPr>
        </p:nvGraphicFramePr>
        <p:xfrm>
          <a:off x="2642679" y="1665066"/>
          <a:ext cx="6905942" cy="185420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993011">
                  <a:extLst>
                    <a:ext uri="{9D8B030D-6E8A-4147-A177-3AD203B41FA5}">
                      <a16:colId xmlns:a16="http://schemas.microsoft.com/office/drawing/2014/main" val="1337593512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683670501"/>
                    </a:ext>
                  </a:extLst>
                </a:gridCol>
                <a:gridCol w="2173732">
                  <a:extLst>
                    <a:ext uri="{9D8B030D-6E8A-4147-A177-3AD203B41FA5}">
                      <a16:colId xmlns:a16="http://schemas.microsoft.com/office/drawing/2014/main" val="1919021396"/>
                    </a:ext>
                  </a:extLst>
                </a:gridCol>
                <a:gridCol w="1577784">
                  <a:extLst>
                    <a:ext uri="{9D8B030D-6E8A-4147-A177-3AD203B41FA5}">
                      <a16:colId xmlns:a16="http://schemas.microsoft.com/office/drawing/2014/main" val="4211168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Isolationsmodus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dirty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non-</a:t>
                      </a:r>
                      <a:r>
                        <a:rPr lang="de-DE" sz="1800" dirty="0" err="1"/>
                        <a:t>repeatable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phantom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136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read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uncommitted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 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542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read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committed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38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repeatable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488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serializable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4353764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22781-B6B3-DEA9-39AB-DC3414BB9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DBDD1A-D20A-69D0-6C32-0B82438DB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0684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7BA1-470A-D143-98BA-D932C980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in Index-Strukturen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4896E-8568-4840-8837-52D2EB95B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87CB-DC9D-DB74-270B-E95792B1DA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20743-9ED1-2E07-04FD-C303CE014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9F965-2AD0-8440-B852-53E69E457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  <p:pic>
        <p:nvPicPr>
          <p:cNvPr id="7" name="Bild 4" descr="Pages from 06-Indexing-6.pdf">
            <a:extLst>
              <a:ext uri="{FF2B5EF4-FFF2-40B4-BE49-F238E27FC236}">
                <a16:creationId xmlns:a16="http://schemas.microsoft.com/office/drawing/2014/main" id="{DBD042A8-27F7-A5CF-5BA4-023BC98E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2782" r="5162" b="4960"/>
          <a:stretch/>
        </p:blipFill>
        <p:spPr>
          <a:xfrm>
            <a:off x="7062727" y="1480198"/>
            <a:ext cx="4768948" cy="123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4923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642912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/>
                  <a:t> führt zu </a:t>
                </a:r>
                <a:r>
                  <a:rPr lang="de-DE" dirty="0" err="1"/>
                  <a:t>Splitoperation</a:t>
                </a:r>
                <a:endParaRPr lang="de-DE" dirty="0"/>
              </a:p>
              <a:p>
                <a:pPr lvl="1"/>
                <a:r>
                  <a:rPr lang="de-DE" dirty="0"/>
                  <a:t>Beispiel: 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Angenommen, Aufspaltung ist erfolgt, aber neue </a:t>
                </a:r>
                <a:r>
                  <a:rPr lang="de-DE" dirty="0" err="1"/>
                  <a:t>Verzeigerung</a:t>
                </a:r>
                <a:r>
                  <a:rPr lang="de-DE" dirty="0"/>
                  <a:t> hat noch nicht stattgefunden</a:t>
                </a:r>
              </a:p>
              <a:p>
                <a:r>
                  <a:rPr lang="de-DE" dirty="0"/>
                  <a:t>Weiterhin: nebenläufiges Lesen in </a:t>
                </a:r>
                <a:br>
                  <a:rPr lang="de-DE" dirty="0"/>
                </a:br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, sucht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Verzeigerung</a:t>
                </a:r>
                <a:r>
                  <a:rPr lang="de-DE" dirty="0"/>
                  <a:t> zeigt auf zweiten </a:t>
                </a:r>
                <a:br>
                  <a:rPr lang="de-DE" dirty="0"/>
                </a:br>
                <a:r>
                  <a:rPr lang="de-DE" dirty="0"/>
                  <a:t>Blattknoten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5012,6330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mit Zeigern auf dritten Blattknoten</a:t>
                </a:r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8280,8404</m:t>
                    </m:r>
                  </m:oMath>
                </a14:m>
                <a:endParaRPr lang="de-DE" dirty="0"/>
              </a:p>
              <a:p>
                <a:r>
                  <a:rPr lang="de-DE" dirty="0"/>
                  <a:t>Datensatz wird nicht gefunden </a:t>
                </a:r>
                <a:br>
                  <a:rPr lang="de-DE" dirty="0"/>
                </a:br>
                <a:r>
                  <a:rPr lang="de-DE" dirty="0"/>
                  <a:t>➝ Sperren nötig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642912" cy="4240848"/>
              </a:xfrm>
              <a:blipFill>
                <a:blip r:embed="rId2"/>
                <a:stretch>
                  <a:fillRect l="-2322" t="-2985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9CDC3-5DF6-B842-44A8-BD111224E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7183C7F0-78EB-C2B4-F152-5E709FFD6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6D16D6A-FF59-981D-0797-C3A7011BFDCA}"/>
              </a:ext>
            </a:extLst>
          </p:cNvPr>
          <p:cNvSpPr txBox="1"/>
          <p:nvPr/>
        </p:nvSpPr>
        <p:spPr>
          <a:xfrm>
            <a:off x="8022445" y="1510246"/>
            <a:ext cx="14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Eintrag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157E9F2-42FF-3470-99EE-F7248BB06D5B}"/>
              </a:ext>
            </a:extLst>
          </p:cNvPr>
          <p:cNvSpPr txBox="1"/>
          <p:nvPr/>
        </p:nvSpPr>
        <p:spPr>
          <a:xfrm>
            <a:off x="8390942" y="732264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Separator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0C922670-F11B-3197-819B-9C1AB025C088}"/>
              </a:ext>
            </a:extLst>
          </p:cNvPr>
          <p:cNvCxnSpPr>
            <a:cxnSpLocks/>
            <a:stCxn id="179" idx="2"/>
          </p:cNvCxnSpPr>
          <p:nvPr/>
        </p:nvCxnSpPr>
        <p:spPr>
          <a:xfrm>
            <a:off x="8760564" y="1879578"/>
            <a:ext cx="339164" cy="26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73B5962-7878-7E02-A459-04B04DBFC8AF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9257782" y="1101596"/>
            <a:ext cx="599341" cy="405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D9A3D85-59BD-7316-2D62-4039BA2BEEB0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34F26CD-6109-37E0-E640-1351EB27CDF4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A6CF01B9-CAC5-095D-AA7A-B0A977A7172B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EE0015E-876D-492D-2FB8-6A12986C728C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D64D724-CE41-5C6B-382A-871CB60B9894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3691E65-F0C1-1E4E-33A4-6BE1F0C5E769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24478706-CE5C-6B99-6C7E-B3CE93F1C9B1}"/>
              </a:ext>
            </a:extLst>
          </p:cNvPr>
          <p:cNvCxnSpPr>
            <a:cxnSpLocks/>
            <a:stCxn id="219" idx="3"/>
            <a:endCxn id="195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B51546FD-52D2-DE6D-4C9A-0C7A4BA30B51}"/>
              </a:ext>
            </a:extLst>
          </p:cNvPr>
          <p:cNvCxnSpPr>
            <a:cxnSpLocks/>
            <a:stCxn id="197" idx="3"/>
            <a:endCxn id="252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782AA94-BE3E-A1AC-8CD0-4FD20A8CBCD2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9E910C8-EFB2-4ADB-B1C8-2AD40BD53FC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B374043-E876-20BD-8A68-D05E5933906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C084632-643E-38CC-AAF9-65E2EA57219D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556A046-0413-FE01-8BB5-760C98D4914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ADCE3A7-E54A-79BA-E15B-7255D5FBD842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4DDD73D-EDA9-AF48-E001-23E5F657622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862509-938B-32EF-260D-CB2C1E716D8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4AF57E32-4F0F-36D5-0F45-5A01E6C045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7C4A514-B8B3-AE50-F9CE-D7918A1902C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901C8F3-D546-95D6-DC89-05AF886E3EC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A03D877-87C7-2423-561D-FFCE8CEE7666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C3B0901D-25BA-4BA0-F5A5-0F7EB25C5E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9917AC6C-53D5-270B-7838-1145FC8997A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AD62571-5A36-2F23-22D8-86C91DFC6F7D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987CCBA-020B-00ED-9CC4-87A0CB445CDA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148C51F-8F60-6046-CE62-4E8D7E3A84D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76593A7-1C19-1748-7B91-08E6244A771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4F8EF70-5D36-96AF-81DA-5C2D3C889F7B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0910830-309A-06F9-B940-91AF81F8E2E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758468E5-AB86-FD7E-5D47-C6CFFC161FF6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37B4AF4-F390-B5ED-BF01-22BF70C51E8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AF49CBA-6BB4-3A62-BE65-80785D741A95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9C7E29DD-3A34-DB48-21E9-EEABD9AE75F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7FE1EB64-F884-AF47-3ACB-5C10D40E12D8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66A7810-73C9-B267-2734-95A37948C76C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8AE4589-3D3D-478F-52C6-E057ADE9982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A1F7869-6BC1-7BE3-2C80-BFAFFC23C14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706783F-2ECC-3B00-4EB9-C2F1A26B6976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DA820DD-310E-9B11-1585-8183ECEFF47C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B88164E-1E60-621D-E899-A0E3B95F7B3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9CBBF7D-0182-2460-91FC-3E0B460971D2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887BA59-480E-5EFF-44C1-77C9E62B76A2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00FDFF42-4199-8776-2D7A-FD6F31C440E8}"/>
              </a:ext>
            </a:extLst>
          </p:cNvPr>
          <p:cNvCxnSpPr>
            <a:cxnSpLocks/>
            <a:stCxn id="197" idx="3"/>
            <a:endCxn id="252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10CCF134-4252-A225-6BBF-30F090EBB153}"/>
              </a:ext>
            </a:extLst>
          </p:cNvPr>
          <p:cNvCxnSpPr>
            <a:cxnSpLocks/>
            <a:stCxn id="199" idx="4"/>
            <a:endCxn id="261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6F4B5E9-BF72-1371-53A6-3D398A236C66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BD282925-8A1B-501E-0FC9-1D6CE748BEE3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09993DDB-948C-1CA1-2774-D17C7D8562B2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CA78D700-AFDD-47CD-DA80-940D4F705E8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D712980C-4001-06DE-29FD-5D8D74FEA958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B4BDBA9C-1B14-2AD6-D794-EDBC89C93125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D522158E-A350-411F-66D3-D408E5CB512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D8840369-084A-F5B6-44EE-8AE99465A711}"/>
                </a:ext>
              </a:extLst>
            </p:cNvPr>
            <p:cNvCxnSpPr>
              <a:cxnSpLocks/>
              <a:stCxn id="232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1C798921-60C3-42F6-29D9-BB7C54AC2DDE}"/>
                </a:ext>
              </a:extLst>
            </p:cNvPr>
            <p:cNvCxnSpPr>
              <a:cxnSpLocks/>
              <a:stCxn id="233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E9AF6A1-BF8C-447C-4A38-6500F87DB0C8}"/>
                </a:ext>
              </a:extLst>
            </p:cNvPr>
            <p:cNvCxnSpPr>
              <a:cxnSpLocks/>
              <a:stCxn id="234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B8570833-B048-6C94-A2B3-B926FCBA0079}"/>
                </a:ext>
              </a:extLst>
            </p:cNvPr>
            <p:cNvCxnSpPr>
              <a:cxnSpLocks/>
              <a:stCxn id="235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F00448E0-5F4F-3676-779C-5008AC3BCEE8}"/>
              </a:ext>
            </a:extLst>
          </p:cNvPr>
          <p:cNvCxnSpPr>
            <a:cxnSpLocks/>
            <a:stCxn id="209" idx="4"/>
            <a:endCxn id="271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84F0494-99D7-2FC7-5252-076CA1BC3429}"/>
              </a:ext>
            </a:extLst>
          </p:cNvPr>
          <p:cNvCxnSpPr>
            <a:cxnSpLocks/>
            <a:stCxn id="208" idx="5"/>
            <a:endCxn id="281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F0F52E00-E5C0-A4A6-D887-2D4FDDD50968}"/>
              </a:ext>
            </a:extLst>
          </p:cNvPr>
          <p:cNvCxnSpPr>
            <a:cxnSpLocks/>
            <a:stCxn id="210" idx="5"/>
            <a:endCxn id="29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E4C7AD08-A2A1-82AC-AAE7-12D91EB4E9C2}"/>
              </a:ext>
            </a:extLst>
          </p:cNvPr>
          <p:cNvCxnSpPr>
            <a:cxnSpLocks/>
            <a:stCxn id="218" idx="4"/>
            <a:endCxn id="20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1D85FF0C-5082-7CF1-108A-506B1624D28E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190326C-5049-D150-9437-198DD42A7A31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1B8DEF3-524D-688C-8BC7-51288AF41512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1C90400E-6142-0B38-A5E6-53CA44D71313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B1C1BC6-A6A5-12F6-1BD4-BC1E36E34E4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BFD0A94-7D35-D8F1-F025-F530AAFD43AE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53AF35C-51C6-C763-1539-67469D79A35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D989606F-F817-1526-12E3-8F7E69329E1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C115CDF7-02F7-6790-27F7-C5BE4CF5F027}"/>
                </a:ext>
              </a:extLst>
            </p:cNvPr>
            <p:cNvCxnSpPr>
              <a:cxnSpLocks/>
              <a:stCxn id="248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405D0736-DE7A-B02B-81F9-EF581F928E59}"/>
                </a:ext>
              </a:extLst>
            </p:cNvPr>
            <p:cNvCxnSpPr>
              <a:cxnSpLocks/>
              <a:stCxn id="249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55638DFD-3998-273E-91D9-7EF7B78E16D6}"/>
                </a:ext>
              </a:extLst>
            </p:cNvPr>
            <p:cNvCxnSpPr>
              <a:cxnSpLocks/>
              <a:stCxn id="250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24112EA6-5AD5-CE37-B7D3-C610805271E8}"/>
                </a:ext>
              </a:extLst>
            </p:cNvPr>
            <p:cNvCxnSpPr>
              <a:cxnSpLocks/>
              <a:stCxn id="251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2993792-466A-A56D-5EF3-87985327EA9A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25C95AE-2B12-A6B5-D71E-D4AEC4409F86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CAEB835-7276-02FF-9094-0CC0957EC35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FBF32CAB-DB61-24BB-C9B9-2E9843F107C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9C51DE40-8A77-27B6-922A-6919BED6C4E9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94B820AD-A717-558D-FE76-DBBE15C5FDF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441CF97-C6F4-FF01-C5F9-2B27D82BBA5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F0405E56-3AD1-3EF7-71A2-C63F657ECCFE}"/>
                </a:ext>
              </a:extLst>
            </p:cNvPr>
            <p:cNvCxnSpPr>
              <a:cxnSpLocks/>
              <a:stCxn id="257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50D448C7-8711-2E4A-4E44-EF5ACDF17117}"/>
                </a:ext>
              </a:extLst>
            </p:cNvPr>
            <p:cNvCxnSpPr>
              <a:cxnSpLocks/>
              <a:stCxn id="258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097603F-CE59-7CB9-DFC2-B9047F435662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F39DF8E-BA09-84C8-7D9F-438BE7F6B10B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45DCA201-F3B0-5AE1-349E-8CAFAD9EE48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B6E2D473-5E01-CAED-2FFB-E8AE4E89178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95723AC9-2DCD-DD75-2572-DA5624816CB4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F66C3A20-F8CB-19D3-6E88-CB0E789D0DB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8CE2D7E-9F33-2BFC-C375-6C4C771BF96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112B71F0-E9A6-0219-1A43-1048CB6C9109}"/>
                </a:ext>
              </a:extLst>
            </p:cNvPr>
            <p:cNvCxnSpPr>
              <a:cxnSpLocks/>
              <a:stCxn id="267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9FD68D18-D6DD-DE0A-4CD3-756544A3E95A}"/>
                </a:ext>
              </a:extLst>
            </p:cNvPr>
            <p:cNvCxnSpPr>
              <a:cxnSpLocks/>
              <a:stCxn id="268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BBC38D48-1AA6-FE94-2916-78C83C86E213}"/>
                </a:ext>
              </a:extLst>
            </p:cNvPr>
            <p:cNvCxnSpPr>
              <a:cxnSpLocks/>
              <a:stCxn id="269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220B3C8-70DF-E90A-28F2-8E8343978622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9FD193EC-26C6-B53C-E4BE-E9A9464E3F6E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70EC844D-53A0-F915-1A10-3D1DCACA8E90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C7CC9550-57F6-400C-B571-57A77957286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B458DAAF-ED65-D397-8AAA-F5F01E7B1AE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EBBD3CE9-046A-B93A-38D4-E26850B3A9E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59049CDC-0CE0-A259-0D78-289B7ABDD33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4" name="Straight Arrow Connector 273">
              <a:extLst>
                <a:ext uri="{FF2B5EF4-FFF2-40B4-BE49-F238E27FC236}">
                  <a16:creationId xmlns:a16="http://schemas.microsoft.com/office/drawing/2014/main" id="{B732683D-C061-F3D1-8321-97F72C235E6E}"/>
                </a:ext>
              </a:extLst>
            </p:cNvPr>
            <p:cNvCxnSpPr>
              <a:cxnSpLocks/>
              <a:stCxn id="277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C1110E98-DC5B-013A-CF59-6E49131987FC}"/>
                </a:ext>
              </a:extLst>
            </p:cNvPr>
            <p:cNvCxnSpPr>
              <a:cxnSpLocks/>
              <a:stCxn id="278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id="{1591DF56-C9DA-0E58-D195-D9D6BCFB88AF}"/>
                </a:ext>
              </a:extLst>
            </p:cNvPr>
            <p:cNvCxnSpPr>
              <a:cxnSpLocks/>
              <a:stCxn id="279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4BB13193-47F2-6112-ACD6-E4B39BDE7743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36648-0F2F-74C0-D0B3-C39107B58284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BD601A6-451D-8C71-3E37-E5CE1B5FD39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ADC70B4-5DAD-E3D5-B340-907D2FB4FB1C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CC94CD06-003A-76EE-EBD3-169EAA919181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37CE2737-BF41-0FEE-EA08-A00324759803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C3829B6-7159-5D55-EC0B-98B013491D0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6D821540-1F41-75ED-2EF4-6C050E3C7EB8}"/>
                </a:ext>
              </a:extLst>
            </p:cNvPr>
            <p:cNvCxnSpPr>
              <a:cxnSpLocks/>
              <a:stCxn id="28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1DF2FBD1-FBD8-B32D-2ABE-41832E7E878F}"/>
                </a:ext>
              </a:extLst>
            </p:cNvPr>
            <p:cNvCxnSpPr>
              <a:cxnSpLocks/>
              <a:stCxn id="28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09E949BF-7D27-9639-6B8A-08EDC4E0F456}"/>
                </a:ext>
              </a:extLst>
            </p:cNvPr>
            <p:cNvCxnSpPr>
              <a:cxnSpLocks/>
              <a:stCxn id="289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2" name="Freeform 291">
            <a:extLst>
              <a:ext uri="{FF2B5EF4-FFF2-40B4-BE49-F238E27FC236}">
                <a16:creationId xmlns:a16="http://schemas.microsoft.com/office/drawing/2014/main" id="{3EAB3259-1AE1-6A51-261A-106AD4E18187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FE149A7D-6CD1-440F-DD4C-B3882AC5F98A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C237D723-C783-C791-9EB5-821D6FF0C38F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 294">
            <a:extLst>
              <a:ext uri="{FF2B5EF4-FFF2-40B4-BE49-F238E27FC236}">
                <a16:creationId xmlns:a16="http://schemas.microsoft.com/office/drawing/2014/main" id="{ADD0201E-BCF7-A4F5-B344-40D5F844D518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6182E22E-7307-3CCA-4897-7CC7CB975BF6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DBF993AC-626A-09A7-121F-BC9A269A6681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116AA364-9C8F-B7CE-42D4-563D2838826E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5E5A5EE8-D246-D1A2-08FD-2533FADF673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Freeform 299">
            <a:extLst>
              <a:ext uri="{FF2B5EF4-FFF2-40B4-BE49-F238E27FC236}">
                <a16:creationId xmlns:a16="http://schemas.microsoft.com/office/drawing/2014/main" id="{FC5B2089-B6C0-A018-B690-49509FA6ED07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0A58C7BA-E775-3C79-3579-443C6340668B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CCD9D7F1-9ABF-DED5-BB95-CC6282884922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B6461093-5B55-0FD1-0E00-55A015F9B431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454FF03D-30A0-3F89-06C9-2DFD542420F7}"/>
              </a:ext>
            </a:extLst>
          </p:cNvPr>
          <p:cNvGrpSpPr/>
          <p:nvPr/>
        </p:nvGrpSpPr>
        <p:grpSpPr>
          <a:xfrm>
            <a:off x="8719268" y="2140215"/>
            <a:ext cx="993747" cy="858262"/>
            <a:chOff x="6249191" y="4843824"/>
            <a:chExt cx="993747" cy="858262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C69071C4-DC1E-B098-9B10-0ED00CE1367C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0ADD8652-8917-9106-ADD1-5D6ACBE5BC7C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D9187BAD-7BC0-A348-AA3F-585DC189B2A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1207B8C5-5ED6-1F0F-095D-2D1164BD9CF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BE051288-002B-E2D8-B5EC-E3BC3CE9133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4D78499-EAD0-6760-DB6C-641F5A26FC5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47406DC3-2ACC-2C89-7B60-1CEED70DFC3F}"/>
                </a:ext>
              </a:extLst>
            </p:cNvPr>
            <p:cNvCxnSpPr>
              <a:cxnSpLocks/>
              <a:stCxn id="308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8FA0E76D-AF05-D584-74CD-D27ACB0BB6EB}"/>
                </a:ext>
              </a:extLst>
            </p:cNvPr>
            <p:cNvCxnSpPr>
              <a:cxnSpLocks/>
              <a:stCxn id="309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02671ABD-84F5-E67F-F387-F97A1FFED96E}"/>
              </a:ext>
            </a:extLst>
          </p:cNvPr>
          <p:cNvGrpSpPr/>
          <p:nvPr/>
        </p:nvGrpSpPr>
        <p:grpSpPr>
          <a:xfrm>
            <a:off x="9850236" y="2140215"/>
            <a:ext cx="993747" cy="858262"/>
            <a:chOff x="7442670" y="4843824"/>
            <a:chExt cx="993747" cy="858262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EF6D0164-ED41-AB18-022F-BDCDEB24A31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151F7500-45D4-3B36-68A6-49EB3B74C8B0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8D16C8D-2077-CDD0-D57A-20517A42C01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CF98885F-7DB1-FFED-AFB7-344049DFE59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C8C0F090-E29E-5ECF-948C-1B6104E2188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8BB7A6-BC5A-3908-CC0E-F2BACDE94AA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C7EF508D-F6A8-7514-3B47-A47AD83B1299}"/>
                </a:ext>
              </a:extLst>
            </p:cNvPr>
            <p:cNvCxnSpPr>
              <a:cxnSpLocks/>
              <a:stCxn id="31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>
              <a:extLst>
                <a:ext uri="{FF2B5EF4-FFF2-40B4-BE49-F238E27FC236}">
                  <a16:creationId xmlns:a16="http://schemas.microsoft.com/office/drawing/2014/main" id="{D8880339-8BEB-2CFD-5DFA-0B7CFFD47792}"/>
                </a:ext>
              </a:extLst>
            </p:cNvPr>
            <p:cNvCxnSpPr>
              <a:cxnSpLocks/>
              <a:stCxn id="31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DCDC0508-46EF-8402-5EAB-414691FF88A0}"/>
                </a:ext>
              </a:extLst>
            </p:cNvPr>
            <p:cNvCxnSpPr>
              <a:cxnSpLocks/>
              <a:stCxn id="320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" name="Freeform 322">
            <a:extLst>
              <a:ext uri="{FF2B5EF4-FFF2-40B4-BE49-F238E27FC236}">
                <a16:creationId xmlns:a16="http://schemas.microsoft.com/office/drawing/2014/main" id="{CB9F2B35-ADFA-B114-B597-8A5466229DB3}"/>
              </a:ext>
            </a:extLst>
          </p:cNvPr>
          <p:cNvSpPr/>
          <p:nvPr/>
        </p:nvSpPr>
        <p:spPr>
          <a:xfrm>
            <a:off x="9716698" y="208525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Freeform 323">
            <a:extLst>
              <a:ext uri="{FF2B5EF4-FFF2-40B4-BE49-F238E27FC236}">
                <a16:creationId xmlns:a16="http://schemas.microsoft.com/office/drawing/2014/main" id="{31D411C1-5DC9-E4DA-306F-0176A8822284}"/>
              </a:ext>
            </a:extLst>
          </p:cNvPr>
          <p:cNvSpPr/>
          <p:nvPr/>
        </p:nvSpPr>
        <p:spPr>
          <a:xfrm flipH="1" flipV="1">
            <a:off x="9712052" y="258661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55D18B0C-DB2D-82CF-F4AD-4B9EEA64772E}"/>
              </a:ext>
            </a:extLst>
          </p:cNvPr>
          <p:cNvSpPr txBox="1"/>
          <p:nvPr/>
        </p:nvSpPr>
        <p:spPr>
          <a:xfrm>
            <a:off x="9939053" y="1282464"/>
            <a:ext cx="225062" cy="45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vert270" wrap="none" lIns="0" r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6423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BD71ADD0-41FB-6D2F-B758-9D3A92050471}"/>
              </a:ext>
            </a:extLst>
          </p:cNvPr>
          <p:cNvCxnSpPr>
            <a:cxnSpLocks/>
            <a:stCxn id="327" idx="4"/>
            <a:endCxn id="318" idx="0"/>
          </p:cNvCxnSpPr>
          <p:nvPr/>
        </p:nvCxnSpPr>
        <p:spPr>
          <a:xfrm flipH="1">
            <a:off x="10009042" y="1754658"/>
            <a:ext cx="174341" cy="3864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Oval 326">
            <a:extLst>
              <a:ext uri="{FF2B5EF4-FFF2-40B4-BE49-F238E27FC236}">
                <a16:creationId xmlns:a16="http://schemas.microsoft.com/office/drawing/2014/main" id="{E216256F-8207-3212-AEC8-91F49D97259F}"/>
              </a:ext>
            </a:extLst>
          </p:cNvPr>
          <p:cNvSpPr/>
          <p:nvPr/>
        </p:nvSpPr>
        <p:spPr>
          <a:xfrm>
            <a:off x="10160298" y="1708939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25D445DD-962E-EC1C-2ABF-7EAE009442B4}"/>
              </a:ext>
            </a:extLst>
          </p:cNvPr>
          <p:cNvSpPr/>
          <p:nvPr/>
        </p:nvSpPr>
        <p:spPr>
          <a:xfrm>
            <a:off x="9939054" y="1279927"/>
            <a:ext cx="267414" cy="4514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E0EB0628-1E65-5884-A21B-0AA893277B65}"/>
              </a:ext>
            </a:extLst>
          </p:cNvPr>
          <p:cNvSpPr/>
          <p:nvPr/>
        </p:nvSpPr>
        <p:spPr>
          <a:xfrm>
            <a:off x="6195530" y="4703484"/>
            <a:ext cx="1142717" cy="581986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19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</a:t>
            </a:r>
            <a:r>
              <a:rPr lang="de-DE" baseline="30000" dirty="0"/>
              <a:t>+</a:t>
            </a:r>
            <a:r>
              <a:rPr lang="de-DE" dirty="0"/>
              <a:t>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-Baum-Operationen</a:t>
            </a:r>
          </a:p>
          <a:p>
            <a:pPr lvl="1"/>
            <a:r>
              <a:rPr lang="de-DE" dirty="0"/>
              <a:t>Für die Suche erfolgt ein Top-Down-Zugriff</a:t>
            </a:r>
          </a:p>
          <a:p>
            <a:pPr lvl="1"/>
            <a:r>
              <a:rPr lang="de-DE" dirty="0"/>
              <a:t>Für Aktualisierungen</a:t>
            </a:r>
          </a:p>
          <a:p>
            <a:pPr lvl="2"/>
            <a:r>
              <a:rPr lang="de-DE" dirty="0"/>
              <a:t>Suche</a:t>
            </a:r>
          </a:p>
          <a:p>
            <a:pPr lvl="2"/>
            <a:r>
              <a:rPr lang="de-DE" dirty="0"/>
              <a:t>Daten in Blatt eintragen / löschen</a:t>
            </a:r>
          </a:p>
          <a:p>
            <a:pPr lvl="3"/>
            <a:r>
              <a:rPr lang="de-DE" dirty="0"/>
              <a:t>Ggf. Aufspaltungen / </a:t>
            </a:r>
            <a:r>
              <a:rPr lang="de-DE" dirty="0" err="1"/>
              <a:t>Merge</a:t>
            </a:r>
            <a:r>
              <a:rPr lang="de-DE" dirty="0"/>
              <a:t> von Knoten nach oben</a:t>
            </a:r>
          </a:p>
          <a:p>
            <a:r>
              <a:rPr lang="de-DE" dirty="0"/>
              <a:t>Nach 2PL</a:t>
            </a:r>
          </a:p>
          <a:p>
            <a:pPr lvl="1"/>
            <a:r>
              <a:rPr lang="de-DE" dirty="0"/>
              <a:t>Müssen Lese/Schreib-Sperren auf dem Weg nach unten akquiriert werden (Konversion provoziert ggf. Deadlocks)</a:t>
            </a:r>
          </a:p>
          <a:p>
            <a:pPr lvl="1"/>
            <a:r>
              <a:rPr lang="de-DE" dirty="0"/>
              <a:t>Müssen alle Sperren bis zum Ende gehalten werden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22F5DC-3D00-EC7E-4D0D-A16B05118D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r>
              <a:rPr lang="de-DE" dirty="0"/>
              <a:t> </a:t>
            </a:r>
            <a:r>
              <a:rPr lang="de-DE" dirty="0">
                <a:solidFill>
                  <a:srgbClr val="FFC000"/>
                </a:solidFill>
              </a:rPr>
              <a:t>Reduziert </a:t>
            </a:r>
            <a:r>
              <a:rPr lang="de-DE" dirty="0"/>
              <a:t>die </a:t>
            </a:r>
            <a:r>
              <a:rPr lang="de-DE" dirty="0">
                <a:solidFill>
                  <a:srgbClr val="FFC000"/>
                </a:solidFill>
              </a:rPr>
              <a:t>Nebenläufigkeit</a:t>
            </a:r>
            <a:r>
              <a:rPr lang="de-DE" dirty="0"/>
              <a:t> drastisch</a:t>
            </a:r>
          </a:p>
          <a:p>
            <a:pPr lvl="1"/>
            <a:r>
              <a:rPr lang="de-DE" dirty="0"/>
              <a:t>Während des Indexzugriffs einer Transaktion müssen alle anderen Transaktionen warten, um die Sperre für die Wurzel des Index zu erhalten</a:t>
            </a:r>
          </a:p>
          <a:p>
            <a:pPr lvl="1"/>
            <a:r>
              <a:rPr lang="de-DE" dirty="0"/>
              <a:t>Wurzel wird zum Flaschenhals und serialisiert alle (Schreib-)Transaktionen</a:t>
            </a:r>
          </a:p>
          <a:p>
            <a:r>
              <a:rPr lang="de-DE" dirty="0">
                <a:solidFill>
                  <a:srgbClr val="FFC000"/>
                </a:solidFill>
              </a:rPr>
              <a:t>2PL nicht angemessen für B</a:t>
            </a:r>
            <a:r>
              <a:rPr lang="de-DE" baseline="30000" dirty="0">
                <a:solidFill>
                  <a:srgbClr val="FFC000"/>
                </a:solidFill>
              </a:rPr>
              <a:t>+</a:t>
            </a:r>
            <a:r>
              <a:rPr lang="de-DE" dirty="0">
                <a:solidFill>
                  <a:srgbClr val="FFC000"/>
                </a:solidFill>
              </a:rPr>
              <a:t>-Bäume</a:t>
            </a:r>
          </a:p>
          <a:p>
            <a:endParaRPr lang="de-DE" dirty="0"/>
          </a:p>
          <a:p>
            <a:endParaRPr lang="en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E5F000-E45E-7E87-718F-0C1C2969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B3FCC5-3150-6634-B250-133968552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pic>
        <p:nvPicPr>
          <p:cNvPr id="5" name="Bild 4" descr="Pages from 06-Indexing-6.pdf">
            <a:extLst>
              <a:ext uri="{FF2B5EF4-FFF2-40B4-BE49-F238E27FC236}">
                <a16:creationId xmlns:a16="http://schemas.microsoft.com/office/drawing/2014/main" id="{FC7894AA-BA11-AA4A-AC60-55573247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2782" r="5162" b="4960"/>
          <a:stretch/>
        </p:blipFill>
        <p:spPr>
          <a:xfrm>
            <a:off x="7062727" y="1480198"/>
            <a:ext cx="4768948" cy="123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203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Sperrprotokoll für 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Protokoll </a:t>
                </a:r>
                <a:r>
                  <a:rPr lang="de-DE" dirty="0">
                    <a:solidFill>
                      <a:schemeClr val="accent1"/>
                    </a:solidFill>
                  </a:rPr>
                  <a:t>Write-</a:t>
                </a:r>
                <a:r>
                  <a:rPr lang="de-DE" dirty="0" err="1">
                    <a:solidFill>
                      <a:schemeClr val="accent1"/>
                    </a:solidFill>
                  </a:rPr>
                  <a:t>Only</a:t>
                </a:r>
                <a:r>
                  <a:rPr lang="de-DE" dirty="0">
                    <a:solidFill>
                      <a:schemeClr val="accent1"/>
                    </a:solidFill>
                  </a:rPr>
                  <a:t>-</a:t>
                </a:r>
                <a:r>
                  <a:rPr lang="de-DE" dirty="0" err="1">
                    <a:solidFill>
                      <a:schemeClr val="accent1"/>
                    </a:solidFill>
                  </a:rPr>
                  <a:t>Tree-Locking</a:t>
                </a:r>
                <a:r>
                  <a:rPr lang="de-DE" dirty="0">
                    <a:solidFill>
                      <a:schemeClr val="accent1"/>
                    </a:solidFill>
                  </a:rPr>
                  <a:t> (WTL)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Für alle Baumknoten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außer der Wurzel kann eine Sperre nur akquiriert werden, wenn die Sperre für den Elternknoten akquiriert wurde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Sperrkopplung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Sobald ein Knoten entsperrt wurde, kann für ihn nicht erneut eine Sperre angefordert werden durch dieselbe Transaktion (2PL)</a:t>
                </a:r>
              </a:p>
              <a:p>
                <a:pPr lvl="1">
                  <a:buFont typeface="Zapf Dingbats"/>
                  <a:buChar char="➝"/>
                </a:pPr>
                <a:r>
                  <a:rPr lang="de-DE" dirty="0"/>
                  <a:t> Garantiert Serialisierbarkeit</a:t>
                </a:r>
              </a:p>
              <a:p>
                <a:r>
                  <a:rPr lang="de-DE" dirty="0"/>
                  <a:t>Und damit gilt:</a:t>
                </a:r>
              </a:p>
              <a:p>
                <a:pPr lvl="1"/>
                <a:r>
                  <a:rPr lang="de-DE" dirty="0"/>
                  <a:t>Alle Transaktionen folgen Top-Down-Zugriffsmuster</a:t>
                </a:r>
              </a:p>
              <a:p>
                <a:pPr lvl="1"/>
                <a:r>
                  <a:rPr lang="de-DE" dirty="0"/>
                  <a:t>Keine Transaktion kann dabei andere überholen</a:t>
                </a:r>
              </a:p>
              <a:p>
                <a:pPr lvl="1"/>
                <a:r>
                  <a:rPr lang="de-DE" dirty="0"/>
                  <a:t>WTL-Protokoll ist </a:t>
                </a:r>
                <a:r>
                  <a:rPr lang="de-DE" dirty="0" err="1"/>
                  <a:t>deadlockfrei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E670B-32DC-0FB0-9EEE-065FC4CA0B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6966C-8449-8B9B-2857-EA36BFC76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4716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Lese- und Schreib-Operationen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1188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Für diese Lerneinheit: Datenbank = </a:t>
                </a:r>
                <a:r>
                  <a:rPr lang="de-DE" dirty="0">
                    <a:solidFill>
                      <a:schemeClr val="accent1"/>
                    </a:solidFill>
                  </a:rPr>
                  <a:t>Sammlung von Datenobjekten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Datenobjekt</a:t>
                </a:r>
                <a:r>
                  <a:rPr lang="de-DE" dirty="0"/>
                  <a:t> kann Feld (Attribut) eines Datensatzes (Tupels), ein gesamter Datensatz oder ein Plattenblock (Zusammenfassung vieler Datensätze) sein </a:t>
                </a:r>
                <a:br>
                  <a:rPr lang="de-DE" dirty="0"/>
                </a:br>
                <a:r>
                  <a:rPr lang="de-DE" dirty="0"/>
                  <a:t>➝ Abstraktion von deren Größe (Granularität)</a:t>
                </a:r>
              </a:p>
              <a:p>
                <a:r>
                  <a:rPr lang="de-DE" dirty="0"/>
                  <a:t>Grundlegenden DB-Zugriffsoperationen in Transaktionen: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Liest ein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aus einer DB in eine Programmvariable</a:t>
                </a:r>
              </a:p>
              <a:p>
                <a:pPr lvl="2"/>
                <a:r>
                  <a:rPr lang="de-DE" dirty="0"/>
                  <a:t>Zur Vereinfachung der Notation wird angenommen, dass die </a:t>
                </a:r>
                <a:br>
                  <a:rPr lang="de-DE" dirty="0"/>
                </a:br>
                <a:r>
                  <a:rPr lang="de-DE" dirty="0"/>
                  <a:t>Programmvariable ebenfalls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heißt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Schreibt den Wert einer Programmvariablen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das </a:t>
                </a:r>
                <a:br>
                  <a:rPr lang="de-DE" dirty="0"/>
                </a:br>
                <a:r>
                  <a:rPr lang="de-DE" dirty="0"/>
                  <a:t>entsprechende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der DB</a:t>
                </a:r>
              </a:p>
              <a:p>
                <a:pPr lvl="1"/>
                <a:r>
                  <a:rPr lang="de-DE" dirty="0"/>
                  <a:t>Beispiel: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01188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D2DA9-16C5-FD22-D19E-D4BDEB2E7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D38AD-0B90-FBB4-AA0E-60B323A00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C38EC6E-EC2E-4B5E-0006-E08616EE3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28324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C38EC6E-EC2E-4B5E-0006-E08616EE3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28324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r="-781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781" t="-96667" r="-781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03448"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93333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06897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90000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t="-610345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4099DF-26D4-B0A0-BDB1-3D8E8E213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686844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4099DF-26D4-B0A0-BDB1-3D8E8E213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686844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96667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5173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Aufspaltungssicherheit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Wir müssen auf dem Weg nach unten in den B+-Baum Schreibsperren wegen möglicher Aufspaltungen halten</a:t>
                </a:r>
              </a:p>
              <a:p>
                <a:r>
                  <a:rPr lang="de-DE" sz="2400" dirty="0"/>
                  <a:t>Allerdings kann man leicht prüfen, ob eine Spaltung von Knoten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400" dirty="0"/>
                  <a:t> die Vorgänger überhaupt erreichen kann</a:t>
                </a:r>
              </a:p>
              <a:p>
                <a:pPr lvl="1"/>
                <a:r>
                  <a:rPr lang="de-DE" sz="2000" dirty="0"/>
                  <a:t>Wenn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000" dirty="0"/>
                  <a:t> weniger als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sz="2000" dirty="0"/>
                  <a:t> Einträge enthält, kommt es nicht zu einer Weiterreichung der Aufspaltung nach oben</a:t>
                </a:r>
              </a:p>
              <a:p>
                <a:r>
                  <a:rPr lang="de-DE" sz="2400" dirty="0"/>
                  <a:t>Ein Knoten, der diese Bedingung erfüllt, heißt aufspaltungssicher (</a:t>
                </a:r>
                <a:r>
                  <a:rPr lang="de-DE" sz="2400" dirty="0" err="1">
                    <a:solidFill>
                      <a:schemeClr val="accent1"/>
                    </a:solidFill>
                  </a:rPr>
                  <a:t>split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accent1"/>
                    </a:solidFill>
                  </a:rPr>
                  <a:t>safe</a:t>
                </a:r>
                <a:r>
                  <a:rPr lang="de-DE" sz="2400" dirty="0"/>
                  <a:t>)</a:t>
                </a:r>
              </a:p>
              <a:p>
                <a:r>
                  <a:rPr lang="de-DE" sz="2400" dirty="0"/>
                  <a:t>Ausnutzung zur frühen Sperrrückgabe</a:t>
                </a:r>
              </a:p>
              <a:p>
                <a:pPr lvl="1"/>
                <a:r>
                  <a:rPr lang="de-DE" sz="2000" dirty="0"/>
                  <a:t>Wenn ein Knoten auf dem Weg nach unten als aufspaltungssicher gilt, können alle Sperren der Vorgänger zurückgegeben werden</a:t>
                </a:r>
              </a:p>
              <a:p>
                <a:pPr lvl="1"/>
                <a:r>
                  <a:rPr lang="de-DE" sz="2000" dirty="0"/>
                  <a:t>Sperren werden weniger lang gehalten</a:t>
                </a:r>
              </a:p>
              <a:p>
                <a:pPr lvl="1"/>
                <a:r>
                  <a:rPr lang="de-DE" sz="2000" dirty="0"/>
                  <a:t>Aufweichung des Zwei-Phasen-Sperrprotokolls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095B4-F962-135C-2435-12BCCBD4AC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0E11D-7125-4E0E-7445-F3FC52291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070711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Sperrkopplungsprotokoll (Variante 1)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07037B-9C03-4968-AC87-2B7339B13F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F550A8-0328-A1B2-E551-2FFA31B3C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65F2E-D8E9-7852-9E03-C7EAC8C05568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130000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ead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65F2E-D8E9-7852-9E03-C7EAC8C05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130000" cy="23083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07A4D-2299-07D7-6D90-F21497D71F8B}"/>
                  </a:ext>
                </a:extLst>
              </p:cNvPr>
              <p:cNvSpPr txBox="1"/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Release all locks on ancestors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07A4D-2299-07D7-6D90-F21497D7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5659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Erhöhung der Nebenläufigkeit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Auch mit Sperrkopplung werden eine beträchtliche Anzahl von Sperren für innere Knoten benötigt </a:t>
                </a:r>
              </a:p>
              <a:p>
                <a:pPr lvl="1"/>
                <a:r>
                  <a:rPr lang="de-DE" dirty="0"/>
                  <a:t>Mindert Nebenläufigkeit</a:t>
                </a:r>
              </a:p>
              <a:p>
                <a:r>
                  <a:rPr lang="de-DE" dirty="0"/>
                  <a:t>Innere Knoten selten durch Aktualisierungen betroffen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sz="24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2400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de-DE" dirty="0"/>
                  <a:t>, dann Aufspaltung bei jeder 50. Einfügung (2% relative Auftretenshäufigkeit)</a:t>
                </a:r>
              </a:p>
              <a:p>
                <a:r>
                  <a:rPr lang="de-DE" dirty="0"/>
                  <a:t>Eine </a:t>
                </a:r>
                <a:r>
                  <a:rPr lang="de-DE" dirty="0" err="1"/>
                  <a:t>Einfügetransaktion</a:t>
                </a:r>
                <a:r>
                  <a:rPr lang="de-DE" dirty="0"/>
                  <a:t> könnte optimistisch annehmen, dass keine Aufspaltung nötig ist</a:t>
                </a:r>
              </a:p>
              <a:p>
                <a:pPr lvl="1"/>
                <a:r>
                  <a:rPr lang="de-DE" dirty="0"/>
                  <a:t>Bei inneren Knoten werden während der Baumtraversierung nur Lesesperren akquiriert </a:t>
                </a:r>
              </a:p>
              <a:p>
                <a:pPr lvl="2"/>
                <a:r>
                  <a:rPr lang="de-DE" dirty="0"/>
                  <a:t>Schreibsperre dann nur für das betreffende Blatt</a:t>
                </a:r>
              </a:p>
              <a:p>
                <a:pPr lvl="1"/>
                <a:r>
                  <a:rPr lang="de-DE" dirty="0"/>
                  <a:t>Wenn die Annahme falsch ist, traversiere Indexbaum erneut unter Verwendung korrekter Schreibsperren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37527-84CA-D9FF-328C-7E8ABE5520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98668-B8E9-8A6A-147D-48123F77C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7601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Sperrkopplungsprotokoll (Variante 2)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Modifikationen nur für Schreibvorgänge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18CD89-C18C-1B94-8FEF-9BFAC400DF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7CA3EE-B0AD-1775-4224-108634C86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943D7-81A8-93B3-5FE5-F43C26F2DBAF}"/>
                  </a:ext>
                </a:extLst>
              </p:cNvPr>
              <p:cNvSpPr txBox="1"/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Release all locks on ancestors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943D7-81A8-93B3-5FE5-F43C26F2D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AA4E62-1D04-F6ED-81C4-EF60480405AB}"/>
                  </a:ext>
                </a:extLst>
              </p:cNvPr>
              <p:cNvSpPr txBox="1"/>
              <p:nvPr/>
            </p:nvSpPr>
            <p:spPr>
              <a:xfrm>
                <a:off x="675310" y="2103319"/>
                <a:ext cx="5036250" cy="3693319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optimistic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is a leaf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else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lock 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unsafe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all locks </a:t>
                </a:r>
                <a:r>
                  <a:rPr lang="de-DE" dirty="0"/>
                  <a:t>and </a:t>
                </a:r>
                <a:r>
                  <a:rPr lang="de-DE" dirty="0" err="1"/>
                  <a:t>repeat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AA4E62-1D04-F6ED-81C4-EF6048040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0" y="2103319"/>
                <a:ext cx="5036250" cy="36933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840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Wenn eine Aufspaltung nötig ist, wird der Vorgang abgebrochen und erneut aufgesetzt</a:t>
            </a:r>
          </a:p>
          <a:p>
            <a:r>
              <a:rPr lang="de-DE" dirty="0"/>
              <a:t>Die resultierende Verarbeitung ist korrekt, obwohl es nach einem erneuten Sperren aussieht (was für WTL nicht erlaubt ist)</a:t>
            </a:r>
          </a:p>
          <a:p>
            <a:r>
              <a:rPr lang="de-DE" dirty="0"/>
              <a:t>Der Nachteil von Variante 2 ist, dass im Falle einer Blattaufspaltung Arbeit verloren ist</a:t>
            </a:r>
          </a:p>
          <a:p>
            <a:r>
              <a:rPr lang="de-DE" dirty="0"/>
              <a:t>Es gibt viele Varianten dieser Sperrprotokolle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4795-7E50-67FC-AB14-930CD53FC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809D6-59CB-43D1-45C9-3DD6D67D6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2226931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714D-445E-7B4F-B329-77299628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8FA5-8A32-BC4B-BBE3-0334A23DC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Binäre Sperren: Datenobjekt ist gesperrt oder nicht; sehr restriktiv</a:t>
            </a:r>
          </a:p>
          <a:p>
            <a:r>
              <a:rPr lang="de-DE" dirty="0"/>
              <a:t>Zwei-Phasen-Sperrprotokoll </a:t>
            </a:r>
          </a:p>
          <a:p>
            <a:pPr lvl="1"/>
            <a:r>
              <a:rPr lang="de-DE" dirty="0"/>
              <a:t>Grundlegendes Modell für viele Protokolle, die auf Sperren basieren</a:t>
            </a:r>
          </a:p>
          <a:p>
            <a:pPr lvl="1"/>
            <a:r>
              <a:rPr lang="de-DE" dirty="0"/>
              <a:t>Keine Sperre mehr anfordern, nachdem eine erste Sperre freigegeben worden ist</a:t>
            </a:r>
          </a:p>
          <a:p>
            <a:r>
              <a:rPr lang="de-DE" dirty="0"/>
              <a:t>Zeitstempelbasierte Protokolle</a:t>
            </a:r>
          </a:p>
          <a:p>
            <a:r>
              <a:rPr lang="de-DE" dirty="0"/>
              <a:t>Multiversionsprotokolle: Verschiedene Versionen eines Datenobjekts</a:t>
            </a:r>
          </a:p>
          <a:p>
            <a:pPr lvl="1"/>
            <a:r>
              <a:rPr lang="de-DE" dirty="0"/>
              <a:t>Umsetzung: zeitstempelbasiert oder mit Sperren</a:t>
            </a:r>
          </a:p>
          <a:p>
            <a:r>
              <a:rPr lang="de-DE" dirty="0"/>
              <a:t>Optimistische Verfahren: Änderungen nur lokal durchführen; Validierung um Änderungen persistent zu machen</a:t>
            </a:r>
          </a:p>
          <a:p>
            <a:r>
              <a:rPr lang="de-DE" dirty="0"/>
              <a:t>Granularitäten, Vorhaben-Sperren, Isolationsmodi</a:t>
            </a:r>
          </a:p>
          <a:p>
            <a:r>
              <a:rPr lang="de-DE" dirty="0"/>
              <a:t>Sperren in Index-Strukturen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64319-CD57-1B41-92EA-CA8F160D4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2CF5A-AE3C-80BB-2FA3-A36B7C3893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68A90-71B3-E7D6-B487-CA8FF315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8779914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Sperren, Sperrprotokolle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Isolationsmodi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19882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Wiederherstellungsverwaltung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Fehlersituationen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Logging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97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05721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TRANSAKTIONSFEHLER (1/3)</a:t>
            </a:r>
          </a:p>
        </p:txBody>
      </p:sp>
      <p:sp>
        <p:nvSpPr>
          <p:cNvPr id="1517572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Verschiedene Gründe, weshalb eine DB-Transaktion fehlschlagen kann</a:t>
            </a:r>
          </a:p>
          <a:p>
            <a:r>
              <a:rPr lang="de-DE" dirty="0"/>
              <a:t>Sieben typische Fehlerfälle </a:t>
            </a:r>
          </a:p>
          <a:p>
            <a:pPr lvl="1"/>
            <a:r>
              <a:rPr lang="de-DE" dirty="0"/>
              <a:t>Mit in der Literatur uneinheitliche Bezeichnung</a:t>
            </a:r>
          </a:p>
          <a:p>
            <a:pPr lvl="1"/>
            <a:r>
              <a:rPr lang="de-DE" dirty="0"/>
              <a:t>Meist in Kategorien untergliedert (z.B. System-, Medien-, Transaktionsfehler)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FFC000"/>
                </a:solidFill>
              </a:rPr>
              <a:t>Systemabsturz</a:t>
            </a:r>
            <a:r>
              <a:rPr lang="de-DE" dirty="0"/>
              <a:t>  [System- und Medienfehler]</a:t>
            </a:r>
          </a:p>
          <a:p>
            <a:pPr lvl="1"/>
            <a:r>
              <a:rPr lang="de-DE" dirty="0"/>
              <a:t>Hardware-, Software- oder Netzwerkproblem tritt während der Transaktionsverarbeitung auf</a:t>
            </a:r>
          </a:p>
          <a:p>
            <a:pPr lvl="1"/>
            <a:r>
              <a:rPr lang="de-DE" dirty="0"/>
              <a:t>Keine adäquate Handhabung durch die Software</a:t>
            </a:r>
          </a:p>
          <a:p>
            <a:pPr lvl="1">
              <a:buFont typeface="Zapf Dingbats"/>
              <a:buChar char="➝"/>
            </a:pPr>
            <a:r>
              <a:rPr lang="de-DE" dirty="0"/>
              <a:t> „Systemabsturz“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FFC000"/>
                </a:solidFill>
              </a:rPr>
              <a:t>Transaktionsabsturz</a:t>
            </a:r>
            <a:r>
              <a:rPr lang="de-DE" dirty="0"/>
              <a:t> [Transaktions-, System- und Medienfehler]</a:t>
            </a:r>
          </a:p>
          <a:p>
            <a:pPr lvl="1"/>
            <a:r>
              <a:rPr lang="de-DE" dirty="0"/>
              <a:t>Einzelne Operationen schlagen fehl, z.B. aufgrund einer Division durch den Wert Null, aufgrund fehlerhafter Parameterwerte oder aus Programmfehlern </a:t>
            </a:r>
          </a:p>
          <a:p>
            <a:pPr lvl="1"/>
            <a:r>
              <a:rPr lang="de-DE" dirty="0"/>
              <a:t>Benutzer bricht Transaktion (willkürlich) ab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98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35096-7C62-D769-9A2D-42242750AF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92CA-CE52-F117-B6C6-5CF2618E7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707214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TRANSAKTIONSFEHLER (2/3)</a:t>
            </a:r>
          </a:p>
        </p:txBody>
      </p:sp>
      <p:sp>
        <p:nvSpPr>
          <p:cNvPr id="151962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Lokale Fehler</a:t>
            </a:r>
            <a:r>
              <a:rPr lang="de-DE" dirty="0"/>
              <a:t>:  [Transaktionsfehler]</a:t>
            </a:r>
          </a:p>
          <a:p>
            <a:pPr lvl="1"/>
            <a:r>
              <a:rPr lang="de-DE" dirty="0"/>
              <a:t>Während der Transaktionsausführung können Zustände auftreten, die einen Transaktionsabbruch notwendig machen</a:t>
            </a:r>
          </a:p>
          <a:p>
            <a:pPr lvl="2"/>
            <a:r>
              <a:rPr lang="de-DE" dirty="0"/>
              <a:t>Beispiel: zur Transaktionsausführung benötigte Daten können nicht ermittelt werden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Speicherfehler</a:t>
            </a:r>
            <a:r>
              <a:rPr lang="de-DE" dirty="0"/>
              <a:t>: [Medienfehler]</a:t>
            </a:r>
          </a:p>
          <a:p>
            <a:pPr lvl="1"/>
            <a:r>
              <a:rPr lang="de-DE" dirty="0"/>
              <a:t>Partieller oder vollständiger Ausfall eines Speichersystems</a:t>
            </a:r>
          </a:p>
          <a:p>
            <a:pPr lvl="1">
              <a:buFont typeface="Zapf Dingbats"/>
              <a:buChar char="➝"/>
            </a:pPr>
            <a:r>
              <a:rPr lang="de-DE" dirty="0"/>
              <a:t> Lese-/Schreibfehler bei der Transaktionsausführung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„Katastrophen“</a:t>
            </a:r>
            <a:r>
              <a:rPr lang="de-DE" dirty="0"/>
              <a:t>: [Medienfehler]</a:t>
            </a:r>
          </a:p>
          <a:p>
            <a:pPr lvl="1"/>
            <a:r>
              <a:rPr lang="de-DE" dirty="0"/>
              <a:t>Subsumierung verschiedener Ausnahmesituationen, z.B. physischer Verlust eines Datenträgers durch Brand oder Diebstahl </a:t>
            </a:r>
          </a:p>
          <a:p>
            <a:pPr lvl="1"/>
            <a:r>
              <a:rPr lang="de-DE" dirty="0"/>
              <a:t>Ausnahmesituationen, die sich aus einer fehlerhaften Bedienung des Systems ergeben, wobei z.B. ein Datenträger versehentlich gelöscht wurde</a:t>
            </a:r>
          </a:p>
          <a:p>
            <a:pPr marL="914400" lvl="1" indent="-457200">
              <a:buFont typeface="+mj-lt"/>
              <a:buAutoNum type="arabicPeriod" startAt="4"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99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E13F2-F446-B1A1-CA19-D665D244B5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F0CDF-4C6D-7C04-B8D4-1538933DC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68140637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-16x9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" id="{CD513E19-B721-C047-BA30-82984D7A367C}" vid="{B09A2FB4-8176-8E4E-8F6E-FA0B5FDF8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18408</TotalTime>
  <Words>12643</Words>
  <Application>Microsoft Macintosh PowerPoint</Application>
  <PresentationFormat>Widescreen</PresentationFormat>
  <Paragraphs>2895</Paragraphs>
  <Slides>122</Slides>
  <Notes>64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4" baseType="lpstr">
      <vt:lpstr>Arial</vt:lpstr>
      <vt:lpstr>Calibri</vt:lpstr>
      <vt:lpstr>Cambria Math</vt:lpstr>
      <vt:lpstr>Chalkduster</vt:lpstr>
      <vt:lpstr>Courier New</vt:lpstr>
      <vt:lpstr>Meta Offc Pro</vt:lpstr>
      <vt:lpstr>NICHTLUSDICK</vt:lpstr>
      <vt:lpstr>Symbol</vt:lpstr>
      <vt:lpstr>System Font Regular</vt:lpstr>
      <vt:lpstr>Wingdings</vt:lpstr>
      <vt:lpstr>Zapf Dingbats</vt:lpstr>
      <vt:lpstr>wwu-adapted-16x9</vt:lpstr>
      <vt:lpstr>Transaktionen</vt:lpstr>
      <vt:lpstr>Inhalte: Datenbanken (DBs)</vt:lpstr>
      <vt:lpstr>Architektur eines DBMS</vt:lpstr>
      <vt:lpstr>Überblick: 7. Transaktionen</vt:lpstr>
      <vt:lpstr>Architektur eines DBMS</vt:lpstr>
      <vt:lpstr>Viele gleichzeitige Nutzer*innen</vt:lpstr>
      <vt:lpstr>DB-Transaktion - Definition</vt:lpstr>
      <vt:lpstr>Schüsselwörter einer Transaktion</vt:lpstr>
      <vt:lpstr>Lese- und Schreib-Operationen</vt:lpstr>
      <vt:lpstr>Realisierung von Read und Write</vt:lpstr>
      <vt:lpstr>READ- und WRITE-Set</vt:lpstr>
      <vt:lpstr>Fehlersituationen</vt:lpstr>
      <vt:lpstr>Fehlermöglichkeiten</vt:lpstr>
      <vt:lpstr>LOST UPDATE</vt:lpstr>
      <vt:lpstr>DIRTY READ</vt:lpstr>
      <vt:lpstr>GHOST UPDATE</vt:lpstr>
      <vt:lpstr>UNREPEATABLE READ</vt:lpstr>
      <vt:lpstr>Zwischenzusammenfassung</vt:lpstr>
      <vt:lpstr>Schedules</vt:lpstr>
      <vt:lpstr>Nebenläufige Ausführung</vt:lpstr>
      <vt:lpstr>Schedules von Transaktionen</vt:lpstr>
      <vt:lpstr>Beispiele für Schedules</vt:lpstr>
      <vt:lpstr>Serielle Schedules</vt:lpstr>
      <vt:lpstr>Serielle Schedules: Beispiele</vt:lpstr>
      <vt:lpstr>Korrekte Schedules</vt:lpstr>
      <vt:lpstr>Korrekte Schedules</vt:lpstr>
      <vt:lpstr>Konflikte</vt:lpstr>
      <vt:lpstr>Serialisierbarkeit</vt:lpstr>
      <vt:lpstr>Konflikte, Äquivalenz, Serialisierbarkeit, Korrektheit: Beispiele</vt:lpstr>
      <vt:lpstr>Konflikte, Äquivalenz, Serialisierbarkeit, Korrektheit: Beispiele</vt:lpstr>
      <vt:lpstr>Korrektheitsprüfung mittels Serialisierungsgraphen</vt:lpstr>
      <vt:lpstr>Korrektheitsprüfung</vt:lpstr>
      <vt:lpstr>Serialisierungsgraphen: Beispiele</vt:lpstr>
      <vt:lpstr>Serialisierungsgraphen: Beispiele</vt:lpstr>
      <vt:lpstr>Serialisierungsgraphen: Beispiele</vt:lpstr>
      <vt:lpstr>Serialisierungsgraphen: Beispiele</vt:lpstr>
      <vt:lpstr>Äquivalente serielle Schedules</vt:lpstr>
      <vt:lpstr>Zwischenzusammenfassung</vt:lpstr>
      <vt:lpstr>Architektur eines DBMS</vt:lpstr>
      <vt:lpstr>Überblick: 7. Transaktionen</vt:lpstr>
      <vt:lpstr>Sperr-Verwaltung</vt:lpstr>
      <vt:lpstr>Implementierung eines Sperrverwalters</vt:lpstr>
      <vt:lpstr>Sperren und Sperrprotokolle</vt:lpstr>
      <vt:lpstr>Protokolle und Sperren</vt:lpstr>
      <vt:lpstr>Binäre Sperren</vt:lpstr>
      <vt:lpstr>Binäre Sperren</vt:lpstr>
      <vt:lpstr>Sperren mit Mehrfachmodus</vt:lpstr>
      <vt:lpstr>Sperren mit Mehrfachmodus</vt:lpstr>
      <vt:lpstr>Sperren mit Mehrfachmodus - Sperrenänderung</vt:lpstr>
      <vt:lpstr>Sperren: Bewertung</vt:lpstr>
      <vt:lpstr>Zwei-Phasen-Sperrprotokoll (Two-Phase Locking, 2PL)</vt:lpstr>
      <vt:lpstr>Beispiel</vt:lpstr>
      <vt:lpstr>Varianten des Zwei-Phasen-Sperrprotokolls</vt:lpstr>
      <vt:lpstr>Beispiel</vt:lpstr>
      <vt:lpstr>Probleme bei der Verwendung von Sperren</vt:lpstr>
      <vt:lpstr>Deadlock</vt:lpstr>
      <vt:lpstr>Vermeidung von Deadlocks</vt:lpstr>
      <vt:lpstr>Vermeidung von Deadlocks</vt:lpstr>
      <vt:lpstr>Vermeidung von Deadlocks</vt:lpstr>
      <vt:lpstr>Erkennung von Deadlocks</vt:lpstr>
      <vt:lpstr>Erkennung von Deadlocks: Wartegraph</vt:lpstr>
      <vt:lpstr>Behandlung von Deadlock - Opferauswahl</vt:lpstr>
      <vt:lpstr>Starvation</vt:lpstr>
      <vt:lpstr>Weitere Verfahren zur Mehrbenutzerkontrolle</vt:lpstr>
      <vt:lpstr>Verfahren mit Zeitstempelung</vt:lpstr>
      <vt:lpstr>Basis-Zeitstempelordnung</vt:lpstr>
      <vt:lpstr>Zeitstempelung: Beispiel</vt:lpstr>
      <vt:lpstr>Multiversionsprotokolle</vt:lpstr>
      <vt:lpstr>Multiversionsprotokoll mit Zeitstempelordnung</vt:lpstr>
      <vt:lpstr>Multiversionsprotokoll mit Zeitstempelordnung</vt:lpstr>
      <vt:lpstr>Multiversionsprotokoll mit Zeitstempelordnung</vt:lpstr>
      <vt:lpstr>Multiversionsprotokoll mit Zertifizierungssperren</vt:lpstr>
      <vt:lpstr>Multiversionsprotokoll mit Zertifizierungssperren</vt:lpstr>
      <vt:lpstr>Optimistische Verfahren</vt:lpstr>
      <vt:lpstr>Granularität des Sperrens</vt:lpstr>
      <vt:lpstr>Sperren mit multipler Granularität</vt:lpstr>
      <vt:lpstr>Vorhabens-Sperren</vt:lpstr>
      <vt:lpstr>Vorhabens-Sperren</vt:lpstr>
      <vt:lpstr>Entdeckung von Konflikten</vt:lpstr>
      <vt:lpstr>Konsistenzgarantien</vt:lpstr>
      <vt:lpstr>Isolations-Modi</vt:lpstr>
      <vt:lpstr>Isolations-Modi</vt:lpstr>
      <vt:lpstr>Isolations-Modi</vt:lpstr>
      <vt:lpstr>Isolations-Modi</vt:lpstr>
      <vt:lpstr>Resultierende Konsistenzgarantien</vt:lpstr>
      <vt:lpstr>Sperren in Index-Strukturen</vt:lpstr>
      <vt:lpstr>Nebenläufigkeit beim Indexzugriff</vt:lpstr>
      <vt:lpstr>Sperren und B+-Baum-Indexe</vt:lpstr>
      <vt:lpstr>Sperrprotokoll für B+-Bäume</vt:lpstr>
      <vt:lpstr>Aufspaltungssicherheit</vt:lpstr>
      <vt:lpstr>Sperrkopplungsprotokoll (Variante 1)</vt:lpstr>
      <vt:lpstr>Erhöhung der Nebenläufigkeit </vt:lpstr>
      <vt:lpstr>Sperrkopplungsprotokoll (Variante 2)</vt:lpstr>
      <vt:lpstr>Diskussion</vt:lpstr>
      <vt:lpstr>Zwischenzusammenfassung</vt:lpstr>
      <vt:lpstr>Architektur eines DBMS</vt:lpstr>
      <vt:lpstr>Überblick: 7. Transaktionen</vt:lpstr>
      <vt:lpstr>TRANSAKTIONSFEHLER (1/3)</vt:lpstr>
      <vt:lpstr>WEITERE TRANSAKTIONSFEHLER (2/3)</vt:lpstr>
      <vt:lpstr>WEITERE TRANSAKTIONSFEHLER (3/3)</vt:lpstr>
      <vt:lpstr>Beispiel: System- oder Medienfehler</vt:lpstr>
      <vt:lpstr>Wiederherstellungsverwaltung: Aufgabe</vt:lpstr>
      <vt:lpstr>Logging</vt:lpstr>
      <vt:lpstr>Organisation des Log-File</vt:lpstr>
      <vt:lpstr>Organisation des Log-File</vt:lpstr>
      <vt:lpstr>Log-Information COMMIT und Fehler</vt:lpstr>
      <vt:lpstr>UNDO</vt:lpstr>
      <vt:lpstr>REDO</vt:lpstr>
      <vt:lpstr>Log-Information: Sicherer Speicher</vt:lpstr>
      <vt:lpstr>Checkpoints</vt:lpstr>
      <vt:lpstr>DUMP</vt:lpstr>
      <vt:lpstr>Grundregeln für Log-Einträge</vt:lpstr>
      <vt:lpstr>Beispiele</vt:lpstr>
      <vt:lpstr>Recovery</vt:lpstr>
      <vt:lpstr>(Ideales) Fail-Stop-Model eines DBMS</vt:lpstr>
      <vt:lpstr>Boot: Warm / Cold Restart</vt:lpstr>
      <vt:lpstr>Restart (Boot)</vt:lpstr>
      <vt:lpstr>Warm Restart</vt:lpstr>
      <vt:lpstr>Cold Restart</vt:lpstr>
      <vt:lpstr>Zusammenfassung</vt:lpstr>
      <vt:lpstr>Architektur eines DBMS</vt:lpstr>
      <vt:lpstr>Überblick: 7. Transaktionen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MOBI-DBs-B: DatenbankSysteme</dc:title>
  <dc:creator>Microsoft Office User</dc:creator>
  <cp:lastModifiedBy>Tanya Braun</cp:lastModifiedBy>
  <cp:revision>224</cp:revision>
  <dcterms:created xsi:type="dcterms:W3CDTF">2019-02-21T11:57:08Z</dcterms:created>
  <dcterms:modified xsi:type="dcterms:W3CDTF">2024-04-04T14:17:47Z</dcterms:modified>
</cp:coreProperties>
</file>